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76" r:id="rId3"/>
    <p:sldId id="393" r:id="rId4"/>
    <p:sldId id="383" r:id="rId5"/>
    <p:sldId id="392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882DF-B766-44DA-B62F-B04C43415B80}" type="datetimeFigureOut">
              <a:rPr lang="nl-NL" smtClean="0"/>
              <a:t>30-8-2021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DA8CD-8298-4206-BC06-2F1AEAB36B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4662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87850-29C5-403F-8235-DBB6F545D15F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7635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87850-29C5-403F-8235-DBB6F545D15F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2066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87850-29C5-403F-8235-DBB6F545D15F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3522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87850-29C5-403F-8235-DBB6F545D15F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6571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5AB00C-3173-4A78-AC48-73905EDA0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52A1A99-C302-45E5-8209-11B76362CF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DD621AF-7194-457E-BE65-E089B69DC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8318-C88C-4AF8-8843-6C3EFCEC2C7F}" type="datetimeFigureOut">
              <a:rPr lang="nl-NL" smtClean="0"/>
              <a:t>30-8-2021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BCCC0CE-225A-48C1-AF6A-AD5E846D6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3C6DC01-703F-4203-8EAE-51FE083E4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B7D78-2D4D-4634-9586-EDDE439184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2664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A0854C-8396-4964-870F-D6CA6FF70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F222CC5-8948-4F12-A8CF-34173DF031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21E967A-2854-475F-8025-1573FDA9F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8318-C88C-4AF8-8843-6C3EFCEC2C7F}" type="datetimeFigureOut">
              <a:rPr lang="nl-NL" smtClean="0"/>
              <a:t>30-8-2021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8B01FB6-5644-413D-8DE8-A75255F2E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735FB8-C626-48A4-B046-691EA6B72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B7D78-2D4D-4634-9586-EDDE439184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671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201F1BC-04D3-43BA-B132-4E848A224A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422A3EA-6651-4FD3-8B2A-A626549764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2EB0A5-B151-44C0-9DB6-82CC05275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8318-C88C-4AF8-8843-6C3EFCEC2C7F}" type="datetimeFigureOut">
              <a:rPr lang="nl-NL" smtClean="0"/>
              <a:t>30-8-2021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FAB65BA-5408-43B3-8A60-629580E76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4EF3C8-F308-4690-B1F8-57DC340FE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B7D78-2D4D-4634-9586-EDDE439184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6992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F393CE-8360-40F8-92EB-9523F9F45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CD2E71-28D3-4867-B522-B71EA36AB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2407826-203B-411F-89E7-42919D561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8318-C88C-4AF8-8843-6C3EFCEC2C7F}" type="datetimeFigureOut">
              <a:rPr lang="nl-NL" smtClean="0"/>
              <a:t>30-8-2021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5015D7A-6086-4CC6-A85D-30BACE388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A031EB-6A98-417C-8BA7-9B52A79C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B7D78-2D4D-4634-9586-EDDE439184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770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45EDEA-A2D2-459A-9D5A-63097F907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37256EB-7AFB-42CA-A6FE-1F7B00C9B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9864B7-F563-40C0-AA9A-04FE7A587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8318-C88C-4AF8-8843-6C3EFCEC2C7F}" type="datetimeFigureOut">
              <a:rPr lang="nl-NL" smtClean="0"/>
              <a:t>30-8-2021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8EA4774-1897-4C45-9A80-1DED706B8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C47F2FF-3692-465B-9311-856731C71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B7D78-2D4D-4634-9586-EDDE439184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257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19D8AD-7F38-4E88-89A8-1B05A78F0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BDF687-8103-4CD5-94FD-75DE70FD88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224C7AC-17F9-4769-ACF5-A970255BE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E10290A-4A23-4B1A-BC77-60AD6422D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8318-C88C-4AF8-8843-6C3EFCEC2C7F}" type="datetimeFigureOut">
              <a:rPr lang="nl-NL" smtClean="0"/>
              <a:t>30-8-2021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4EC4F92-C00B-4C21-B66C-E77350EE6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B1BAC08-FBE1-4D8F-97EB-49FE7FE0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B7D78-2D4D-4634-9586-EDDE439184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5696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CCAD33-1AB5-4C4C-AC84-E499EF6D5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719DFD3-9135-46A8-A4A5-C83542CCE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8E2B51E-ABF8-4058-9936-91FA30D7A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A4565C3-2F8A-4FB1-AB25-AA8B0AE754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69E6C0D-0488-4E39-B743-3293F81CFB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B07390E-4D9F-4BE3-A05A-D548FD9A7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8318-C88C-4AF8-8843-6C3EFCEC2C7F}" type="datetimeFigureOut">
              <a:rPr lang="nl-NL" smtClean="0"/>
              <a:t>30-8-2021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5DD71BD-FA5B-4C57-8C16-6313E358E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6414AC9-569D-4B40-9852-8F89F9EEF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B7D78-2D4D-4634-9586-EDDE439184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2703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1A3FF0-E8DD-44F5-A904-29718EB77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7792273-BD53-47B3-95FD-656920EAD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8318-C88C-4AF8-8843-6C3EFCEC2C7F}" type="datetimeFigureOut">
              <a:rPr lang="nl-NL" smtClean="0"/>
              <a:t>30-8-2021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11218E5-0BBB-4C39-9203-D81980B8B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3271CBA-9CB0-4C9A-B08F-D57C49D0C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B7D78-2D4D-4634-9586-EDDE439184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5616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A52048A-B703-4CAE-99DB-D17EA854D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8318-C88C-4AF8-8843-6C3EFCEC2C7F}" type="datetimeFigureOut">
              <a:rPr lang="nl-NL" smtClean="0"/>
              <a:t>30-8-2021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5F2C98F-3DC6-42FB-B892-DBF891F1F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D01E6F0-F27C-43AC-8345-C575026A8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B7D78-2D4D-4634-9586-EDDE439184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7096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6CA27-8C0E-4A4A-89AC-3198F8DA1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BA446AE-16E7-41EB-B2F9-81E94E38B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6D373F-DF80-4118-B83D-0E26952BF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0E3CC6F-87B1-495D-B51B-EE7EEB7B7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8318-C88C-4AF8-8843-6C3EFCEC2C7F}" type="datetimeFigureOut">
              <a:rPr lang="nl-NL" smtClean="0"/>
              <a:t>30-8-2021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87EDC1C-7EA8-4986-9EE2-CD09CC5DC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1AB0FC1-CB55-4620-9F25-CC5341937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B7D78-2D4D-4634-9586-EDDE439184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189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0A26F1-851F-4340-A332-9D25E2F00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ED8C837-07BA-44AF-94CA-E5E222E923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AF71D1A-8758-498E-92C6-60C5F68DE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34E32E5-6DE3-40DD-A5B0-041D5F8CC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8318-C88C-4AF8-8843-6C3EFCEC2C7F}" type="datetimeFigureOut">
              <a:rPr lang="nl-NL" smtClean="0"/>
              <a:t>30-8-2021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3E5807F-69C0-4883-9EF3-5F389888C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7525EFD-1C66-46D8-BC61-DE5C630E5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B7D78-2D4D-4634-9586-EDDE439184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93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DC055D2-FEC7-49DD-922B-219E11739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FB8D236-96B0-458B-8CA9-B1ADF0DE0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D7E224-F9C1-438E-BD9A-BF47E3B894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68318-C88C-4AF8-8843-6C3EFCEC2C7F}" type="datetimeFigureOut">
              <a:rPr lang="nl-NL" smtClean="0"/>
              <a:t>30-8-2021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0B26D7-7137-41FD-8FCA-BABD99975F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C0FD257-6325-4C20-BF3E-A0CD2EBDCB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B7D78-2D4D-4634-9586-EDDE439184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3653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5335" y="303616"/>
            <a:ext cx="10837065" cy="1143000"/>
          </a:xfrm>
        </p:spPr>
        <p:txBody>
          <a:bodyPr>
            <a:noAutofit/>
          </a:bodyPr>
          <a:lstStyle/>
          <a:p>
            <a:pPr algn="l"/>
            <a:r>
              <a:rPr lang="nl-NL" sz="3600" dirty="0">
                <a:solidFill>
                  <a:srgbClr val="00BFFE"/>
                </a:solidFill>
                <a:latin typeface="Arial Rounded MT Bold" panose="020F0704030504030204" pitchFamily="34" charset="0"/>
              </a:rPr>
              <a:t>Van methode naar leerlijnen, hoe doe je dat?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468" y="1281576"/>
            <a:ext cx="10837064" cy="4670779"/>
          </a:xfrm>
          <a:noFill/>
        </p:spPr>
        <p:txBody>
          <a:bodyPr>
            <a:normAutofit lnSpcReduction="10000"/>
          </a:bodyPr>
          <a:lstStyle/>
          <a:p>
            <a:endParaRPr lang="nl-NL" dirty="0">
              <a:solidFill>
                <a:srgbClr val="0456A2"/>
              </a:solidFill>
            </a:endParaRPr>
          </a:p>
          <a:p>
            <a:r>
              <a:rPr lang="nl-NL" dirty="0">
                <a:solidFill>
                  <a:srgbClr val="0456A2"/>
                </a:solidFill>
              </a:rPr>
              <a:t>Fase 1: leerdoelen vanuit de methode centraal zetten</a:t>
            </a:r>
          </a:p>
          <a:p>
            <a:r>
              <a:rPr lang="nl-NL" dirty="0">
                <a:solidFill>
                  <a:srgbClr val="0456A2"/>
                </a:solidFill>
              </a:rPr>
              <a:t>Fase 2: onderdelen vanuit de methode vervangen door eigen materiaal, gebaseerd op de leerlijnen uit de methode</a:t>
            </a:r>
          </a:p>
          <a:p>
            <a:r>
              <a:rPr lang="nl-NL" dirty="0">
                <a:solidFill>
                  <a:srgbClr val="0456A2"/>
                </a:solidFill>
              </a:rPr>
              <a:t>Fase 3: zelf leerlijnen samenstellen adv ervaringen leerkrachten, eigen inzichten </a:t>
            </a:r>
            <a:r>
              <a:rPr lang="nl-NL" dirty="0" err="1">
                <a:solidFill>
                  <a:srgbClr val="0456A2"/>
                </a:solidFill>
              </a:rPr>
              <a:t>etc</a:t>
            </a:r>
            <a:endParaRPr lang="nl-NL" dirty="0">
              <a:solidFill>
                <a:srgbClr val="0456A2"/>
              </a:solidFill>
            </a:endParaRPr>
          </a:p>
          <a:p>
            <a:r>
              <a:rPr lang="nl-NL" dirty="0">
                <a:solidFill>
                  <a:srgbClr val="0456A2"/>
                </a:solidFill>
              </a:rPr>
              <a:t>Fase 4: combineren van leerlijnen van de verschillende vakken (thematisch onderwijs) </a:t>
            </a:r>
          </a:p>
          <a:p>
            <a:r>
              <a:rPr lang="nl-NL" dirty="0">
                <a:solidFill>
                  <a:srgbClr val="0456A2"/>
                </a:solidFill>
              </a:rPr>
              <a:t>Fase 5: leerlijnen uitwerken naar leerroutes: diverse routes die leiden naar verschillende uitstroomprofielen (per vakgebied, leerling kan ook </a:t>
            </a:r>
            <a:r>
              <a:rPr lang="nl-NL" dirty="0" err="1">
                <a:solidFill>
                  <a:srgbClr val="0456A2"/>
                </a:solidFill>
              </a:rPr>
              <a:t>sti</a:t>
            </a:r>
            <a:endParaRPr lang="nl-NL" dirty="0">
              <a:solidFill>
                <a:srgbClr val="0456A2"/>
              </a:solidFill>
            </a:endParaRPr>
          </a:p>
          <a:p>
            <a:endParaRPr lang="nl-NL" dirty="0">
              <a:solidFill>
                <a:srgbClr val="0456A2"/>
              </a:solidFill>
            </a:endParaRPr>
          </a:p>
          <a:p>
            <a:pPr lvl="2"/>
            <a:endParaRPr lang="nl-NL" dirty="0">
              <a:solidFill>
                <a:srgbClr val="0456A2"/>
              </a:solidFill>
            </a:endParaRPr>
          </a:p>
          <a:p>
            <a:pPr lvl="1"/>
            <a:endParaRPr lang="nl-NL" dirty="0">
              <a:solidFill>
                <a:srgbClr val="0456A2"/>
              </a:solidFill>
              <a:highlight>
                <a:srgbClr val="FFFF00"/>
              </a:highlight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3722"/>
            <a:ext cx="12656734" cy="93427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10806">
            <a:off x="10937660" y="1165494"/>
            <a:ext cx="975887" cy="84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095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4767" y="109822"/>
            <a:ext cx="12192000" cy="1143000"/>
          </a:xfrm>
        </p:spPr>
        <p:txBody>
          <a:bodyPr>
            <a:noAutofit/>
          </a:bodyPr>
          <a:lstStyle/>
          <a:p>
            <a:r>
              <a:rPr lang="nl-NL" sz="3500" dirty="0">
                <a:solidFill>
                  <a:srgbClr val="00BFFE"/>
                </a:solidFill>
                <a:latin typeface="Arial Rounded MT Bold" panose="020F0704030504030204" pitchFamily="34" charset="0"/>
              </a:rPr>
              <a:t>Fase 1 Leerdoelen vanuit de methodes centraal zetten</a:t>
            </a:r>
            <a:endParaRPr lang="nl-NL" sz="35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4767" y="1484850"/>
            <a:ext cx="10837064" cy="4670779"/>
          </a:xfrm>
          <a:noFill/>
        </p:spPr>
        <p:txBody>
          <a:bodyPr>
            <a:normAutofit/>
          </a:bodyPr>
          <a:lstStyle/>
          <a:p>
            <a:r>
              <a:rPr lang="nl-NL" dirty="0">
                <a:solidFill>
                  <a:srgbClr val="0456A2"/>
                </a:solidFill>
              </a:rPr>
              <a:t>Volg de methode, maar wel vanuit de doelen</a:t>
            </a:r>
          </a:p>
          <a:p>
            <a:r>
              <a:rPr lang="nl-NL" dirty="0">
                <a:solidFill>
                  <a:srgbClr val="0456A2"/>
                </a:solidFill>
              </a:rPr>
              <a:t>Bekijk goed wat de </a:t>
            </a:r>
            <a:r>
              <a:rPr lang="nl-NL" dirty="0" err="1">
                <a:solidFill>
                  <a:srgbClr val="0456A2"/>
                </a:solidFill>
              </a:rPr>
              <a:t>toetsdoelen</a:t>
            </a:r>
            <a:r>
              <a:rPr lang="nl-NL" dirty="0">
                <a:solidFill>
                  <a:srgbClr val="0456A2"/>
                </a:solidFill>
              </a:rPr>
              <a:t> zijn</a:t>
            </a:r>
          </a:p>
          <a:p>
            <a:r>
              <a:rPr lang="nl-NL" dirty="0">
                <a:solidFill>
                  <a:srgbClr val="0456A2"/>
                </a:solidFill>
              </a:rPr>
              <a:t>Deel de doelen met de leerlingen</a:t>
            </a:r>
          </a:p>
          <a:p>
            <a:r>
              <a:rPr lang="nl-NL" dirty="0">
                <a:solidFill>
                  <a:srgbClr val="0456A2"/>
                </a:solidFill>
              </a:rPr>
              <a:t>Zorg dat de leerlingen reflecteren op de doelen!</a:t>
            </a:r>
          </a:p>
          <a:p>
            <a:r>
              <a:rPr lang="nl-NL" dirty="0">
                <a:solidFill>
                  <a:srgbClr val="0456A2"/>
                </a:solidFill>
              </a:rPr>
              <a:t>Check regelmatig of de doelen behaald zijn (korte toetsjes </a:t>
            </a:r>
            <a:br>
              <a:rPr lang="nl-NL" dirty="0">
                <a:solidFill>
                  <a:srgbClr val="0456A2"/>
                </a:solidFill>
              </a:rPr>
            </a:br>
            <a:r>
              <a:rPr lang="nl-NL" dirty="0">
                <a:solidFill>
                  <a:srgbClr val="0456A2"/>
                </a:solidFill>
              </a:rPr>
              <a:t>(paar vragen) aan einde van de dag?)</a:t>
            </a:r>
            <a:r>
              <a:rPr lang="nl-NL" sz="2800" dirty="0">
                <a:solidFill>
                  <a:srgbClr val="0456A2"/>
                </a:solidFill>
              </a:rPr>
              <a:t> </a:t>
            </a:r>
          </a:p>
          <a:p>
            <a:r>
              <a:rPr lang="nl-NL" sz="2800" dirty="0">
                <a:solidFill>
                  <a:srgbClr val="0456A2"/>
                </a:solidFill>
              </a:rPr>
              <a:t>Begin met gesprekken met leerlingen over de doelen </a:t>
            </a:r>
            <a:r>
              <a:rPr lang="nl-NL" sz="2800" dirty="0" err="1">
                <a:solidFill>
                  <a:srgbClr val="0456A2"/>
                </a:solidFill>
              </a:rPr>
              <a:t>nav</a:t>
            </a:r>
            <a:r>
              <a:rPr lang="nl-NL" sz="2800" dirty="0">
                <a:solidFill>
                  <a:srgbClr val="0456A2"/>
                </a:solidFill>
              </a:rPr>
              <a:t> </a:t>
            </a:r>
            <a:br>
              <a:rPr lang="nl-NL" sz="2800" dirty="0">
                <a:solidFill>
                  <a:srgbClr val="0456A2"/>
                </a:solidFill>
              </a:rPr>
            </a:br>
            <a:r>
              <a:rPr lang="nl-NL" sz="2800" dirty="0">
                <a:solidFill>
                  <a:srgbClr val="0456A2"/>
                </a:solidFill>
              </a:rPr>
              <a:t>hun reflectie</a:t>
            </a:r>
          </a:p>
          <a:p>
            <a:pPr marL="0" indent="0">
              <a:buNone/>
            </a:pPr>
            <a:endParaRPr lang="nl-NL" dirty="0">
              <a:solidFill>
                <a:srgbClr val="0456A2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0456A2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0456A2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0456A2"/>
              </a:solidFill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8002"/>
            <a:ext cx="12656734" cy="934278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C6FC5C59-DDC1-43C4-9A00-4D0C34A6144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0116" r="30307" b="1105"/>
          <a:stretch/>
        </p:blipFill>
        <p:spPr>
          <a:xfrm>
            <a:off x="9193485" y="1412477"/>
            <a:ext cx="3078482" cy="432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044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7007" y="1007470"/>
            <a:ext cx="11207428" cy="6260827"/>
          </a:xfrm>
          <a:noFill/>
        </p:spPr>
        <p:txBody>
          <a:bodyPr>
            <a:noAutofit/>
          </a:bodyPr>
          <a:lstStyle/>
          <a:p>
            <a:r>
              <a:rPr lang="nl-NL" sz="2400" dirty="0">
                <a:solidFill>
                  <a:srgbClr val="0456A2"/>
                </a:solidFill>
              </a:rPr>
              <a:t>Blijf binnen de </a:t>
            </a:r>
            <a:r>
              <a:rPr lang="nl-NL" sz="2400" dirty="0" err="1">
                <a:solidFill>
                  <a:srgbClr val="0456A2"/>
                </a:solidFill>
              </a:rPr>
              <a:t>toetsperiode</a:t>
            </a:r>
            <a:r>
              <a:rPr lang="nl-NL" sz="2400" dirty="0">
                <a:solidFill>
                  <a:srgbClr val="0456A2"/>
                </a:solidFill>
              </a:rPr>
              <a:t>, bekijk daar wat de </a:t>
            </a:r>
            <a:r>
              <a:rPr lang="nl-NL" sz="2400" dirty="0" err="1">
                <a:solidFill>
                  <a:srgbClr val="0456A2"/>
                </a:solidFill>
              </a:rPr>
              <a:t>toetsdoelen</a:t>
            </a:r>
            <a:r>
              <a:rPr lang="nl-NL" sz="2400" dirty="0">
                <a:solidFill>
                  <a:srgbClr val="0456A2"/>
                </a:solidFill>
              </a:rPr>
              <a:t> zijn (zo kun je gewoon de methodetoets afnemen)</a:t>
            </a:r>
          </a:p>
          <a:p>
            <a:r>
              <a:rPr lang="nl-NL" sz="2400" dirty="0">
                <a:solidFill>
                  <a:srgbClr val="0456A2"/>
                </a:solidFill>
              </a:rPr>
              <a:t>Voeg onderdelen samen zodat je aan 1 of 2 doelen per week werkt (voeg bijvoorbeeld: meten en meetkunde samen, binnen de </a:t>
            </a:r>
            <a:r>
              <a:rPr lang="nl-NL" sz="2400" dirty="0" err="1">
                <a:solidFill>
                  <a:srgbClr val="0456A2"/>
                </a:solidFill>
              </a:rPr>
              <a:t>toetsperiode</a:t>
            </a:r>
            <a:r>
              <a:rPr lang="nl-NL" sz="2400" dirty="0">
                <a:solidFill>
                  <a:srgbClr val="0456A2"/>
                </a:solidFill>
              </a:rPr>
              <a:t>)</a:t>
            </a:r>
          </a:p>
          <a:p>
            <a:r>
              <a:rPr lang="nl-NL" sz="2400" dirty="0">
                <a:solidFill>
                  <a:srgbClr val="0456A2"/>
                </a:solidFill>
              </a:rPr>
              <a:t>Schrap opdrachten die overbodig zijn en die niet passen bij het doel van die dag/week</a:t>
            </a:r>
          </a:p>
          <a:p>
            <a:r>
              <a:rPr lang="nl-NL" sz="2400" dirty="0">
                <a:solidFill>
                  <a:srgbClr val="0456A2"/>
                </a:solidFill>
              </a:rPr>
              <a:t>Bekijk globaal hoeveel opdrachten er overblijven per doel</a:t>
            </a:r>
          </a:p>
          <a:p>
            <a:r>
              <a:rPr lang="nl-NL" sz="2400" dirty="0">
                <a:solidFill>
                  <a:srgbClr val="0456A2"/>
                </a:solidFill>
              </a:rPr>
              <a:t>Zoek er zelf materiaal bij waar nodig</a:t>
            </a:r>
          </a:p>
          <a:p>
            <a:r>
              <a:rPr lang="nl-NL" sz="2400" dirty="0">
                <a:solidFill>
                  <a:srgbClr val="0456A2"/>
                </a:solidFill>
              </a:rPr>
              <a:t>Deel en bespreek de doelen met de leerlingen</a:t>
            </a:r>
          </a:p>
          <a:p>
            <a:r>
              <a:rPr lang="nl-NL" sz="2400" dirty="0">
                <a:solidFill>
                  <a:srgbClr val="0456A2"/>
                </a:solidFill>
              </a:rPr>
              <a:t>Zorg dat de leerlingen reflecteren op de doelen!</a:t>
            </a:r>
          </a:p>
          <a:p>
            <a:r>
              <a:rPr lang="nl-NL" sz="2400" dirty="0">
                <a:solidFill>
                  <a:srgbClr val="0456A2"/>
                </a:solidFill>
              </a:rPr>
              <a:t>Check regelmatig of de doelen behaald zijn (korte toetsjes (paar vragen) aan einde van de dag?)</a:t>
            </a:r>
          </a:p>
          <a:p>
            <a:r>
              <a:rPr lang="nl-NL" sz="2400" i="1" dirty="0">
                <a:solidFill>
                  <a:srgbClr val="0456A2"/>
                </a:solidFill>
              </a:rPr>
              <a:t>Zorg voor een </a:t>
            </a:r>
            <a:r>
              <a:rPr lang="nl-NL" sz="2400" i="1" dirty="0" err="1">
                <a:solidFill>
                  <a:srgbClr val="0456A2"/>
                </a:solidFill>
              </a:rPr>
              <a:t>automatiserings</a:t>
            </a:r>
            <a:r>
              <a:rPr lang="nl-NL" sz="2400" i="1" dirty="0">
                <a:solidFill>
                  <a:srgbClr val="0456A2"/>
                </a:solidFill>
              </a:rPr>
              <a:t>/herhalingsm</a:t>
            </a:r>
            <a:r>
              <a:rPr lang="nl-NL" sz="2600" i="1" dirty="0">
                <a:solidFill>
                  <a:srgbClr val="0456A2"/>
                </a:solidFill>
              </a:rPr>
              <a:t>ateriaal van belangrijke doelen en verhaaltjessommen </a:t>
            </a:r>
            <a:r>
              <a:rPr lang="nl-NL" sz="2600" i="1" dirty="0" err="1">
                <a:solidFill>
                  <a:srgbClr val="0456A2"/>
                </a:solidFill>
              </a:rPr>
              <a:t>etc</a:t>
            </a:r>
            <a:endParaRPr lang="nl-NL" sz="2600" i="1" dirty="0">
              <a:solidFill>
                <a:srgbClr val="0456A2"/>
              </a:solidFill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95141"/>
            <a:ext cx="12656734" cy="934278"/>
          </a:xfrm>
          <a:prstGeom prst="rect">
            <a:avLst/>
          </a:prstGeom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A7A52D13-603F-4B0F-A7CF-164218B18B54}"/>
              </a:ext>
            </a:extLst>
          </p:cNvPr>
          <p:cNvSpPr txBox="1">
            <a:spLocks/>
          </p:cNvSpPr>
          <p:nvPr/>
        </p:nvSpPr>
        <p:spPr>
          <a:xfrm>
            <a:off x="587007" y="0"/>
            <a:ext cx="1320850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dirty="0">
                <a:solidFill>
                  <a:srgbClr val="00BFFE"/>
                </a:solidFill>
                <a:latin typeface="Arial Rounded MT Bold" panose="020F0704030504030204" pitchFamily="34" charset="0"/>
              </a:rPr>
              <a:t>Fase 2 Onderdelen vanuit de methode vervangen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545446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5335" y="109943"/>
            <a:ext cx="10837063" cy="1143000"/>
          </a:xfrm>
        </p:spPr>
        <p:txBody>
          <a:bodyPr>
            <a:normAutofit/>
          </a:bodyPr>
          <a:lstStyle/>
          <a:p>
            <a:r>
              <a:rPr lang="nl-NL" sz="3600" dirty="0">
                <a:solidFill>
                  <a:srgbClr val="00BFFE"/>
                </a:solidFill>
                <a:latin typeface="Arial Rounded MT Bold" panose="020F0704030504030204" pitchFamily="34" charset="0"/>
              </a:rPr>
              <a:t>Fase 3 Zelf leerlijnen samenstellen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468" y="1093610"/>
            <a:ext cx="10769197" cy="4670779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nl-NL" dirty="0">
                <a:solidFill>
                  <a:srgbClr val="0456A2"/>
                </a:solidFill>
              </a:rPr>
              <a:t>Op basis van de ervaringen zelf leerlijnen samenstellen, of onze leerlijnen gebruiken</a:t>
            </a:r>
          </a:p>
          <a:p>
            <a:r>
              <a:rPr lang="nl-NL" dirty="0">
                <a:solidFill>
                  <a:srgbClr val="0456A2"/>
                </a:solidFill>
              </a:rPr>
              <a:t>Bepaal zelf de doelen en plan deze in een leerjaar in, verdeel de doelen over de weken</a:t>
            </a:r>
          </a:p>
          <a:p>
            <a:r>
              <a:rPr lang="nl-NL" dirty="0">
                <a:solidFill>
                  <a:srgbClr val="0456A2"/>
                </a:solidFill>
              </a:rPr>
              <a:t>Denk goed na over de indeling, automatisering en herhaling (herhalingsboek?)</a:t>
            </a:r>
          </a:p>
          <a:p>
            <a:r>
              <a:rPr lang="nl-NL" dirty="0">
                <a:solidFill>
                  <a:srgbClr val="0456A2"/>
                </a:solidFill>
              </a:rPr>
              <a:t>De methode gebruiken als bronnenboek </a:t>
            </a:r>
          </a:p>
          <a:p>
            <a:r>
              <a:rPr lang="nl-NL" dirty="0">
                <a:solidFill>
                  <a:srgbClr val="0456A2"/>
                </a:solidFill>
              </a:rPr>
              <a:t>Zelf materiaal gaan ontwerpen/verzamelen</a:t>
            </a:r>
          </a:p>
          <a:p>
            <a:r>
              <a:rPr lang="nl-NL" dirty="0">
                <a:solidFill>
                  <a:srgbClr val="0456A2"/>
                </a:solidFill>
              </a:rPr>
              <a:t>Toetsing: formatieve evaluatie (korte voortgangstoetsjes), en gesprekken met leerlingen</a:t>
            </a:r>
          </a:p>
          <a:p>
            <a:r>
              <a:rPr lang="nl-NL" dirty="0">
                <a:solidFill>
                  <a:srgbClr val="0456A2"/>
                </a:solidFill>
              </a:rPr>
              <a:t>Leerlingen bewijzen wat ze kunnen in hun portfolio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3722"/>
            <a:ext cx="12656734" cy="93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898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C6C67806-1700-462D-9817-330C7667E2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370" y="299294"/>
            <a:ext cx="10980468" cy="2006583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A00AFD8D-5DD9-4BE9-BF4E-E72776B63EB4}"/>
              </a:ext>
            </a:extLst>
          </p:cNvPr>
          <p:cNvSpPr txBox="1">
            <a:spLocks/>
          </p:cNvSpPr>
          <p:nvPr/>
        </p:nvSpPr>
        <p:spPr>
          <a:xfrm>
            <a:off x="1011191" y="2571750"/>
            <a:ext cx="8989255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>
                <a:solidFill>
                  <a:srgbClr val="66AB38"/>
                </a:solidFill>
                <a:latin typeface="Arial Rounded MT Bold" panose="020F0704030504030204" pitchFamily="34" charset="0"/>
              </a:rPr>
              <a:t>Belangrijk</a:t>
            </a:r>
            <a:endParaRPr lang="nl-NL" dirty="0">
              <a:solidFill>
                <a:srgbClr val="66AB38"/>
              </a:solidFill>
            </a:endParaRP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CD245B0B-B4FE-453B-9093-EDBD0D14F582}"/>
              </a:ext>
            </a:extLst>
          </p:cNvPr>
          <p:cNvSpPr txBox="1">
            <a:spLocks/>
          </p:cNvSpPr>
          <p:nvPr/>
        </p:nvSpPr>
        <p:spPr>
          <a:xfrm>
            <a:off x="906855" y="3429000"/>
            <a:ext cx="9197925" cy="3943999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>
                <a:solidFill>
                  <a:srgbClr val="0456A2"/>
                </a:solidFill>
              </a:rPr>
              <a:t>Weet wat het einddoel is</a:t>
            </a:r>
          </a:p>
          <a:p>
            <a:r>
              <a:rPr lang="nl-NL">
                <a:solidFill>
                  <a:srgbClr val="0456A2"/>
                </a:solidFill>
              </a:rPr>
              <a:t>Methode is prima te gebruiken, maar ken de leerlijnen</a:t>
            </a:r>
          </a:p>
          <a:p>
            <a:r>
              <a:rPr lang="nl-NL">
                <a:solidFill>
                  <a:srgbClr val="0456A2"/>
                </a:solidFill>
              </a:rPr>
              <a:t>Maak bewuste keuzes over welke onderdelen meer aandacht nodig hebben</a:t>
            </a:r>
          </a:p>
          <a:p>
            <a:r>
              <a:rPr lang="nl-NL">
                <a:solidFill>
                  <a:srgbClr val="0456A2"/>
                </a:solidFill>
              </a:rPr>
              <a:t>Betrek de leerlingen bij de leerdoelen</a:t>
            </a:r>
          </a:p>
          <a:p>
            <a:pPr lvl="1"/>
            <a:endParaRPr lang="nl-NL">
              <a:solidFill>
                <a:srgbClr val="0456A2"/>
              </a:solidFill>
            </a:endParaRPr>
          </a:p>
          <a:p>
            <a:endParaRPr lang="nl-NL">
              <a:solidFill>
                <a:srgbClr val="0456A2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dirty="0">
              <a:solidFill>
                <a:srgbClr val="0456A2"/>
              </a:solidFill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0EA7E6B-55F6-489A-B37B-E0A566331C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4982"/>
            <a:ext cx="12220245" cy="893018"/>
          </a:xfrm>
          <a:prstGeom prst="rect">
            <a:avLst/>
          </a:prstGeom>
          <a:gradFill>
            <a:gsLst>
              <a:gs pos="32000">
                <a:srgbClr val="99BB8B"/>
              </a:gs>
              <a:gs pos="0">
                <a:srgbClr val="87B632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2AB8E9"/>
              </a:gs>
            </a:gsLst>
            <a:path path="circle">
              <a:fillToRect l="100000" t="100000"/>
            </a:path>
          </a:gradFill>
        </p:spPr>
      </p:pic>
    </p:spTree>
    <p:extLst>
      <p:ext uri="{BB962C8B-B14F-4D97-AF65-F5344CB8AC3E}">
        <p14:creationId xmlns:p14="http://schemas.microsoft.com/office/powerpoint/2010/main" val="49736833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409</Words>
  <Application>Microsoft Office PowerPoint</Application>
  <PresentationFormat>Breedbeeld</PresentationFormat>
  <Paragraphs>45</Paragraphs>
  <Slides>5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Kantoorthema</vt:lpstr>
      <vt:lpstr>Van methode naar leerlijnen, hoe doe je dat?</vt:lpstr>
      <vt:lpstr>Fase 1 Leerdoelen vanuit de methodes centraal zetten</vt:lpstr>
      <vt:lpstr>PowerPoint-presentatie</vt:lpstr>
      <vt:lpstr>Fase 3 Zelf leerlijnen samenstellen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 methode naar leerlijnen, hoe doe je dat?</dc:title>
  <dc:creator>Maarten van der Steeg</dc:creator>
  <cp:lastModifiedBy>Maarten van der Steeg</cp:lastModifiedBy>
  <cp:revision>1</cp:revision>
  <dcterms:created xsi:type="dcterms:W3CDTF">2021-08-30T10:10:40Z</dcterms:created>
  <dcterms:modified xsi:type="dcterms:W3CDTF">2021-08-30T10:11:07Z</dcterms:modified>
</cp:coreProperties>
</file>