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407" r:id="rId23"/>
    <p:sldId id="396" r:id="rId24"/>
    <p:sldId id="351" r:id="rId25"/>
    <p:sldId id="384" r:id="rId26"/>
    <p:sldId id="385" r:id="rId27"/>
    <p:sldId id="386" r:id="rId28"/>
    <p:sldId id="387" r:id="rId29"/>
    <p:sldId id="414" r:id="rId30"/>
    <p:sldId id="415" r:id="rId31"/>
    <p:sldId id="416" r:id="rId32"/>
    <p:sldId id="417" r:id="rId33"/>
    <p:sldId id="418" r:id="rId34"/>
    <p:sldId id="389" r:id="rId35"/>
    <p:sldId id="280" r:id="rId36"/>
    <p:sldId id="403" r:id="rId37"/>
    <p:sldId id="419" r:id="rId38"/>
    <p:sldId id="315" r:id="rId39"/>
    <p:sldId id="298" r:id="rId40"/>
    <p:sldId id="404" r:id="rId41"/>
    <p:sldId id="299" r:id="rId42"/>
    <p:sldId id="264" r:id="rId43"/>
    <p:sldId id="317" r:id="rId44"/>
    <p:sldId id="401" r:id="rId45"/>
    <p:sldId id="402" r:id="rId46"/>
    <p:sldId id="263" r:id="rId47"/>
    <p:sldId id="276" r:id="rId48"/>
    <p:sldId id="393" r:id="rId49"/>
    <p:sldId id="383" r:id="rId50"/>
    <p:sldId id="392" r:id="rId51"/>
    <p:sldId id="267" r:id="rId52"/>
    <p:sldId id="320" r:id="rId53"/>
    <p:sldId id="309" r:id="rId54"/>
    <p:sldId id="420" r:id="rId55"/>
    <p:sldId id="363" r:id="rId56"/>
    <p:sldId id="325" r:id="rId57"/>
    <p:sldId id="421" r:id="rId58"/>
    <p:sldId id="326" r:id="rId59"/>
    <p:sldId id="327" r:id="rId60"/>
    <p:sldId id="322" r:id="rId61"/>
    <p:sldId id="394" r:id="rId62"/>
    <p:sldId id="342" r:id="rId63"/>
    <p:sldId id="375" r:id="rId64"/>
    <p:sldId id="334" r:id="rId65"/>
    <p:sldId id="350" r:id="rId66"/>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00ADD2"/>
    <a:srgbClr val="0FF936"/>
    <a:srgbClr val="0456A2"/>
    <a:srgbClr val="66AB38"/>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68" d="100"/>
          <a:sy n="68" d="100"/>
        </p:scale>
        <p:origin x="606"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30-8-2021</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30-8-2021</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28180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35</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1605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51</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52</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53</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54</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55</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56</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58</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63</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3972944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30-8-2021</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30-8-2021</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30-8-2021</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30-8-2021</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30-8-2021</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30-8-2021</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30-8-2021</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30-8-2021</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30-8-2021</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30-8-2021</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30-8-2021</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30-8-2021</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7"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13.jpg"/></Relationships>
</file>

<file path=ppt/slides/_rels/slide5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png"/><Relationship Id="rId7"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69.jpeg"/><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 rekenen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Leerlijn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00BFFE"/>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359965" y="0"/>
            <a:ext cx="7536551" cy="6799144"/>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4931A58-0B1E-4C7F-B661-63F6441DE53F}"/>
              </a:ext>
            </a:extLst>
          </p:cNvPr>
          <p:cNvPicPr>
            <a:picLocks noChangeAspect="1"/>
          </p:cNvPicPr>
          <p:nvPr/>
        </p:nvPicPr>
        <p:blipFill>
          <a:blip r:embed="rId5"/>
          <a:stretch>
            <a:fillRect/>
          </a:stretch>
        </p:blipFill>
        <p:spPr>
          <a:xfrm>
            <a:off x="600842" y="59635"/>
            <a:ext cx="9634539" cy="5590807"/>
          </a:xfrm>
          <a:prstGeom prst="rect">
            <a:avLst/>
          </a:prstGeom>
        </p:spPr>
      </p:pic>
      <p:cxnSp>
        <p:nvCxnSpPr>
          <p:cNvPr id="5" name="Rechte verbindingslijn 4">
            <a:extLst>
              <a:ext uri="{FF2B5EF4-FFF2-40B4-BE49-F238E27FC236}">
                <a16:creationId xmlns:a16="http://schemas.microsoft.com/office/drawing/2014/main" id="{DAD33362-0E45-4171-929B-AF0630C262AF}"/>
              </a:ext>
            </a:extLst>
          </p:cNvPr>
          <p:cNvCxnSpPr>
            <a:cxnSpLocks/>
          </p:cNvCxnSpPr>
          <p:nvPr/>
        </p:nvCxnSpPr>
        <p:spPr>
          <a:xfrm>
            <a:off x="3156155" y="1651819"/>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19C6C2E6-C4F1-4B6E-8675-512EC44AB076}"/>
              </a:ext>
            </a:extLst>
          </p:cNvPr>
          <p:cNvCxnSpPr>
            <a:cxnSpLocks/>
          </p:cNvCxnSpPr>
          <p:nvPr/>
        </p:nvCxnSpPr>
        <p:spPr>
          <a:xfrm>
            <a:off x="4178710" y="2408903"/>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892E5496-6937-417F-9D27-7147B2867F01}"/>
              </a:ext>
            </a:extLst>
          </p:cNvPr>
          <p:cNvCxnSpPr>
            <a:cxnSpLocks/>
          </p:cNvCxnSpPr>
          <p:nvPr/>
        </p:nvCxnSpPr>
        <p:spPr>
          <a:xfrm>
            <a:off x="4300117" y="2910348"/>
            <a:ext cx="75858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echte verbindingslijn 13">
            <a:extLst>
              <a:ext uri="{FF2B5EF4-FFF2-40B4-BE49-F238E27FC236}">
                <a16:creationId xmlns:a16="http://schemas.microsoft.com/office/drawing/2014/main" id="{2C3EEBC4-F8EA-4DB6-9BFB-79173C787A52}"/>
              </a:ext>
            </a:extLst>
          </p:cNvPr>
          <p:cNvCxnSpPr>
            <a:cxnSpLocks/>
          </p:cNvCxnSpPr>
          <p:nvPr/>
        </p:nvCxnSpPr>
        <p:spPr>
          <a:xfrm>
            <a:off x="3156155" y="4281947"/>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Rechte verbindingslijn 14">
            <a:extLst>
              <a:ext uri="{FF2B5EF4-FFF2-40B4-BE49-F238E27FC236}">
                <a16:creationId xmlns:a16="http://schemas.microsoft.com/office/drawing/2014/main" id="{3F3D309B-A7A7-4F4E-803A-5D3A1A299B55}"/>
              </a:ext>
            </a:extLst>
          </p:cNvPr>
          <p:cNvCxnSpPr>
            <a:cxnSpLocks/>
          </p:cNvCxnSpPr>
          <p:nvPr/>
        </p:nvCxnSpPr>
        <p:spPr>
          <a:xfrm>
            <a:off x="3156155" y="4449095"/>
            <a:ext cx="66367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Rechte verbindingslijn 17">
            <a:extLst>
              <a:ext uri="{FF2B5EF4-FFF2-40B4-BE49-F238E27FC236}">
                <a16:creationId xmlns:a16="http://schemas.microsoft.com/office/drawing/2014/main" id="{A113848D-B136-44D1-B41E-2ADAA45F767F}"/>
              </a:ext>
            </a:extLst>
          </p:cNvPr>
          <p:cNvCxnSpPr>
            <a:cxnSpLocks/>
          </p:cNvCxnSpPr>
          <p:nvPr/>
        </p:nvCxnSpPr>
        <p:spPr>
          <a:xfrm flipV="1">
            <a:off x="8101032" y="2403985"/>
            <a:ext cx="742336" cy="491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34747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4052119344"/>
              </p:ext>
            </p:extLst>
          </p:nvPr>
        </p:nvGraphicFramePr>
        <p:xfrm>
          <a:off x="861646" y="1323058"/>
          <a:ext cx="10091530" cy="4572000"/>
        </p:xfrm>
        <a:graphic>
          <a:graphicData uri="http://schemas.openxmlformats.org/drawingml/2006/table">
            <a:tbl>
              <a:tblPr firstRow="1" bandRow="1">
                <a:tableStyleId>{5C22544A-7EE6-4342-B048-85BDC9FD1C3A}</a:tableStyleId>
              </a:tblPr>
              <a:tblGrid>
                <a:gridCol w="1875747">
                  <a:extLst>
                    <a:ext uri="{9D8B030D-6E8A-4147-A177-3AD203B41FA5}">
                      <a16:colId xmlns:a16="http://schemas.microsoft.com/office/drawing/2014/main" val="3406897326"/>
                    </a:ext>
                  </a:extLst>
                </a:gridCol>
                <a:gridCol w="1875747">
                  <a:extLst>
                    <a:ext uri="{9D8B030D-6E8A-4147-A177-3AD203B41FA5}">
                      <a16:colId xmlns:a16="http://schemas.microsoft.com/office/drawing/2014/main" val="2885263533"/>
                    </a:ext>
                  </a:extLst>
                </a:gridCol>
                <a:gridCol w="6340036">
                  <a:extLst>
                    <a:ext uri="{9D8B030D-6E8A-4147-A177-3AD203B41FA5}">
                      <a16:colId xmlns:a16="http://schemas.microsoft.com/office/drawing/2014/main" val="930306543"/>
                    </a:ext>
                  </a:extLst>
                </a:gridCol>
              </a:tblGrid>
              <a:tr h="396024">
                <a:tc>
                  <a:txBody>
                    <a:bodyPr/>
                    <a:lstStyle/>
                    <a:p>
                      <a:r>
                        <a:rPr lang="nl-NL" sz="2400" dirty="0">
                          <a:solidFill>
                            <a:srgbClr val="002060"/>
                          </a:solidFill>
                        </a:rPr>
                        <a:t>9:00</a:t>
                      </a:r>
                    </a:p>
                  </a:txBody>
                  <a:tcPr>
                    <a:solidFill>
                      <a:srgbClr val="CFD5EA"/>
                    </a:solidFill>
                  </a:tcPr>
                </a:tc>
                <a:tc>
                  <a:txBody>
                    <a:bodyPr/>
                    <a:lstStyle/>
                    <a:p>
                      <a:r>
                        <a:rPr lang="nl-NL" sz="2400" b="0" dirty="0">
                          <a:solidFill>
                            <a:srgbClr val="002060"/>
                          </a:solidFill>
                        </a:rPr>
                        <a:t>10 minuten</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396024">
                <a:tc>
                  <a:txBody>
                    <a:bodyPr/>
                    <a:lstStyle/>
                    <a:p>
                      <a:r>
                        <a:rPr lang="nl-NL" sz="2400" b="1" dirty="0">
                          <a:solidFill>
                            <a:srgbClr val="002060"/>
                          </a:solidFill>
                        </a:rPr>
                        <a:t>9:10</a:t>
                      </a:r>
                    </a:p>
                  </a:txBody>
                  <a:tcPr>
                    <a:solidFill>
                      <a:srgbClr val="FFFF00"/>
                    </a:solidFill>
                  </a:tcPr>
                </a:tc>
                <a:tc>
                  <a:txBody>
                    <a:bodyPr/>
                    <a:lstStyle/>
                    <a:p>
                      <a:r>
                        <a:rPr lang="nl-NL" sz="2400" dirty="0">
                          <a:solidFill>
                            <a:srgbClr val="002060"/>
                          </a:solidFill>
                        </a:rPr>
                        <a:t>25 minuten</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20 minuten</a:t>
                      </a: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5 minuten</a:t>
                      </a: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396024">
                <a:tc>
                  <a:txBody>
                    <a:bodyPr/>
                    <a:lstStyle/>
                    <a:p>
                      <a:r>
                        <a:rPr lang="nl-NL" sz="2400" b="1" dirty="0">
                          <a:solidFill>
                            <a:srgbClr val="002060"/>
                          </a:solidFill>
                        </a:rPr>
                        <a:t>9:55</a:t>
                      </a: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396024">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20 minuten</a:t>
                      </a: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396024">
                <a:tc>
                  <a:txBody>
                    <a:bodyPr/>
                    <a:lstStyle/>
                    <a:p>
                      <a:r>
                        <a:rPr lang="nl-NL" sz="2400" b="1" dirty="0">
                          <a:solidFill>
                            <a:srgbClr val="002060"/>
                          </a:solidFill>
                        </a:rPr>
                        <a:t>10:35</a:t>
                      </a: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396024">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396024">
                <a:tc>
                  <a:txBody>
                    <a:bodyPr/>
                    <a:lstStyle/>
                    <a:p>
                      <a:r>
                        <a:rPr lang="nl-NL" sz="2400" b="1" dirty="0">
                          <a:solidFill>
                            <a:srgbClr val="002060"/>
                          </a:solidFill>
                        </a:rPr>
                        <a:t>10:55</a:t>
                      </a:r>
                    </a:p>
                  </a:txBody>
                  <a:tcPr/>
                </a:tc>
                <a:tc>
                  <a:txBody>
                    <a:bodyPr/>
                    <a:lstStyle/>
                    <a:p>
                      <a:r>
                        <a:rPr lang="nl-NL" sz="2400" dirty="0">
                          <a:solidFill>
                            <a:srgbClr val="002060"/>
                          </a:solidFill>
                        </a:rPr>
                        <a:t>5 minuten </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2" y="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lezen</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BCF25C4-E08E-4991-89BF-53FF8EFC728E}"/>
              </a:ext>
            </a:extLst>
          </p:cNvPr>
          <p:cNvPicPr>
            <a:picLocks noChangeAspect="1"/>
          </p:cNvPicPr>
          <p:nvPr/>
        </p:nvPicPr>
        <p:blipFill>
          <a:blip r:embed="rId3"/>
          <a:stretch>
            <a:fillRect/>
          </a:stretch>
        </p:blipFill>
        <p:spPr>
          <a:xfrm>
            <a:off x="640633" y="916884"/>
            <a:ext cx="4285328" cy="5066631"/>
          </a:xfrm>
          <a:prstGeom prst="rect">
            <a:avLst/>
          </a:prstGeom>
        </p:spPr>
      </p:pic>
      <p:pic>
        <p:nvPicPr>
          <p:cNvPr id="5" name="Afbeelding 4">
            <a:extLst>
              <a:ext uri="{FF2B5EF4-FFF2-40B4-BE49-F238E27FC236}">
                <a16:creationId xmlns:a16="http://schemas.microsoft.com/office/drawing/2014/main" id="{AB810CAD-6139-49C9-B37B-5258A41211AF}"/>
              </a:ext>
            </a:extLst>
          </p:cNvPr>
          <p:cNvPicPr>
            <a:picLocks noChangeAspect="1"/>
          </p:cNvPicPr>
          <p:nvPr/>
        </p:nvPicPr>
        <p:blipFill>
          <a:blip r:embed="rId4"/>
          <a:stretch>
            <a:fillRect/>
          </a:stretch>
        </p:blipFill>
        <p:spPr>
          <a:xfrm>
            <a:off x="5447071" y="1054816"/>
            <a:ext cx="6284776" cy="1909605"/>
          </a:xfrm>
          <a:prstGeom prst="rect">
            <a:avLst/>
          </a:prstGeom>
        </p:spPr>
      </p:pic>
    </p:spTree>
    <p:extLst>
      <p:ext uri="{BB962C8B-B14F-4D97-AF65-F5344CB8AC3E}">
        <p14:creationId xmlns:p14="http://schemas.microsoft.com/office/powerpoint/2010/main" val="1909972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0702129E-EA80-4427-BDF7-3FEF35EAA060}"/>
              </a:ext>
            </a:extLst>
          </p:cNvPr>
          <p:cNvPicPr>
            <a:picLocks noChangeAspect="1"/>
          </p:cNvPicPr>
          <p:nvPr/>
        </p:nvPicPr>
        <p:blipFill>
          <a:blip r:embed="rId4"/>
          <a:stretch>
            <a:fillRect/>
          </a:stretch>
        </p:blipFill>
        <p:spPr>
          <a:xfrm>
            <a:off x="-14123" y="247293"/>
            <a:ext cx="12192000" cy="5519351"/>
          </a:xfrm>
          <a:prstGeom prst="rect">
            <a:avLst/>
          </a:prstGeom>
        </p:spPr>
      </p:pic>
    </p:spTree>
    <p:extLst>
      <p:ext uri="{BB962C8B-B14F-4D97-AF65-F5344CB8AC3E}">
        <p14:creationId xmlns:p14="http://schemas.microsoft.com/office/powerpoint/2010/main" val="1470964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0623" y="1997454"/>
            <a:ext cx="5196947" cy="857250"/>
          </a:xfrm>
        </p:spPr>
        <p:txBody>
          <a:bodyPr>
            <a:normAutofit/>
          </a:bodyPr>
          <a:lstStyle/>
          <a:p>
            <a:pPr algn="l"/>
            <a:r>
              <a:rPr lang="nl-NL" dirty="0">
                <a:solidFill>
                  <a:srgbClr val="66AB38"/>
                </a:solidFill>
                <a:latin typeface="Arial Rounded MT Bold" panose="020F0704030504030204" pitchFamily="34" charset="0"/>
              </a:rPr>
              <a:t>Pauze tot 16:05</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04441" y="266283"/>
            <a:ext cx="1239245" cy="928398"/>
          </a:xfrm>
          <a:prstGeom prst="rect">
            <a:avLst/>
          </a:prstGeom>
        </p:spPr>
      </p:pic>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550782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54F95-3BD0-4D15-AA16-4CE17D855E50}"/>
              </a:ext>
            </a:extLst>
          </p:cNvPr>
          <p:cNvSpPr>
            <a:spLocks noGrp="1"/>
          </p:cNvSpPr>
          <p:nvPr>
            <p:ph type="title"/>
          </p:nvPr>
        </p:nvSpPr>
        <p:spPr>
          <a:xfrm>
            <a:off x="275492" y="111907"/>
            <a:ext cx="10387819" cy="788426"/>
          </a:xfrm>
        </p:spPr>
        <p:txBody>
          <a:bodyPr>
            <a:normAutofit/>
          </a:bodyPr>
          <a:lstStyle/>
          <a:p>
            <a:r>
              <a:rPr lang="nl-NL" dirty="0">
                <a:solidFill>
                  <a:srgbClr val="66AB38"/>
                </a:solidFill>
                <a:latin typeface="Arial Rounded MT Bold" panose="020F0704030504030204" pitchFamily="34" charset="0"/>
              </a:rPr>
              <a:t>Voorbeeld doelenlijst 2</a:t>
            </a:r>
            <a:r>
              <a:rPr lang="nl-NL" baseline="30000" dirty="0">
                <a:solidFill>
                  <a:srgbClr val="66AB38"/>
                </a:solidFill>
                <a:latin typeface="Arial Rounded MT Bold" panose="020F0704030504030204" pitchFamily="34" charset="0"/>
              </a:rPr>
              <a:t>e</a:t>
            </a:r>
            <a:r>
              <a:rPr lang="nl-NL" dirty="0">
                <a:solidFill>
                  <a:srgbClr val="66AB38"/>
                </a:solidFill>
                <a:latin typeface="Arial Rounded MT Bold" panose="020F0704030504030204" pitchFamily="34" charset="0"/>
              </a:rPr>
              <a:t> halfjaar, taal</a:t>
            </a:r>
            <a:endParaRPr lang="nl-NL" dirty="0"/>
          </a:p>
        </p:txBody>
      </p:sp>
      <p:pic>
        <p:nvPicPr>
          <p:cNvPr id="1026" name="Picture 2">
            <a:extLst>
              <a:ext uri="{FF2B5EF4-FFF2-40B4-BE49-F238E27FC236}">
                <a16:creationId xmlns:a16="http://schemas.microsoft.com/office/drawing/2014/main" id="{6FD78F84-84FD-4267-9EC6-4428416F5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67" y="1177290"/>
            <a:ext cx="8391525"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140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54F95-3BD0-4D15-AA16-4CE17D855E50}"/>
              </a:ext>
            </a:extLst>
          </p:cNvPr>
          <p:cNvSpPr>
            <a:spLocks noGrp="1"/>
          </p:cNvSpPr>
          <p:nvPr>
            <p:ph type="title"/>
          </p:nvPr>
        </p:nvSpPr>
        <p:spPr>
          <a:xfrm>
            <a:off x="275492" y="111907"/>
            <a:ext cx="10387819" cy="788426"/>
          </a:xfrm>
        </p:spPr>
        <p:txBody>
          <a:bodyPr>
            <a:normAutofit fontScale="90000"/>
          </a:bodyPr>
          <a:lstStyle/>
          <a:p>
            <a:r>
              <a:rPr lang="nl-NL" dirty="0">
                <a:solidFill>
                  <a:srgbClr val="66AB38"/>
                </a:solidFill>
                <a:latin typeface="Arial Rounded MT Bold" panose="020F0704030504030204" pitchFamily="34" charset="0"/>
              </a:rPr>
              <a:t>Voorbeeld doelenlijst 2</a:t>
            </a:r>
            <a:r>
              <a:rPr lang="nl-NL" baseline="30000" dirty="0">
                <a:solidFill>
                  <a:srgbClr val="66AB38"/>
                </a:solidFill>
                <a:latin typeface="Arial Rounded MT Bold" panose="020F0704030504030204" pitchFamily="34" charset="0"/>
              </a:rPr>
              <a:t>e</a:t>
            </a:r>
            <a:r>
              <a:rPr lang="nl-NL" dirty="0">
                <a:solidFill>
                  <a:srgbClr val="66AB38"/>
                </a:solidFill>
                <a:latin typeface="Arial Rounded MT Bold" panose="020F0704030504030204" pitchFamily="34" charset="0"/>
              </a:rPr>
              <a:t> halfjaar, rekenen</a:t>
            </a:r>
            <a:endParaRPr lang="nl-NL" dirty="0"/>
          </a:p>
        </p:txBody>
      </p:sp>
      <p:pic>
        <p:nvPicPr>
          <p:cNvPr id="2050" name="Picture 2">
            <a:extLst>
              <a:ext uri="{FF2B5EF4-FFF2-40B4-BE49-F238E27FC236}">
                <a16:creationId xmlns:a16="http://schemas.microsoft.com/office/drawing/2014/main" id="{EA15C76C-F3F5-4696-A2EC-5BCFEA3CF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832" y="1193346"/>
            <a:ext cx="908685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27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25644"/>
            <a:ext cx="11102009" cy="4961903"/>
          </a:xfrm>
          <a:solidFill>
            <a:srgbClr val="00ADCF"/>
          </a:solidFill>
        </p:spPr>
        <p:txBody>
          <a:bodyPr>
            <a:normAutofit fontScale="92500"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a:t>
            </a:r>
          </a:p>
          <a:p>
            <a:r>
              <a:rPr lang="nl-NL" b="1" dirty="0">
                <a:solidFill>
                  <a:srgbClr val="002060"/>
                </a:solidFill>
              </a:rPr>
              <a:t>De fasen: welke kies ik, hoe kom ik daar?</a:t>
            </a:r>
          </a:p>
          <a:p>
            <a:r>
              <a:rPr lang="nl-NL" b="1" dirty="0">
                <a:solidFill>
                  <a:srgbClr val="002060"/>
                </a:solidFill>
              </a:rPr>
              <a:t>Doelen rekenmethode, welke doelen hebben prioriteit? Welke doelen moeten nu extra aandacht krijgen?</a:t>
            </a:r>
          </a:p>
          <a:p>
            <a:pPr marL="457200" lvl="1" indent="0">
              <a:buNone/>
            </a:pP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1. Van kerndoel 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r>
              <a:rPr lang="nl-NL" dirty="0" err="1">
                <a:solidFill>
                  <a:srgbClr val="0B5DA7"/>
                </a:solidFill>
              </a:rPr>
              <a:t>toetsdoelen</a:t>
            </a:r>
            <a:endParaRPr lang="nl-NL" dirty="0">
              <a:solidFill>
                <a:srgbClr val="0B5DA7"/>
              </a:solidFill>
            </a:endParaRPr>
          </a:p>
          <a:p>
            <a:endParaRPr lang="nl-NL" dirty="0">
              <a:solidFill>
                <a:srgbClr val="0B5DA7"/>
              </a:solidFill>
            </a:endParaRPr>
          </a:p>
          <a:p>
            <a:r>
              <a:rPr lang="nl-NL" dirty="0">
                <a:solidFill>
                  <a:srgbClr val="0B5DA7"/>
                </a:solidFill>
              </a:rPr>
              <a:t>Cito doelen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3747</TotalTime>
  <Words>2583</Words>
  <Application>Microsoft Office PowerPoint</Application>
  <PresentationFormat>Breedbeeld</PresentationFormat>
  <Paragraphs>434</Paragraphs>
  <Slides>65</Slides>
  <Notes>40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65</vt:i4>
      </vt:variant>
    </vt:vector>
  </HeadingPairs>
  <TitlesOfParts>
    <vt:vector size="72"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1. Van kerndoel naar leerlijn</vt:lpstr>
      <vt:lpstr>Kerndoelen  1996  van 115 naar 58  Voorbeeld, getallen en bewerkingen:  </vt:lpstr>
      <vt:lpstr>Referentieniveaus rekenen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Leerlijn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PowerPoint-presentatie</vt:lpstr>
      <vt:lpstr>Leerlijn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Voorbeelden referentieopgaven eindtoets, lezen</vt:lpstr>
      <vt:lpstr>PowerPoint-presentatie</vt:lpstr>
      <vt:lpstr>Conclusie</vt:lpstr>
      <vt:lpstr>Opdracht 1: De referentieniveaus </vt:lpstr>
      <vt:lpstr>PowerPoint-presentatie</vt:lpstr>
      <vt:lpstr>Pauze tot 16:05</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Voorbeeld doelenlijst 2e halfjaar, taal</vt:lpstr>
      <vt:lpstr>Voorbeeld doelenlijst 2e halfjaar, rekenen</vt:lpstr>
      <vt:lpstr>Van methode naar leerlijnen, hoe doe je dat?</vt:lpstr>
      <vt:lpstr>Fase 1 Leerdoelen vanuit de methodes centraal zetten</vt:lpstr>
      <vt:lpstr>PowerPoint-presentatie</vt:lpstr>
      <vt:lpstr>Fase 3 Zelf leerlijnen samenstellen</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99</cp:revision>
  <cp:lastPrinted>2021-04-08T12:40:05Z</cp:lastPrinted>
  <dcterms:created xsi:type="dcterms:W3CDTF">2019-12-07T18:56:50Z</dcterms:created>
  <dcterms:modified xsi:type="dcterms:W3CDTF">2021-08-30T07:45:16Z</dcterms:modified>
</cp:coreProperties>
</file>