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36" r:id="rId2"/>
    <p:sldId id="295" r:id="rId3"/>
    <p:sldId id="302"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407" r:id="rId23"/>
    <p:sldId id="406" r:id="rId24"/>
    <p:sldId id="408" r:id="rId25"/>
    <p:sldId id="405" r:id="rId26"/>
    <p:sldId id="396" r:id="rId27"/>
    <p:sldId id="351" r:id="rId28"/>
    <p:sldId id="384" r:id="rId29"/>
    <p:sldId id="385" r:id="rId30"/>
    <p:sldId id="386" r:id="rId31"/>
    <p:sldId id="387" r:id="rId32"/>
    <p:sldId id="389" r:id="rId33"/>
    <p:sldId id="280" r:id="rId34"/>
    <p:sldId id="403" r:id="rId35"/>
    <p:sldId id="315" r:id="rId36"/>
    <p:sldId id="298" r:id="rId37"/>
    <p:sldId id="404" r:id="rId38"/>
    <p:sldId id="299" r:id="rId39"/>
    <p:sldId id="264" r:id="rId40"/>
    <p:sldId id="317" r:id="rId41"/>
    <p:sldId id="401" r:id="rId42"/>
    <p:sldId id="402" r:id="rId43"/>
    <p:sldId id="263" r:id="rId44"/>
    <p:sldId id="276" r:id="rId45"/>
    <p:sldId id="393" r:id="rId46"/>
    <p:sldId id="383" r:id="rId47"/>
    <p:sldId id="392" r:id="rId48"/>
    <p:sldId id="267" r:id="rId49"/>
    <p:sldId id="320" r:id="rId50"/>
    <p:sldId id="309" r:id="rId51"/>
    <p:sldId id="321" r:id="rId52"/>
    <p:sldId id="363" r:id="rId53"/>
    <p:sldId id="325" r:id="rId54"/>
    <p:sldId id="364" r:id="rId55"/>
    <p:sldId id="326" r:id="rId56"/>
    <p:sldId id="327" r:id="rId57"/>
    <p:sldId id="322" r:id="rId58"/>
    <p:sldId id="394" r:id="rId59"/>
    <p:sldId id="342" r:id="rId60"/>
    <p:sldId id="375" r:id="rId61"/>
    <p:sldId id="334" r:id="rId62"/>
    <p:sldId id="350" r:id="rId63"/>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68" d="100"/>
          <a:sy n="68" d="100"/>
        </p:scale>
        <p:origin x="60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27-9-2021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27-9-2021</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534197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100135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48</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49</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50</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51</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397294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2238264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27-9-2021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27-9-2021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61.jpg"/></Relationships>
</file>

<file path=ppt/slides/_rels/slide5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67.jpe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Onderwijs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439F2BE9-EC01-4276-BA2B-A610BA035789}"/>
              </a:ext>
            </a:extLst>
          </p:cNvPr>
          <p:cNvPicPr>
            <a:picLocks noChangeAspect="1"/>
          </p:cNvPicPr>
          <p:nvPr/>
        </p:nvPicPr>
        <p:blipFill>
          <a:blip r:embed="rId5"/>
          <a:stretch>
            <a:fillRect/>
          </a:stretch>
        </p:blipFill>
        <p:spPr>
          <a:xfrm>
            <a:off x="913479" y="59635"/>
            <a:ext cx="8628728" cy="5810175"/>
          </a:xfrm>
          <a:prstGeom prst="rect">
            <a:avLst/>
          </a:prstGeom>
        </p:spPr>
      </p:pic>
    </p:spTree>
    <p:extLst>
      <p:ext uri="{BB962C8B-B14F-4D97-AF65-F5344CB8AC3E}">
        <p14:creationId xmlns:p14="http://schemas.microsoft.com/office/powerpoint/2010/main" val="4190378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0446D42-FE43-4D62-AF2E-D55106AF9E82}"/>
              </a:ext>
            </a:extLst>
          </p:cNvPr>
          <p:cNvPicPr>
            <a:picLocks noChangeAspect="1"/>
          </p:cNvPicPr>
          <p:nvPr/>
        </p:nvPicPr>
        <p:blipFill>
          <a:blip r:embed="rId3"/>
          <a:stretch>
            <a:fillRect/>
          </a:stretch>
        </p:blipFill>
        <p:spPr>
          <a:xfrm>
            <a:off x="923925" y="157623"/>
            <a:ext cx="8795262" cy="5686422"/>
          </a:xfrm>
          <a:prstGeom prst="rect">
            <a:avLst/>
          </a:prstGeom>
        </p:spPr>
      </p:pic>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6464710" y="1651819"/>
            <a:ext cx="89473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3347884" y="2954593"/>
            <a:ext cx="24924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347884" y="4621160"/>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347884" y="3578940"/>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26011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83C6BC4-06E4-45F0-BEA5-A2050E908DE7}"/>
              </a:ext>
            </a:extLst>
          </p:cNvPr>
          <p:cNvPicPr/>
          <p:nvPr/>
        </p:nvPicPr>
        <p:blipFill>
          <a:blip r:embed="rId2">
            <a:extLst>
              <a:ext uri="{28A0092B-C50C-407E-A947-70E740481C1C}">
                <a14:useLocalDpi xmlns:a14="http://schemas.microsoft.com/office/drawing/2010/main" val="0"/>
              </a:ext>
            </a:extLst>
          </a:blip>
          <a:stretch>
            <a:fillRect/>
          </a:stretch>
        </p:blipFill>
        <p:spPr>
          <a:xfrm>
            <a:off x="113184" y="28672"/>
            <a:ext cx="4439317" cy="3287786"/>
          </a:xfrm>
          <a:prstGeom prst="rect">
            <a:avLst/>
          </a:prstGeom>
        </p:spPr>
      </p:pic>
      <p:pic>
        <p:nvPicPr>
          <p:cNvPr id="7" name="Afbeelding 6">
            <a:extLst>
              <a:ext uri="{FF2B5EF4-FFF2-40B4-BE49-F238E27FC236}">
                <a16:creationId xmlns:a16="http://schemas.microsoft.com/office/drawing/2014/main" id="{EB7CF980-2A04-4E0A-8F41-673FEEA5C0D5}"/>
              </a:ext>
            </a:extLst>
          </p:cNvPr>
          <p:cNvPicPr/>
          <p:nvPr/>
        </p:nvPicPr>
        <p:blipFill rotWithShape="1">
          <a:blip r:embed="rId3">
            <a:extLst>
              <a:ext uri="{28A0092B-C50C-407E-A947-70E740481C1C}">
                <a14:useLocalDpi xmlns:a14="http://schemas.microsoft.com/office/drawing/2010/main" val="0"/>
              </a:ext>
            </a:extLst>
          </a:blip>
          <a:srcRect l="14007"/>
          <a:stretch/>
        </p:blipFill>
        <p:spPr bwMode="auto">
          <a:xfrm>
            <a:off x="909569" y="3429000"/>
            <a:ext cx="3452740" cy="2737665"/>
          </a:xfrm>
          <a:prstGeom prst="rect">
            <a:avLst/>
          </a:prstGeom>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2B6E7E9C-F5D1-4700-AA89-9C00DB445129}"/>
              </a:ext>
            </a:extLst>
          </p:cNvPr>
          <p:cNvPicPr/>
          <p:nvPr/>
        </p:nvPicPr>
        <p:blipFill>
          <a:blip r:embed="rId4">
            <a:extLst>
              <a:ext uri="{28A0092B-C50C-407E-A947-70E740481C1C}">
                <a14:useLocalDpi xmlns:a14="http://schemas.microsoft.com/office/drawing/2010/main" val="0"/>
              </a:ext>
            </a:extLst>
          </a:blip>
          <a:stretch>
            <a:fillRect/>
          </a:stretch>
        </p:blipFill>
        <p:spPr>
          <a:xfrm>
            <a:off x="4362310" y="28672"/>
            <a:ext cx="3504564" cy="3400328"/>
          </a:xfrm>
          <a:prstGeom prst="rect">
            <a:avLst/>
          </a:prstGeom>
        </p:spPr>
      </p:pic>
      <p:pic>
        <p:nvPicPr>
          <p:cNvPr id="9" name="Afbeelding 8">
            <a:extLst>
              <a:ext uri="{FF2B5EF4-FFF2-40B4-BE49-F238E27FC236}">
                <a16:creationId xmlns:a16="http://schemas.microsoft.com/office/drawing/2014/main" id="{CB35F4BF-409F-44FE-B4EF-10463ECDADC5}"/>
              </a:ext>
            </a:extLst>
          </p:cNvPr>
          <p:cNvPicPr/>
          <p:nvPr/>
        </p:nvPicPr>
        <p:blipFill>
          <a:blip r:embed="rId5">
            <a:extLst>
              <a:ext uri="{28A0092B-C50C-407E-A947-70E740481C1C}">
                <a14:useLocalDpi xmlns:a14="http://schemas.microsoft.com/office/drawing/2010/main" val="0"/>
              </a:ext>
            </a:extLst>
          </a:blip>
          <a:stretch>
            <a:fillRect/>
          </a:stretch>
        </p:blipFill>
        <p:spPr>
          <a:xfrm>
            <a:off x="4552502" y="3541542"/>
            <a:ext cx="3452740" cy="3165792"/>
          </a:xfrm>
          <a:prstGeom prst="rect">
            <a:avLst/>
          </a:prstGeom>
        </p:spPr>
      </p:pic>
      <p:pic>
        <p:nvPicPr>
          <p:cNvPr id="10" name="Afbeelding 9">
            <a:extLst>
              <a:ext uri="{FF2B5EF4-FFF2-40B4-BE49-F238E27FC236}">
                <a16:creationId xmlns:a16="http://schemas.microsoft.com/office/drawing/2014/main" id="{FBC5CCEB-2A55-43F8-B0BA-D93DE8108812}"/>
              </a:ext>
            </a:extLst>
          </p:cNvPr>
          <p:cNvPicPr/>
          <p:nvPr/>
        </p:nvPicPr>
        <p:blipFill>
          <a:blip r:embed="rId6">
            <a:extLst>
              <a:ext uri="{28A0092B-C50C-407E-A947-70E740481C1C}">
                <a14:useLocalDpi xmlns:a14="http://schemas.microsoft.com/office/drawing/2010/main" val="0"/>
              </a:ext>
            </a:extLst>
          </a:blip>
          <a:stretch>
            <a:fillRect/>
          </a:stretch>
        </p:blipFill>
        <p:spPr>
          <a:xfrm>
            <a:off x="8281977" y="0"/>
            <a:ext cx="4086714" cy="2411069"/>
          </a:xfrm>
          <a:prstGeom prst="rect">
            <a:avLst/>
          </a:prstGeom>
        </p:spPr>
      </p:pic>
      <p:cxnSp>
        <p:nvCxnSpPr>
          <p:cNvPr id="18" name="Rechte verbindingslijn 17">
            <a:extLst>
              <a:ext uri="{FF2B5EF4-FFF2-40B4-BE49-F238E27FC236}">
                <a16:creationId xmlns:a16="http://schemas.microsoft.com/office/drawing/2014/main" id="{EF89474E-4935-4E68-8591-80E0C149CC62}"/>
              </a:ext>
            </a:extLst>
          </p:cNvPr>
          <p:cNvCxnSpPr>
            <a:cxnSpLocks/>
          </p:cNvCxnSpPr>
          <p:nvPr/>
        </p:nvCxnSpPr>
        <p:spPr>
          <a:xfrm>
            <a:off x="8143609" y="197773"/>
            <a:ext cx="0" cy="6397019"/>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77005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474408388"/>
              </p:ext>
            </p:extLst>
          </p:nvPr>
        </p:nvGraphicFramePr>
        <p:xfrm>
          <a:off x="861646" y="1323058"/>
          <a:ext cx="10091530" cy="4572000"/>
        </p:xfrm>
        <a:graphic>
          <a:graphicData uri="http://schemas.openxmlformats.org/drawingml/2006/table">
            <a:tbl>
              <a:tblPr firstRow="1" bandRow="1">
                <a:tableStyleId>{5C22544A-7EE6-4342-B048-85BDC9FD1C3A}</a:tableStyleId>
              </a:tblPr>
              <a:tblGrid>
                <a:gridCol w="1875747">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a:solidFill>
                            <a:srgbClr val="002060"/>
                          </a:solidFill>
                        </a:rPr>
                        <a:t>13:30</a:t>
                      </a:r>
                      <a:endParaRPr lang="nl-NL" sz="2400" dirty="0">
                        <a:solidFill>
                          <a:srgbClr val="002060"/>
                        </a:solidFill>
                      </a:endParaRP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13:40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14:25</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20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15:05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15:25</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339491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3168391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71314"/>
            <a:ext cx="9298744" cy="4047800"/>
          </a:xfrm>
          <a:noFill/>
        </p:spPr>
        <p:txBody>
          <a:bodyPr>
            <a:normAutofit fontScale="850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taal</a:t>
            </a:r>
            <a:endParaRPr lang="nl-NL" dirty="0"/>
          </a:p>
        </p:txBody>
      </p:sp>
      <p:pic>
        <p:nvPicPr>
          <p:cNvPr id="1026" name="Picture 2">
            <a:extLst>
              <a:ext uri="{FF2B5EF4-FFF2-40B4-BE49-F238E27FC236}">
                <a16:creationId xmlns:a16="http://schemas.microsoft.com/office/drawing/2014/main" id="{6FD78F84-84FD-4267-9EC6-4428416F5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67" y="1177290"/>
            <a:ext cx="8391525"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1403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54F95-3BD0-4D15-AA16-4CE17D855E50}"/>
              </a:ext>
            </a:extLst>
          </p:cNvPr>
          <p:cNvSpPr>
            <a:spLocks noGrp="1"/>
          </p:cNvSpPr>
          <p:nvPr>
            <p:ph type="title"/>
          </p:nvPr>
        </p:nvSpPr>
        <p:spPr>
          <a:xfrm>
            <a:off x="275492" y="111907"/>
            <a:ext cx="10387819" cy="788426"/>
          </a:xfrm>
        </p:spPr>
        <p:txBody>
          <a:bodyPr>
            <a:normAutofit fontScale="90000"/>
          </a:bodyPr>
          <a:lstStyle/>
          <a:p>
            <a:r>
              <a:rPr lang="nl-NL" dirty="0">
                <a:solidFill>
                  <a:srgbClr val="66AB38"/>
                </a:solidFill>
                <a:latin typeface="Arial Rounded MT Bold" panose="020F0704030504030204" pitchFamily="34" charset="0"/>
              </a:rPr>
              <a:t>Voorbeeld doelenlijst 2</a:t>
            </a:r>
            <a:r>
              <a:rPr lang="nl-NL" baseline="30000" dirty="0">
                <a:solidFill>
                  <a:srgbClr val="66AB38"/>
                </a:solidFill>
                <a:latin typeface="Arial Rounded MT Bold" panose="020F0704030504030204" pitchFamily="34" charset="0"/>
              </a:rPr>
              <a:t>e</a:t>
            </a:r>
            <a:r>
              <a:rPr lang="nl-NL" dirty="0">
                <a:solidFill>
                  <a:srgbClr val="66AB38"/>
                </a:solidFill>
                <a:latin typeface="Arial Rounded MT Bold" panose="020F0704030504030204" pitchFamily="34" charset="0"/>
              </a:rPr>
              <a:t> halfjaar, rekenen</a:t>
            </a:r>
            <a:endParaRPr lang="nl-NL" dirty="0"/>
          </a:p>
        </p:txBody>
      </p:sp>
      <p:pic>
        <p:nvPicPr>
          <p:cNvPr id="2050" name="Picture 2">
            <a:extLst>
              <a:ext uri="{FF2B5EF4-FFF2-40B4-BE49-F238E27FC236}">
                <a16:creationId xmlns:a16="http://schemas.microsoft.com/office/drawing/2014/main" id="{EA15C76C-F3F5-4696-A2EC-5BCFEA3CF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832" y="1193346"/>
            <a:ext cx="908685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27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A9C57BC-1CB9-4520-A236-5304644CE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815" y="1138438"/>
            <a:ext cx="7958680" cy="5574582"/>
          </a:xfrm>
          <a:prstGeom prst="rect">
            <a:avLst/>
          </a:prstGeom>
        </p:spPr>
      </p:pic>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815633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nvGraphicFramePr>
        <p:xfrm>
          <a:off x="556593" y="776115"/>
          <a:ext cx="9687336" cy="4894125"/>
        </p:xfrm>
        <a:graphic>
          <a:graphicData uri="http://schemas.openxmlformats.org/drawingml/2006/table">
            <a:tbl>
              <a:tblPr>
                <a:tableStyleId>{5C22544A-7EE6-4342-B048-85BDC9FD1C3A}</a:tableStyleId>
              </a:tblPr>
              <a:tblGrid>
                <a:gridCol w="6503824">
                  <a:extLst>
                    <a:ext uri="{9D8B030D-6E8A-4147-A177-3AD203B41FA5}">
                      <a16:colId xmlns:a16="http://schemas.microsoft.com/office/drawing/2014/main" val="3579643188"/>
                    </a:ext>
                  </a:extLst>
                </a:gridCol>
                <a:gridCol w="795878">
                  <a:extLst>
                    <a:ext uri="{9D8B030D-6E8A-4147-A177-3AD203B41FA5}">
                      <a16:colId xmlns:a16="http://schemas.microsoft.com/office/drawing/2014/main" val="3686144544"/>
                    </a:ext>
                  </a:extLst>
                </a:gridCol>
                <a:gridCol w="795878">
                  <a:extLst>
                    <a:ext uri="{9D8B030D-6E8A-4147-A177-3AD203B41FA5}">
                      <a16:colId xmlns:a16="http://schemas.microsoft.com/office/drawing/2014/main" val="2911023227"/>
                    </a:ext>
                  </a:extLst>
                </a:gridCol>
                <a:gridCol w="795878">
                  <a:extLst>
                    <a:ext uri="{9D8B030D-6E8A-4147-A177-3AD203B41FA5}">
                      <a16:colId xmlns:a16="http://schemas.microsoft.com/office/drawing/2014/main" val="329546369"/>
                    </a:ext>
                  </a:extLst>
                </a:gridCol>
                <a:gridCol w="795878">
                  <a:extLst>
                    <a:ext uri="{9D8B030D-6E8A-4147-A177-3AD203B41FA5}">
                      <a16:colId xmlns:a16="http://schemas.microsoft.com/office/drawing/2014/main" val="3418718514"/>
                    </a:ext>
                  </a:extLst>
                </a:gridCol>
              </a:tblGrid>
              <a:tr h="233562">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Doelenkaarten voor leerlingen uit Klasseplan</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ADE76E07-7ECA-42EC-815C-04C642446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900" y="1735292"/>
            <a:ext cx="8202170" cy="4229690"/>
          </a:xfrm>
          <a:prstGeom prst="rect">
            <a:avLst/>
          </a:prstGeom>
        </p:spPr>
      </p:pic>
    </p:spTree>
    <p:extLst>
      <p:ext uri="{BB962C8B-B14F-4D97-AF65-F5344CB8AC3E}">
        <p14:creationId xmlns:p14="http://schemas.microsoft.com/office/powerpoint/2010/main" val="855036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3624</TotalTime>
  <Words>2553</Words>
  <Application>Microsoft Office PowerPoint</Application>
  <PresentationFormat>Breedbeeld</PresentationFormat>
  <Paragraphs>422</Paragraphs>
  <Slides>62</Slides>
  <Notes>36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62</vt:i4>
      </vt:variant>
    </vt:vector>
  </HeadingPairs>
  <TitlesOfParts>
    <vt:vector size="69"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PowerPoint-presentatie</vt:lpstr>
      <vt:lpstr>PowerPoint-presentatie</vt:lpstr>
      <vt:lpstr>PowerPoint-presentatie</vt:lpstr>
      <vt:lpstr>Leerlijn taal, domeinen</vt:lpstr>
      <vt:lpstr>Leerlijn taal, domeinen</vt:lpstr>
      <vt:lpstr>PowerPoint-presentatie</vt:lpstr>
      <vt:lpstr>PowerPoint-presentatie</vt:lpstr>
      <vt:lpstr>PowerPoint-presentatie</vt:lpstr>
      <vt:lpstr>Conclusie</vt:lpstr>
      <vt:lpstr>Opdracht 1: De referentieniveaus </vt:lpstr>
      <vt:lpstr>PowerPoint-presentatie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Voorbeeld doelenlijst 2e halfjaar, taal</vt:lpstr>
      <vt:lpstr>Voorbeeld doelenlijst 2e halfjaar, rekenen</vt:lpstr>
      <vt:lpstr>Van methode naar leerlijnen, hoe doe je dat?</vt:lpstr>
      <vt:lpstr>Fase 1 Leerdoelen vanuit de methodes centraal zetten</vt:lpstr>
      <vt:lpstr>PowerPoint-presentatie</vt:lpstr>
      <vt:lpstr>Fase 3 Zelf leerlijnen samenstellen</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90</cp:revision>
  <cp:lastPrinted>2021-04-08T12:40:05Z</cp:lastPrinted>
  <dcterms:created xsi:type="dcterms:W3CDTF">2019-12-07T18:56:50Z</dcterms:created>
  <dcterms:modified xsi:type="dcterms:W3CDTF">2021-09-27T12:31:03Z</dcterms:modified>
</cp:coreProperties>
</file>