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336" r:id="rId2"/>
    <p:sldId id="295" r:id="rId3"/>
    <p:sldId id="409" r:id="rId4"/>
    <p:sldId id="428"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407" r:id="rId24"/>
    <p:sldId id="396" r:id="rId25"/>
    <p:sldId id="351" r:id="rId26"/>
    <p:sldId id="384" r:id="rId27"/>
    <p:sldId id="385" r:id="rId28"/>
    <p:sldId id="386" r:id="rId29"/>
    <p:sldId id="387" r:id="rId30"/>
    <p:sldId id="414" r:id="rId31"/>
    <p:sldId id="415" r:id="rId32"/>
    <p:sldId id="416" r:id="rId33"/>
    <p:sldId id="417" r:id="rId34"/>
    <p:sldId id="418" r:id="rId35"/>
    <p:sldId id="389" r:id="rId36"/>
    <p:sldId id="280" r:id="rId37"/>
    <p:sldId id="315" r:id="rId38"/>
    <p:sldId id="298" r:id="rId39"/>
    <p:sldId id="299" r:id="rId40"/>
    <p:sldId id="264" r:id="rId41"/>
    <p:sldId id="317" r:id="rId42"/>
    <p:sldId id="263" r:id="rId43"/>
    <p:sldId id="276" r:id="rId44"/>
    <p:sldId id="393" r:id="rId45"/>
    <p:sldId id="383" r:id="rId46"/>
    <p:sldId id="392" r:id="rId47"/>
    <p:sldId id="267" r:id="rId48"/>
    <p:sldId id="320" r:id="rId49"/>
    <p:sldId id="309" r:id="rId50"/>
    <p:sldId id="420" r:id="rId51"/>
    <p:sldId id="363" r:id="rId52"/>
    <p:sldId id="325" r:id="rId53"/>
    <p:sldId id="421" r:id="rId54"/>
    <p:sldId id="326" r:id="rId55"/>
    <p:sldId id="327" r:id="rId56"/>
    <p:sldId id="342" r:id="rId57"/>
    <p:sldId id="426" r:id="rId58"/>
    <p:sldId id="375" r:id="rId59"/>
    <p:sldId id="427" r:id="rId60"/>
    <p:sldId id="334" r:id="rId61"/>
    <p:sldId id="350" r:id="rId62"/>
  </p:sldIdLst>
  <p:sldSz cx="12192000" cy="6858000"/>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68" d="100"/>
          <a:sy n="68" d="100"/>
        </p:scale>
        <p:origin x="60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1"/>
            <a:ext cx="2971800" cy="49847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1"/>
            <a:ext cx="2971800" cy="498475"/>
          </a:xfrm>
          <a:prstGeom prst="rect">
            <a:avLst/>
          </a:prstGeom>
        </p:spPr>
        <p:txBody>
          <a:bodyPr vert="horz" lIns="91440" tIns="45720" rIns="91440" bIns="45720" rtlCol="0"/>
          <a:lstStyle>
            <a:lvl1pPr algn="r">
              <a:defRPr sz="1200"/>
            </a:lvl1pPr>
          </a:lstStyle>
          <a:p>
            <a:fld id="{2E4DED84-BBE7-4817-97DB-2298FB620CAE}" type="datetimeFigureOut">
              <a:rPr lang="nl-NL" smtClean="0"/>
              <a:t>29-10-2021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447214"/>
            <a:ext cx="2971800" cy="49847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447214"/>
            <a:ext cx="2971800" cy="49847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F645FDA-D51D-4773-85F8-7FB74DC38A24}" type="datetimeFigureOut">
              <a:rPr lang="nl-NL" smtClean="0"/>
              <a:t>29-10-2021</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228180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34</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a:t>
            </a:fld>
            <a:endParaRPr lang="nl-NL"/>
          </a:p>
        </p:txBody>
      </p:sp>
    </p:spTree>
    <p:extLst>
      <p:ext uri="{BB962C8B-B14F-4D97-AF65-F5344CB8AC3E}">
        <p14:creationId xmlns:p14="http://schemas.microsoft.com/office/powerpoint/2010/main" val="269134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47</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48</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49</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50</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51</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52185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327446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7294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1.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66.jpe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075129521"/>
              </p:ext>
            </p:extLst>
          </p:nvPr>
        </p:nvGraphicFramePr>
        <p:xfrm>
          <a:off x="861645" y="1102788"/>
          <a:ext cx="9227539" cy="4647170"/>
        </p:xfrm>
        <a:graphic>
          <a:graphicData uri="http://schemas.openxmlformats.org/drawingml/2006/table">
            <a:tbl>
              <a:tblPr firstRow="1" bandRow="1">
                <a:tableStyleId>{5C22544A-7EE6-4342-B048-85BDC9FD1C3A}</a:tableStyleId>
              </a:tblPr>
              <a:tblGrid>
                <a:gridCol w="1563359">
                  <a:extLst>
                    <a:ext uri="{9D8B030D-6E8A-4147-A177-3AD203B41FA5}">
                      <a16:colId xmlns:a16="http://schemas.microsoft.com/office/drawing/2014/main" val="3406897326"/>
                    </a:ext>
                  </a:extLst>
                </a:gridCol>
                <a:gridCol w="7664180">
                  <a:extLst>
                    <a:ext uri="{9D8B030D-6E8A-4147-A177-3AD203B41FA5}">
                      <a16:colId xmlns:a16="http://schemas.microsoft.com/office/drawing/2014/main" val="930306543"/>
                    </a:ext>
                  </a:extLst>
                </a:gridCol>
              </a:tblGrid>
              <a:tr h="464717">
                <a:tc>
                  <a:txBody>
                    <a:bodyPr/>
                    <a:lstStyle/>
                    <a:p>
                      <a:r>
                        <a:rPr lang="nl-NL" sz="2400" dirty="0">
                          <a:solidFill>
                            <a:srgbClr val="002060"/>
                          </a:solidFill>
                        </a:rPr>
                        <a:t>13:15</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64717">
                <a:tc>
                  <a:txBody>
                    <a:bodyPr/>
                    <a:lstStyle/>
                    <a:p>
                      <a:r>
                        <a:rPr lang="nl-NL" sz="2400" b="1" dirty="0">
                          <a:solidFill>
                            <a:srgbClr val="002060"/>
                          </a:solidFill>
                        </a:rPr>
                        <a:t>13:20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64717">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64717">
                <a:tc>
                  <a:txBody>
                    <a:bodyPr/>
                    <a:lstStyle/>
                    <a:p>
                      <a:r>
                        <a:rPr lang="nl-NL" sz="2400" b="1" dirty="0">
                          <a:solidFill>
                            <a:srgbClr val="002060"/>
                          </a:solidFill>
                        </a:rPr>
                        <a:t>13:55</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64717">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64717">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464717">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Pauze</a:t>
                      </a:r>
                    </a:p>
                  </a:txBody>
                  <a:tcPr>
                    <a:solidFill>
                      <a:srgbClr val="00B0F0"/>
                    </a:solidFill>
                  </a:tcPr>
                </a:tc>
                <a:extLst>
                  <a:ext uri="{0D108BD9-81ED-4DB2-BD59-A6C34878D82A}">
                    <a16:rowId xmlns:a16="http://schemas.microsoft.com/office/drawing/2014/main" val="3217706493"/>
                  </a:ext>
                </a:extLst>
              </a:tr>
              <a:tr h="464717">
                <a:tc>
                  <a:txBody>
                    <a:bodyPr/>
                    <a:lstStyle/>
                    <a:p>
                      <a:r>
                        <a:rPr lang="nl-NL" sz="2400" b="1" dirty="0">
                          <a:solidFill>
                            <a:srgbClr val="002060"/>
                          </a:solidFill>
                        </a:rPr>
                        <a:t>14:45</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464717">
                <a:tc>
                  <a:txBody>
                    <a:bodyPr/>
                    <a:lstStyle/>
                    <a:p>
                      <a:r>
                        <a:rPr lang="nl-NL" sz="2400" b="1" dirty="0">
                          <a:solidFill>
                            <a:srgbClr val="002060"/>
                          </a:solidFill>
                        </a:rPr>
                        <a:t>15:35</a:t>
                      </a:r>
                    </a:p>
                  </a:txBody>
                  <a:tcPr>
                    <a:solidFill>
                      <a:srgbClr val="0FF936"/>
                    </a:solidFill>
                  </a:tcPr>
                </a:tc>
                <a:tc>
                  <a:txBody>
                    <a:bodyPr/>
                    <a:lstStyle/>
                    <a:p>
                      <a:r>
                        <a:rPr lang="nl-NL" sz="2400" dirty="0">
                          <a:solidFill>
                            <a:srgbClr val="002060"/>
                          </a:solidFill>
                        </a:rPr>
                        <a:t>Klasseplan, weektaken, doelenkaarten </a:t>
                      </a:r>
                    </a:p>
                  </a:txBody>
                  <a:tcPr>
                    <a:solidFill>
                      <a:srgbClr val="0FF936"/>
                    </a:solidFill>
                  </a:tcPr>
                </a:tc>
                <a:extLst>
                  <a:ext uri="{0D108BD9-81ED-4DB2-BD59-A6C34878D82A}">
                    <a16:rowId xmlns:a16="http://schemas.microsoft.com/office/drawing/2014/main" val="4113801732"/>
                  </a:ext>
                </a:extLst>
              </a:tr>
              <a:tr h="464717">
                <a:tc>
                  <a:txBody>
                    <a:bodyPr/>
                    <a:lstStyle/>
                    <a:p>
                      <a:r>
                        <a:rPr lang="nl-NL" sz="2400" b="1" dirty="0">
                          <a:solidFill>
                            <a:srgbClr val="002060"/>
                          </a:solidFill>
                        </a:rPr>
                        <a:t>15:55</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2" y="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lezen</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BCF25C4-E08E-4991-89BF-53FF8EFC728E}"/>
              </a:ext>
            </a:extLst>
          </p:cNvPr>
          <p:cNvPicPr>
            <a:picLocks noChangeAspect="1"/>
          </p:cNvPicPr>
          <p:nvPr/>
        </p:nvPicPr>
        <p:blipFill>
          <a:blip r:embed="rId3"/>
          <a:stretch>
            <a:fillRect/>
          </a:stretch>
        </p:blipFill>
        <p:spPr>
          <a:xfrm>
            <a:off x="640633" y="916884"/>
            <a:ext cx="4285328" cy="5066631"/>
          </a:xfrm>
          <a:prstGeom prst="rect">
            <a:avLst/>
          </a:prstGeom>
        </p:spPr>
      </p:pic>
      <p:pic>
        <p:nvPicPr>
          <p:cNvPr id="5" name="Afbeelding 4">
            <a:extLst>
              <a:ext uri="{FF2B5EF4-FFF2-40B4-BE49-F238E27FC236}">
                <a16:creationId xmlns:a16="http://schemas.microsoft.com/office/drawing/2014/main" id="{AB810CAD-6139-49C9-B37B-5258A41211AF}"/>
              </a:ext>
            </a:extLst>
          </p:cNvPr>
          <p:cNvPicPr>
            <a:picLocks noChangeAspect="1"/>
          </p:cNvPicPr>
          <p:nvPr/>
        </p:nvPicPr>
        <p:blipFill>
          <a:blip r:embed="rId4"/>
          <a:stretch>
            <a:fillRect/>
          </a:stretch>
        </p:blipFill>
        <p:spPr>
          <a:xfrm>
            <a:off x="5447071" y="1054816"/>
            <a:ext cx="6284776" cy="1909605"/>
          </a:xfrm>
          <a:prstGeom prst="rect">
            <a:avLst/>
          </a:prstGeom>
        </p:spPr>
      </p:pic>
    </p:spTree>
    <p:extLst>
      <p:ext uri="{BB962C8B-B14F-4D97-AF65-F5344CB8AC3E}">
        <p14:creationId xmlns:p14="http://schemas.microsoft.com/office/powerpoint/2010/main" val="1909972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Doelen van deze middag</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sp>
        <p:nvSpPr>
          <p:cNvPr id="8" name="Titel 3">
            <a:extLst>
              <a:ext uri="{FF2B5EF4-FFF2-40B4-BE49-F238E27FC236}">
                <a16:creationId xmlns:a16="http://schemas.microsoft.com/office/drawing/2014/main" id="{7CFB5BF6-F5F1-4DC5-9A2F-A51B826EA759}"/>
              </a:ext>
            </a:extLst>
          </p:cNvPr>
          <p:cNvSpPr txBox="1">
            <a:spLocks/>
          </p:cNvSpPr>
          <p:nvPr/>
        </p:nvSpPr>
        <p:spPr>
          <a:xfrm>
            <a:off x="824077" y="1767785"/>
            <a:ext cx="10515600" cy="31699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500" dirty="0">
                <a:solidFill>
                  <a:schemeClr val="accent1">
                    <a:lumMod val="50000"/>
                  </a:schemeClr>
                </a:solidFill>
                <a:latin typeface="Arial Rounded MT Bold" panose="020F0704030504030204" pitchFamily="34" charset="0"/>
              </a:rPr>
              <a:t>We hebben kennis genomen van de referentieniveaus</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hebben nagedacht over het werken van uit leerlijnen</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maken concrete afspraken over </a:t>
            </a:r>
          </a:p>
          <a:p>
            <a:r>
              <a:rPr lang="nl-NL" sz="2500" dirty="0">
                <a:solidFill>
                  <a:schemeClr val="accent1">
                    <a:lumMod val="50000"/>
                  </a:schemeClr>
                </a:solidFill>
                <a:latin typeface="Arial Rounded MT Bold" panose="020F0704030504030204" pitchFamily="34" charset="0"/>
              </a:rPr>
              <a:t>	- hoe we doelen delen met de leerlingen</a:t>
            </a:r>
          </a:p>
          <a:p>
            <a:r>
              <a:rPr lang="nl-NL" sz="2500" dirty="0">
                <a:solidFill>
                  <a:schemeClr val="accent1">
                    <a:lumMod val="50000"/>
                  </a:schemeClr>
                </a:solidFill>
                <a:latin typeface="Arial Rounded MT Bold" panose="020F0704030504030204" pitchFamily="34" charset="0"/>
              </a:rPr>
              <a:t>	- hoe de leerlingen op de doelen reflecteren</a:t>
            </a:r>
          </a:p>
          <a:p>
            <a:r>
              <a:rPr lang="nl-NL" sz="2500" dirty="0">
                <a:solidFill>
                  <a:schemeClr val="accent1">
                    <a:lumMod val="50000"/>
                  </a:schemeClr>
                </a:solidFill>
                <a:latin typeface="Arial Rounded MT Bold" panose="020F0704030504030204" pitchFamily="34" charset="0"/>
              </a:rPr>
              <a:t>	- wat we met deze reflecties doen</a:t>
            </a:r>
            <a:endParaRPr lang="nl-NL" sz="4000" dirty="0">
              <a:solidFill>
                <a:schemeClr val="accent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550018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Bespreekpunten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2800767"/>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Hoe komen de doelen bij de leerlingen?</a:t>
            </a:r>
          </a:p>
          <a:p>
            <a:pPr marL="285750" indent="-285750">
              <a:buFont typeface="Arial" panose="020B0604020202020204" pitchFamily="34" charset="0"/>
              <a:buChar char="•"/>
            </a:pPr>
            <a:r>
              <a:rPr lang="nl-NL" sz="2800" dirty="0">
                <a:solidFill>
                  <a:srgbClr val="0070C0"/>
                </a:solidFill>
              </a:rPr>
              <a:t>Hoe reflecteren de leerlingen op hun doelen?</a:t>
            </a:r>
          </a:p>
          <a:p>
            <a:pPr marL="285750" indent="-285750">
              <a:buFont typeface="Arial" panose="020B0604020202020204" pitchFamily="34" charset="0"/>
              <a:buChar char="•"/>
            </a:pPr>
            <a:r>
              <a:rPr lang="nl-NL" sz="2800" dirty="0">
                <a:solidFill>
                  <a:srgbClr val="0070C0"/>
                </a:solidFill>
              </a:rPr>
              <a:t>Wat doen we met deze reflectie? </a:t>
            </a:r>
          </a:p>
          <a:p>
            <a:pPr marL="285750" indent="-285750">
              <a:buFont typeface="Arial" panose="020B0604020202020204" pitchFamily="34" charset="0"/>
              <a:buChar char="•"/>
            </a:pPr>
            <a:r>
              <a:rPr lang="nl-NL" sz="2800" dirty="0">
                <a:solidFill>
                  <a:srgbClr val="0070C0"/>
                </a:solidFill>
              </a:rPr>
              <a:t>Houden we kindgesprekken?</a:t>
            </a:r>
          </a:p>
          <a:p>
            <a:pPr marL="285750" indent="-285750">
              <a:buFont typeface="Arial" panose="020B0604020202020204" pitchFamily="34" charset="0"/>
              <a:buChar char="•"/>
            </a:pPr>
            <a:r>
              <a:rPr lang="nl-NL" sz="2800" dirty="0">
                <a:solidFill>
                  <a:srgbClr val="0070C0"/>
                </a:solidFill>
              </a:rPr>
              <a:t>Wat is de plek van de doelen in een portfolio?</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6383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Doelen van deze middag</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sp>
        <p:nvSpPr>
          <p:cNvPr id="8" name="Titel 3">
            <a:extLst>
              <a:ext uri="{FF2B5EF4-FFF2-40B4-BE49-F238E27FC236}">
                <a16:creationId xmlns:a16="http://schemas.microsoft.com/office/drawing/2014/main" id="{7CFB5BF6-F5F1-4DC5-9A2F-A51B826EA759}"/>
              </a:ext>
            </a:extLst>
          </p:cNvPr>
          <p:cNvSpPr txBox="1">
            <a:spLocks/>
          </p:cNvSpPr>
          <p:nvPr/>
        </p:nvSpPr>
        <p:spPr>
          <a:xfrm>
            <a:off x="824077" y="1767785"/>
            <a:ext cx="10515600" cy="31699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500" dirty="0">
                <a:solidFill>
                  <a:schemeClr val="accent1">
                    <a:lumMod val="50000"/>
                  </a:schemeClr>
                </a:solidFill>
                <a:latin typeface="Arial Rounded MT Bold" panose="020F0704030504030204" pitchFamily="34" charset="0"/>
              </a:rPr>
              <a:t>We hebben kennis genomen van de referentieniveaus</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hebben nagedacht over het werken van uit leerlijnen</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maken concrete afspraken over </a:t>
            </a:r>
          </a:p>
          <a:p>
            <a:r>
              <a:rPr lang="nl-NL" sz="2500" dirty="0">
                <a:solidFill>
                  <a:schemeClr val="accent1">
                    <a:lumMod val="50000"/>
                  </a:schemeClr>
                </a:solidFill>
                <a:latin typeface="Arial Rounded MT Bold" panose="020F0704030504030204" pitchFamily="34" charset="0"/>
              </a:rPr>
              <a:t>	- hoe we doelen delen met de leerlingen</a:t>
            </a:r>
          </a:p>
          <a:p>
            <a:r>
              <a:rPr lang="nl-NL" sz="2500" dirty="0">
                <a:solidFill>
                  <a:schemeClr val="accent1">
                    <a:lumMod val="50000"/>
                  </a:schemeClr>
                </a:solidFill>
                <a:latin typeface="Arial Rounded MT Bold" panose="020F0704030504030204" pitchFamily="34" charset="0"/>
              </a:rPr>
              <a:t>	- hoe de leerlingen op de doelen reflecteren</a:t>
            </a:r>
          </a:p>
          <a:p>
            <a:r>
              <a:rPr lang="nl-NL" sz="2500" dirty="0">
                <a:solidFill>
                  <a:schemeClr val="accent1">
                    <a:lumMod val="50000"/>
                  </a:schemeClr>
                </a:solidFill>
                <a:latin typeface="Arial Rounded MT Bold" panose="020F0704030504030204" pitchFamily="34" charset="0"/>
              </a:rPr>
              <a:t>	- wat we met deze reflecties doen</a:t>
            </a:r>
            <a:endParaRPr lang="nl-NL" sz="4000" dirty="0">
              <a:solidFill>
                <a:schemeClr val="accent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15903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3827</TotalTime>
  <Words>2560</Words>
  <Application>Microsoft Office PowerPoint</Application>
  <PresentationFormat>Breedbeeld</PresentationFormat>
  <Paragraphs>427</Paragraphs>
  <Slides>61</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61</vt:i4>
      </vt:variant>
    </vt:vector>
  </HeadingPairs>
  <TitlesOfParts>
    <vt:vector size="68" baseType="lpstr">
      <vt:lpstr>Arial</vt:lpstr>
      <vt:lpstr>Arial Rounded MT Bold</vt:lpstr>
      <vt:lpstr>Calibri</vt:lpstr>
      <vt:lpstr>Calibri Light</vt:lpstr>
      <vt:lpstr>Verdana</vt:lpstr>
      <vt:lpstr>Wingdings</vt:lpstr>
      <vt:lpstr>Kantoorthema</vt:lpstr>
      <vt:lpstr>PowerPoint-presentatie</vt:lpstr>
      <vt:lpstr>Even voorstellen</vt:lpstr>
      <vt:lpstr>Doelgericht werken vanuit leerlijnen</vt:lpstr>
      <vt:lpstr>Doelen van deze middag</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Leerlijn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Voorbeelden referentieopgaven eindtoets, lezen</vt:lpstr>
      <vt:lpstr>PowerPoint-presentatie</vt:lpstr>
      <vt:lpstr>Conclusie</vt:lpstr>
      <vt:lpstr>Opdracht 1: De referentieniveaus </vt:lpstr>
      <vt:lpstr>2. Van methode naar leerlijn</vt:lpstr>
      <vt:lpstr>Waarom wil je losser komen van je methode?</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Bespreekpunten</vt:lpstr>
      <vt:lpstr>Filmpje kindgesprekken</vt:lpstr>
      <vt:lpstr>Doelen van deze middag</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111</cp:revision>
  <cp:lastPrinted>2021-10-11T07:48:19Z</cp:lastPrinted>
  <dcterms:created xsi:type="dcterms:W3CDTF">2019-12-07T18:56:50Z</dcterms:created>
  <dcterms:modified xsi:type="dcterms:W3CDTF">2021-10-29T08:59:59Z</dcterms:modified>
</cp:coreProperties>
</file>