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6" r:id="rId2"/>
    <p:sldId id="409" r:id="rId3"/>
    <p:sldId id="430" r:id="rId4"/>
    <p:sldId id="333" r:id="rId5"/>
    <p:sldId id="320" r:id="rId6"/>
    <p:sldId id="309" r:id="rId7"/>
    <p:sldId id="420" r:id="rId8"/>
    <p:sldId id="363" r:id="rId9"/>
    <p:sldId id="325" r:id="rId10"/>
    <p:sldId id="421" r:id="rId11"/>
    <p:sldId id="326" r:id="rId12"/>
    <p:sldId id="327" r:id="rId13"/>
    <p:sldId id="342" r:id="rId14"/>
    <p:sldId id="316" r:id="rId15"/>
    <p:sldId id="385" r:id="rId16"/>
    <p:sldId id="432" r:id="rId17"/>
    <p:sldId id="426" r:id="rId18"/>
    <p:sldId id="424" r:id="rId19"/>
    <p:sldId id="429" r:id="rId20"/>
    <p:sldId id="267" r:id="rId21"/>
    <p:sldId id="375" r:id="rId22"/>
    <p:sldId id="431" r:id="rId23"/>
    <p:sldId id="350" r:id="rId24"/>
  </p:sldIdLst>
  <p:sldSz cx="12192000" cy="6858000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F936"/>
    <a:srgbClr val="00ADCE"/>
    <a:srgbClr val="00ADD2"/>
    <a:srgbClr val="0456A2"/>
    <a:srgbClr val="66AB38"/>
    <a:srgbClr val="000000"/>
    <a:srgbClr val="00ADCF"/>
    <a:srgbClr val="2B71B1"/>
    <a:srgbClr val="87B632"/>
    <a:srgbClr val="2AB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72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CB93016-0ED3-4CA9-86EE-454FD1EB18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E780F9-B6E5-44CB-89DB-71E4BEED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DED84-BBE7-4817-97DB-2298FB620CAE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9CA237-BA54-4A7E-A983-A22F655265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4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AF6086-55E2-44D4-9A25-F7F456A2A1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4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64CF1-4CE4-4CF2-A3F7-91AB2CD1F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465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45FDA-D51D-4773-85F8-7FB74DC38A24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0B119-BECA-4257-A2C1-D3F8BA969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13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62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20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623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575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589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72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00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99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37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688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989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553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674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70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40E7C-98D1-4C59-816B-CF7E22FC8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90A213-3C59-4B25-9DDE-6D1D66698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4077E-2176-4274-A75B-8F818202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D2B49C-815E-42B8-9735-606F0901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74864-E678-4F6B-9618-6F834CEF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86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E9D3E-EA15-407A-A957-BAA8D84F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50D85C-D752-4952-AF48-CBD54B1C5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7FB879-CCA5-42F3-8A9E-0D6C583C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13E99D-9949-48E8-A5EF-007CF31B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770A53-4924-425A-82BF-928D1724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4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5C2351-C859-4F3A-9E5B-A2172F151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DEEF3E-6ADD-439E-94DF-48A1AD524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6B3390-D7C6-486B-B396-82B73114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81E73D-4EF5-4915-A33C-ABF4D81B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DA627A-6919-490E-9455-9AF021ED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71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3F47D-C2C3-4FE4-AE1F-A1F2FBC8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8076EF-A0A4-4B4D-9D5A-C67FD6203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0FC0B-8FC5-4D25-9808-275631B4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DEE76-4898-4399-985D-CD625919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F4D748-C4B0-4977-9440-4B7B63B9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75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B8F50-CCD8-4878-89D8-2BD48609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E92E0-82EE-47BE-9A87-B777DFD56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2E70E7-3943-467E-84CF-B2344294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6F837A-0EE0-45C7-A610-893FEBA1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424134-3FBB-4097-A530-BE9B4B7E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9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F8C33-F7EF-418C-A2C1-02FCD9D5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33100-5673-4F57-B078-9BD2E206D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FCC526-C6DC-44C4-88D0-FE88A2BD3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9D2CE5-F506-4EB9-ACA2-CC8061C5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466735-6BD1-496E-924B-45EB966B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41CC78-6878-42E2-877F-10877AED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7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3936F-DCCF-483E-B051-D767A990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223C9D-6372-4869-8FAD-5475733C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79483D-0608-42A5-8504-460D9E183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0D667-6E16-4D45-AEA2-CD27CC9E3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45C15E-7EFA-47D6-8D13-0602C74C8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D974E4D-9CE1-4FAB-92FF-6E107903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F21B27-3A9F-4565-97A0-596C38B1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2EF460-3F4A-49BF-86F5-86A43837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54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EE3FB-2E30-495B-AD58-F603B385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83FB65-9FFE-4BD4-953B-20262030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4D9495-CF6C-43C3-8C26-809A112B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D7DB2F-D15C-49F1-8308-1D991BA6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47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92A5A2-A26D-4B72-B455-61EF495F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DBBD85-0CC2-4A97-B27D-B46E0A66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613734-AF3F-4733-99FE-8CBD173D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44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AFCAE-F689-4D5C-8FBB-FD4E3646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50C422-78D9-4348-B783-BFD0A8A7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1FF24A-2999-4F39-A31E-05240E813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FDFB67-6150-42C5-9C17-C298CCB2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C71570-19A3-432D-80EE-D8479CC3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3E6D7C-1608-4E47-8638-5886614C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70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6DF05-425E-4FC0-B989-0353A188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49640D7-CCEE-40C1-98BF-015A0D1B2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0929EE-799E-4EFC-8100-0AD26A59F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82A421-10C6-4478-9011-A1AE1323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E9F4B5-2C47-41A8-B380-A144B01F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5347D4-6340-41C2-AD0E-1D69689E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39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3C1EBE-A967-4BBF-9A2D-DD4A0106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49B5A6-07DB-4E05-AA9F-BA29F0F54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C1A33-2828-4786-A7E9-9059250A8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58F3-31F4-4E66-BB6E-3EFD697454EF}" type="datetimeFigureOut">
              <a:rPr lang="nl-NL" smtClean="0"/>
              <a:t>16-12-2021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13107F-F0AD-4927-82D4-5EB0CEF9B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8AF62-4E0D-4261-99C7-46D00E49C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7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hyperlink" Target="http://www.leerlijnen.nl/" TargetMode="External"/><Relationship Id="rId7" Type="http://schemas.microsoft.com/office/2007/relationships/hdphoto" Target="../media/hdphoto1.wdp"/><Relationship Id="rId2" Type="http://schemas.openxmlformats.org/officeDocument/2006/relationships/hyperlink" Target="http://www.nieuwleren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F71974D-DB45-400C-8DFF-73F084A68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66"/>
          <a:stretch/>
        </p:blipFill>
        <p:spPr>
          <a:xfrm>
            <a:off x="0" y="0"/>
            <a:ext cx="12192000" cy="28041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530C56-6C76-427B-B2A6-8FD079B66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53FA2413-B041-44F7-A5C6-2FE268A1E174}"/>
              </a:ext>
            </a:extLst>
          </p:cNvPr>
          <p:cNvGrpSpPr/>
          <p:nvPr/>
        </p:nvGrpSpPr>
        <p:grpSpPr>
          <a:xfrm>
            <a:off x="185530" y="3676080"/>
            <a:ext cx="11820939" cy="708480"/>
            <a:chOff x="811130" y="0"/>
            <a:chExt cx="3982042" cy="708480"/>
          </a:xfr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7852FD71-60DE-4A64-9F33-D10FD3027E7E}"/>
                </a:ext>
              </a:extLst>
            </p:cNvPr>
            <p:cNvSpPr/>
            <p:nvPr/>
          </p:nvSpPr>
          <p:spPr>
            <a:xfrm>
              <a:off x="811130" y="0"/>
              <a:ext cx="3982042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hthoek: afgeronde hoeken 4">
              <a:extLst>
                <a:ext uri="{FF2B5EF4-FFF2-40B4-BE49-F238E27FC236}">
                  <a16:creationId xmlns:a16="http://schemas.microsoft.com/office/drawing/2014/main" id="{CA392353-666D-466D-91A1-ECDBDB7E73F1}"/>
                </a:ext>
              </a:extLst>
            </p:cNvPr>
            <p:cNvSpPr txBox="1"/>
            <p:nvPr/>
          </p:nvSpPr>
          <p:spPr>
            <a:xfrm>
              <a:off x="845715" y="69170"/>
              <a:ext cx="3912872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12" tIns="0" rIns="150512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400" b="1" kern="1200" dirty="0"/>
                <a:t>Masterclass Doelgericht werken vanuit leerlijnen</a:t>
              </a:r>
              <a:endParaRPr lang="nl-NL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561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D0500-59EE-488D-BE16-9CA77BBA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73" y="368167"/>
            <a:ext cx="11353801" cy="132556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70C0"/>
                </a:solidFill>
              </a:rPr>
              <a:t>Doelenkaarten voor </a:t>
            </a:r>
            <a:br>
              <a:rPr lang="nl-NL" dirty="0">
                <a:solidFill>
                  <a:srgbClr val="0070C0"/>
                </a:solidFill>
              </a:rPr>
            </a:br>
            <a:r>
              <a:rPr lang="nl-NL" dirty="0">
                <a:solidFill>
                  <a:srgbClr val="0070C0"/>
                </a:solidFill>
              </a:rPr>
              <a:t>leerlingen uit Klasseplan</a:t>
            </a:r>
            <a:br>
              <a:rPr lang="nl-NL" dirty="0">
                <a:solidFill>
                  <a:srgbClr val="0070C0"/>
                </a:solidFill>
              </a:rPr>
            </a:br>
            <a:endParaRPr lang="nl-NL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3E71C09A-D47B-4433-B18D-EA4DB705B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91" y="0"/>
            <a:ext cx="6364585" cy="90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7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DE3CB-35C6-41C8-AC15-FB4F158C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Doelen op een doelenmuur</a:t>
            </a:r>
            <a:br>
              <a:rPr lang="nl-NL" dirty="0">
                <a:solidFill>
                  <a:srgbClr val="0070C0"/>
                </a:solidFill>
              </a:rPr>
            </a:br>
            <a:endParaRPr lang="nl-NL" dirty="0"/>
          </a:p>
        </p:txBody>
      </p:sp>
      <p:pic>
        <p:nvPicPr>
          <p:cNvPr id="3" name="Picture 2" descr=" ">
            <a:extLst>
              <a:ext uri="{FF2B5EF4-FFF2-40B4-BE49-F238E27FC236}">
                <a16:creationId xmlns:a16="http://schemas.microsoft.com/office/drawing/2014/main" id="{B9CC5C02-6947-491A-93EC-00993C6B1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" y="1143000"/>
            <a:ext cx="3355051" cy="44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eerdoelen rekenen">
            <a:extLst>
              <a:ext uri="{FF2B5EF4-FFF2-40B4-BE49-F238E27FC236}">
                <a16:creationId xmlns:a16="http://schemas.microsoft.com/office/drawing/2014/main" id="{36755683-C1F1-419F-B7B2-B850F1EB3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51" y="1143000"/>
            <a:ext cx="2890269" cy="513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elen stellen en controleerbaar maken voor leerlingen (wel graag met leerplangerichte doelen)">
            <a:extLst>
              <a:ext uri="{FF2B5EF4-FFF2-40B4-BE49-F238E27FC236}">
                <a16:creationId xmlns:a16="http://schemas.microsoft.com/office/drawing/2014/main" id="{6CF0E865-9917-494F-99F6-CEC1FA628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92" y="10933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FE811D8-F85C-4114-A7CE-FBBD761BB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4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19752A5-F343-4DAB-9D35-189159744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312">
            <a:off x="6558274" y="1983406"/>
            <a:ext cx="6110320" cy="406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 ">
            <a:extLst>
              <a:ext uri="{FF2B5EF4-FFF2-40B4-BE49-F238E27FC236}">
                <a16:creationId xmlns:a16="http://schemas.microsoft.com/office/drawing/2014/main" id="{F77BF2FE-846F-4BF5-9034-25A5FCD1E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0"/>
            <a:ext cx="7447722" cy="730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C5CAB28-E7F6-482A-9966-070CB918C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7215"/>
            <a:ext cx="12220245" cy="8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1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0D0C6F-2D23-40BB-9345-D0A1F5D0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30" y="11307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66AB38"/>
                </a:solidFill>
              </a:rPr>
              <a:t>Reflecties door leerlingen op hun doelen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798BF8-93D5-4D8A-9AAE-46EECFBFC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F0BF146-11BE-48C7-BA96-6C4B7B8A5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0" t="24967" r="18587" b="34439"/>
          <a:stretch/>
        </p:blipFill>
        <p:spPr>
          <a:xfrm>
            <a:off x="636103" y="2080590"/>
            <a:ext cx="8864503" cy="2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0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E8D399A-B79F-47AC-AC62-D2752B709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848" y="193479"/>
            <a:ext cx="6596004" cy="5771503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B98021DF-3AD6-4A58-BF0D-829D6C22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31" y="2302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Ideeën</a:t>
            </a:r>
            <a:b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 voor </a:t>
            </a:r>
            <a:b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reflectie</a:t>
            </a:r>
          </a:p>
        </p:txBody>
      </p:sp>
    </p:spTree>
    <p:extLst>
      <p:ext uri="{BB962C8B-B14F-4D97-AF65-F5344CB8AC3E}">
        <p14:creationId xmlns:p14="http://schemas.microsoft.com/office/powerpoint/2010/main" val="15587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15FD843-BA6B-4B1F-8307-8241C52DC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755" y="326470"/>
            <a:ext cx="8181963" cy="54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8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C85ABED-B115-4081-BF57-07C9E11F6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7" y="590831"/>
            <a:ext cx="6526178" cy="458321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81496F8-5BDA-4056-919B-6FD33C8F8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54" y="1123319"/>
            <a:ext cx="4825819" cy="40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2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7EE69-4DEC-4E5A-A9FD-88077068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0217" cy="1325563"/>
          </a:xfrm>
        </p:spPr>
        <p:txBody>
          <a:bodyPr/>
          <a:lstStyle/>
          <a:p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Opdracht 1: uitwerking per bouw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F3D5B93-8AD4-4D98-BCCA-EA0580962A73}"/>
              </a:ext>
            </a:extLst>
          </p:cNvPr>
          <p:cNvSpPr txBox="1"/>
          <p:nvPr/>
        </p:nvSpPr>
        <p:spPr>
          <a:xfrm>
            <a:off x="838199" y="1881808"/>
            <a:ext cx="96707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Hoe komen de doelen bij de leerlingen?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&gt; Concreet uitwerken voor de eerste weken van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Hoe reflecteren de leerlingen op hun doelen?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&gt; Concreet uitwerken, afwisseling in reflectie bedenken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Wat doen we met deze reflectie?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&gt; Hier een voorstel voor doen vanuit de bouw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Wat is de plek van de doelen in een portfolio?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&gt; Zet kort je ideeën op papier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163343-BFE1-4647-B0C9-718197C8D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30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00AFD8D-5DD9-4BE9-BF4E-E72776B63EB4}"/>
              </a:ext>
            </a:extLst>
          </p:cNvPr>
          <p:cNvSpPr txBox="1">
            <a:spLocks/>
          </p:cNvSpPr>
          <p:nvPr/>
        </p:nvSpPr>
        <p:spPr>
          <a:xfrm>
            <a:off x="729837" y="317759"/>
            <a:ext cx="10000444" cy="8572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Stappen naar het werken vanuit leerlijnen </a:t>
            </a:r>
            <a:b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</a:br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(los van de methode)</a:t>
            </a:r>
            <a:endParaRPr lang="nl-NL" dirty="0">
              <a:solidFill>
                <a:srgbClr val="66AB38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D245B0B-B4FE-453B-9093-EDBD0D14F582}"/>
              </a:ext>
            </a:extLst>
          </p:cNvPr>
          <p:cNvSpPr txBox="1">
            <a:spLocks/>
          </p:cNvSpPr>
          <p:nvPr/>
        </p:nvSpPr>
        <p:spPr>
          <a:xfrm>
            <a:off x="729837" y="1457000"/>
            <a:ext cx="9197925" cy="3943999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456A2"/>
                </a:solidFill>
              </a:rPr>
              <a:t>Zorg dat je de leerlijnen goed kent (concreet)</a:t>
            </a:r>
          </a:p>
          <a:p>
            <a:r>
              <a:rPr lang="nl-NL" dirty="0">
                <a:solidFill>
                  <a:srgbClr val="0456A2"/>
                </a:solidFill>
              </a:rPr>
              <a:t>Verdeel de doelen over het jaar</a:t>
            </a:r>
          </a:p>
          <a:p>
            <a:r>
              <a:rPr lang="nl-NL" dirty="0">
                <a:solidFill>
                  <a:srgbClr val="0456A2"/>
                </a:solidFill>
              </a:rPr>
              <a:t>Zorg per blok (aantal weken) voor duidelijke succescriteria (toets </a:t>
            </a:r>
            <a:r>
              <a:rPr lang="nl-NL" dirty="0" err="1">
                <a:solidFill>
                  <a:srgbClr val="0456A2"/>
                </a:solidFill>
              </a:rPr>
              <a:t>oid</a:t>
            </a:r>
            <a:r>
              <a:rPr lang="nl-NL" dirty="0">
                <a:solidFill>
                  <a:srgbClr val="0456A2"/>
                </a:solidFill>
              </a:rPr>
              <a:t>)</a:t>
            </a:r>
          </a:p>
          <a:p>
            <a:r>
              <a:rPr lang="nl-NL" dirty="0">
                <a:solidFill>
                  <a:srgbClr val="0456A2"/>
                </a:solidFill>
              </a:rPr>
              <a:t>Zoek per blok naar voldoende lesmateriaal</a:t>
            </a:r>
          </a:p>
          <a:p>
            <a:r>
              <a:rPr lang="nl-NL" dirty="0">
                <a:solidFill>
                  <a:srgbClr val="0456A2"/>
                </a:solidFill>
              </a:rPr>
              <a:t>Plan herhaling in (aparte dag, herhalingsweek)</a:t>
            </a:r>
          </a:p>
          <a:p>
            <a:r>
              <a:rPr lang="nl-NL" dirty="0">
                <a:solidFill>
                  <a:srgbClr val="0456A2"/>
                </a:solidFill>
              </a:rPr>
              <a:t>Plan automatisering in</a:t>
            </a:r>
          </a:p>
          <a:p>
            <a:r>
              <a:rPr lang="nl-NL" dirty="0">
                <a:solidFill>
                  <a:srgbClr val="0456A2"/>
                </a:solidFill>
              </a:rPr>
              <a:t>Bereid een blok voor als team en evalueer dit ook</a:t>
            </a:r>
          </a:p>
          <a:p>
            <a:r>
              <a:rPr lang="nl-NL" dirty="0">
                <a:solidFill>
                  <a:srgbClr val="0456A2"/>
                </a:solidFill>
              </a:rPr>
              <a:t>Kies samen welke strategieën je de leerlingen aanleert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0EA7E6B-55F6-489A-B37B-E0A56633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</p:spTree>
    <p:extLst>
      <p:ext uri="{BB962C8B-B14F-4D97-AF65-F5344CB8AC3E}">
        <p14:creationId xmlns:p14="http://schemas.microsoft.com/office/powerpoint/2010/main" val="1599943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00AFD8D-5DD9-4BE9-BF4E-E72776B63EB4}"/>
              </a:ext>
            </a:extLst>
          </p:cNvPr>
          <p:cNvSpPr txBox="1">
            <a:spLocks/>
          </p:cNvSpPr>
          <p:nvPr/>
        </p:nvSpPr>
        <p:spPr>
          <a:xfrm>
            <a:off x="729837" y="317759"/>
            <a:ext cx="10000444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Een goede jaarplanning is cruciaal</a:t>
            </a:r>
            <a:endParaRPr lang="nl-NL" dirty="0">
              <a:solidFill>
                <a:srgbClr val="66AB38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0EA7E6B-55F6-489A-B37B-E0A56633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5EDED2E-5AB0-4784-82B9-4DD22A93E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19" y="1013927"/>
            <a:ext cx="7866819" cy="48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5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23877" y="139684"/>
            <a:ext cx="10515600" cy="613649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Doelgericht werken vanuit leerlijnen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9E696B1-AAC8-44DF-9A24-148E6DCBE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AF2A2E4-FC08-4787-9A29-AF54AED90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967053"/>
              </p:ext>
            </p:extLst>
          </p:nvPr>
        </p:nvGraphicFramePr>
        <p:xfrm>
          <a:off x="1023877" y="753333"/>
          <a:ext cx="9227539" cy="5981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59">
                  <a:extLst>
                    <a:ext uri="{9D8B030D-6E8A-4147-A177-3AD203B41FA5}">
                      <a16:colId xmlns:a16="http://schemas.microsoft.com/office/drawing/2014/main" val="3406897326"/>
                    </a:ext>
                  </a:extLst>
                </a:gridCol>
                <a:gridCol w="7664180">
                  <a:extLst>
                    <a:ext uri="{9D8B030D-6E8A-4147-A177-3AD203B41FA5}">
                      <a16:colId xmlns:a16="http://schemas.microsoft.com/office/drawing/2014/main" val="930306543"/>
                    </a:ext>
                  </a:extLst>
                </a:gridCol>
              </a:tblGrid>
              <a:tr h="464717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9:00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Opening en doelen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492736"/>
                  </a:ext>
                </a:extLst>
              </a:tr>
              <a:tr h="46471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9:10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Leerlingen en leerdoelen, hoe komen de doelen bij de leerlingen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828116"/>
                  </a:ext>
                </a:extLst>
              </a:tr>
              <a:tr h="46471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9:25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Zelf aan de slag: doelen voor de leerlingen voor de eerste periode van het nieuwe jaar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253080"/>
                  </a:ext>
                </a:extLst>
              </a:tr>
              <a:tr h="46471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10:15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Leerlijnen en jaarplanning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38193"/>
                  </a:ext>
                </a:extLst>
              </a:tr>
              <a:tr h="464717">
                <a:tc>
                  <a:txBody>
                    <a:bodyPr/>
                    <a:lstStyle/>
                    <a:p>
                      <a:endParaRPr lang="nl-NL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Pauze. 10 minuten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316482"/>
                  </a:ext>
                </a:extLst>
              </a:tr>
              <a:tr h="46471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10:40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Opdracht: jaarplanning maken</a:t>
                      </a:r>
                    </a:p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Wat zijn cruciale doelen</a:t>
                      </a:r>
                    </a:p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Planning voor de herhalingsdoelen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940193"/>
                  </a:ext>
                </a:extLst>
              </a:tr>
              <a:tr h="464717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11:25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Kindgesprekken: bespreken hoe we dit zouden willen en hoe we kunnen starten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98807"/>
                  </a:ext>
                </a:extLst>
              </a:tr>
              <a:tr h="464717"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Pauze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06493"/>
                  </a:ext>
                </a:extLst>
              </a:tr>
              <a:tr h="464717">
                <a:tc>
                  <a:txBody>
                    <a:bodyPr/>
                    <a:lstStyle/>
                    <a:p>
                      <a:r>
                        <a:rPr lang="nl-NL" sz="2400" b="1">
                          <a:solidFill>
                            <a:srgbClr val="002060"/>
                          </a:solidFill>
                        </a:rPr>
                        <a:t>11:55</a:t>
                      </a:r>
                      <a:endParaRPr lang="nl-NL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Plenaire bespreking, en afsluiting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170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426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996" y="100081"/>
            <a:ext cx="11102008" cy="1325563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Opdracht 2  Uitwerken leerlijnen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25644"/>
            <a:ext cx="11102009" cy="4961903"/>
          </a:xfrm>
          <a:solidFill>
            <a:srgbClr val="00ADC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Bekijken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Jaarplanning NieuwLeren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Eigen planning</a:t>
            </a:r>
          </a:p>
          <a:p>
            <a:pPr marL="457200" lvl="1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Uitwerken per bouw:</a:t>
            </a:r>
          </a:p>
          <a:p>
            <a:r>
              <a:rPr lang="nl-NL" b="1" dirty="0">
                <a:solidFill>
                  <a:srgbClr val="002060"/>
                </a:solidFill>
              </a:rPr>
              <a:t>Maak een jaarplanning voor de rekendoelen</a:t>
            </a:r>
          </a:p>
          <a:p>
            <a:r>
              <a:rPr lang="nl-NL" b="1" dirty="0">
                <a:solidFill>
                  <a:srgbClr val="002060"/>
                </a:solidFill>
              </a:rPr>
              <a:t>Zelfde format als het Excelbestand, of eigen format: wel gelijk voor de groepen</a:t>
            </a:r>
          </a:p>
          <a:p>
            <a:r>
              <a:rPr lang="nl-NL" b="1" dirty="0">
                <a:solidFill>
                  <a:srgbClr val="002060"/>
                </a:solidFill>
              </a:rPr>
              <a:t>Geef ook aan wat cruciale doelen zijn (komen ze in de problemen met nieuwe stof als ze deze doelen niet goed beheersen)</a:t>
            </a:r>
          </a:p>
          <a:p>
            <a:r>
              <a:rPr lang="nl-NL" b="1" dirty="0">
                <a:solidFill>
                  <a:srgbClr val="002060"/>
                </a:solidFill>
              </a:rPr>
              <a:t>Plan ook ruimte in voor herhaling en alles door elkaar </a:t>
            </a:r>
            <a:r>
              <a:rPr lang="nl-NL" b="1" dirty="0" err="1">
                <a:solidFill>
                  <a:srgbClr val="002060"/>
                </a:solidFill>
              </a:rPr>
              <a:t>etc</a:t>
            </a:r>
            <a:endParaRPr lang="nl-NL" b="1" dirty="0">
              <a:solidFill>
                <a:srgbClr val="002060"/>
              </a:solidFill>
            </a:endParaRPr>
          </a:p>
          <a:p>
            <a:endParaRPr lang="nl-NL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29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Filmpje kindgesprekken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199" y="1232452"/>
            <a:ext cx="10651436" cy="4126523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0B5DA7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4E93647-5081-427A-AECC-264113F07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272" y="698822"/>
            <a:ext cx="4085303" cy="2249503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D72C60C-8404-4988-8EF6-E4FB20BDA59B}"/>
              </a:ext>
            </a:extLst>
          </p:cNvPr>
          <p:cNvSpPr txBox="1">
            <a:spLocks/>
          </p:cNvSpPr>
          <p:nvPr/>
        </p:nvSpPr>
        <p:spPr>
          <a:xfrm>
            <a:off x="729837" y="1457000"/>
            <a:ext cx="9197925" cy="39439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456A2"/>
                </a:solidFill>
              </a:rPr>
              <a:t>Vorige keer bekeken</a:t>
            </a:r>
          </a:p>
          <a:p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Bespreken: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	- wat is onze ideale situatie, wat zouden we willen?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	- wat is de eerste stap, wat kunnen we het komende 	   halfjaar doen?</a:t>
            </a:r>
          </a:p>
        </p:txBody>
      </p:sp>
    </p:spTree>
    <p:extLst>
      <p:ext uri="{BB962C8B-B14F-4D97-AF65-F5344CB8AC3E}">
        <p14:creationId xmlns:p14="http://schemas.microsoft.com/office/powerpoint/2010/main" val="3441086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1646" y="349293"/>
            <a:ext cx="10515600" cy="613649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Evaluatie doelen van deze morgen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9E696B1-AAC8-44DF-9A24-148E6DCBE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  <p:sp>
        <p:nvSpPr>
          <p:cNvPr id="8" name="Titel 3">
            <a:extLst>
              <a:ext uri="{FF2B5EF4-FFF2-40B4-BE49-F238E27FC236}">
                <a16:creationId xmlns:a16="http://schemas.microsoft.com/office/drawing/2014/main" id="{7CFB5BF6-F5F1-4DC5-9A2F-A51B826EA759}"/>
              </a:ext>
            </a:extLst>
          </p:cNvPr>
          <p:cNvSpPr txBox="1">
            <a:spLocks/>
          </p:cNvSpPr>
          <p:nvPr/>
        </p:nvSpPr>
        <p:spPr>
          <a:xfrm>
            <a:off x="824077" y="1767785"/>
            <a:ext cx="10515600" cy="316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We maken concrete afspraken over </a:t>
            </a:r>
          </a:p>
          <a:p>
            <a:r>
              <a:rPr lang="nl-NL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	- hoe we doelen delen met de leerlingen</a:t>
            </a:r>
          </a:p>
          <a:p>
            <a:r>
              <a:rPr lang="nl-NL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	- hoe de leerlingen op de doelen reflecteren</a:t>
            </a:r>
          </a:p>
          <a:p>
            <a:r>
              <a:rPr lang="nl-NL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	- wat we met deze reflecties doen</a:t>
            </a:r>
          </a:p>
          <a:p>
            <a:endParaRPr lang="nl-NL" sz="25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nl-NL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We hebben een eenduidige jaarplanning per groep van de rekendoelen met daarbij aangegeven wat de cruciale doelen zijn</a:t>
            </a:r>
            <a:endParaRPr lang="nl-NL" sz="40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89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D2F35843-2957-4F57-8919-A54EC2C1F8D5}"/>
              </a:ext>
            </a:extLst>
          </p:cNvPr>
          <p:cNvSpPr txBox="1">
            <a:spLocks/>
          </p:cNvSpPr>
          <p:nvPr/>
        </p:nvSpPr>
        <p:spPr>
          <a:xfrm>
            <a:off x="858218" y="2220074"/>
            <a:ext cx="5410060" cy="2417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Maarten van der Steeg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06-13027919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info@nieuwleren.nl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2"/>
              </a:rPr>
              <a:t>www.nieuwleren.nl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3"/>
              </a:rPr>
              <a:t>www.leerlijnen.nl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A11A2C-B9C6-482D-974F-24E178221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18" y="205840"/>
            <a:ext cx="3683120" cy="109530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E7EBB75-AA52-43C5-8E22-815EA316A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646" y="0"/>
            <a:ext cx="2102815" cy="75349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79B36D-E38E-4027-816F-FBB39AB84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10B2C5-0773-4E9C-8A0B-898316A108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363">
            <a:off x="6741293" y="1349175"/>
            <a:ext cx="3309405" cy="41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1646" y="349293"/>
            <a:ext cx="10515600" cy="613649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Doelen van deze morgen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9E696B1-AAC8-44DF-9A24-148E6DCBE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  <p:sp>
        <p:nvSpPr>
          <p:cNvPr id="8" name="Titel 3">
            <a:extLst>
              <a:ext uri="{FF2B5EF4-FFF2-40B4-BE49-F238E27FC236}">
                <a16:creationId xmlns:a16="http://schemas.microsoft.com/office/drawing/2014/main" id="{7CFB5BF6-F5F1-4DC5-9A2F-A51B826EA759}"/>
              </a:ext>
            </a:extLst>
          </p:cNvPr>
          <p:cNvSpPr txBox="1">
            <a:spLocks/>
          </p:cNvSpPr>
          <p:nvPr/>
        </p:nvSpPr>
        <p:spPr>
          <a:xfrm>
            <a:off x="824077" y="1767785"/>
            <a:ext cx="10515600" cy="316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We maken concrete afspraken over </a:t>
            </a:r>
          </a:p>
          <a:p>
            <a:r>
              <a:rPr lang="nl-NL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	- hoe we doelen delen met de leerlingen</a:t>
            </a:r>
          </a:p>
          <a:p>
            <a:r>
              <a:rPr lang="nl-NL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	- hoe de leerlingen op de doelen reflecteren</a:t>
            </a:r>
          </a:p>
          <a:p>
            <a:r>
              <a:rPr lang="nl-NL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	- wat we met deze reflecties doen</a:t>
            </a:r>
          </a:p>
          <a:p>
            <a:endParaRPr lang="nl-NL" sz="25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nl-NL" sz="25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We hebben een eenduidige jaarplanning per groep van de rekendoelen met daarbij aangegeven wat de cruciale doelen zijn</a:t>
            </a:r>
            <a:endParaRPr lang="nl-NL" sz="40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D7D6D43-0E35-4A8B-887E-940ADB123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5ED91E8-4B5C-42CD-88E5-C5603EFE821C}"/>
              </a:ext>
            </a:extLst>
          </p:cNvPr>
          <p:cNvSpPr txBox="1">
            <a:spLocks/>
          </p:cNvSpPr>
          <p:nvPr/>
        </p:nvSpPr>
        <p:spPr>
          <a:xfrm rot="19970017">
            <a:off x="9410720" y="991961"/>
            <a:ext cx="2328826" cy="7979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Waar moet je</a:t>
            </a:r>
          </a:p>
          <a:p>
            <a:r>
              <a:rPr lang="nl-NL" sz="20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 over nadenken?</a:t>
            </a:r>
            <a:endParaRPr lang="nl-NL" sz="2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9B9E1C1-4B41-4835-A16A-20929AE1399F}"/>
              </a:ext>
            </a:extLst>
          </p:cNvPr>
          <p:cNvSpPr txBox="1">
            <a:spLocks/>
          </p:cNvSpPr>
          <p:nvPr/>
        </p:nvSpPr>
        <p:spPr>
          <a:xfrm rot="20082890">
            <a:off x="534396" y="1053907"/>
            <a:ext cx="2240099" cy="90746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Kijkwijzer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512000-BD1B-4DFC-8268-743E42F36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89" y="2277534"/>
            <a:ext cx="910255" cy="122413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9A52C6F-65CE-4C45-BE5F-3137D8601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1794" y="2277534"/>
            <a:ext cx="752937" cy="89301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B9E6D83-832C-426C-A69D-2A7573EA69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33577" t="17421" r="35039" b="5209"/>
          <a:stretch/>
        </p:blipFill>
        <p:spPr>
          <a:xfrm>
            <a:off x="3590882" y="11487"/>
            <a:ext cx="5036234" cy="69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2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7EE69-4DEC-4E5A-A9FD-88077068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0217" cy="1325563"/>
          </a:xfrm>
        </p:spPr>
        <p:txBody>
          <a:bodyPr/>
          <a:lstStyle/>
          <a:p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Hoe komen de doelen bij de leerlingen?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F3D5B93-8AD4-4D98-BCCA-EA0580962A73}"/>
              </a:ext>
            </a:extLst>
          </p:cNvPr>
          <p:cNvSpPr txBox="1"/>
          <p:nvPr/>
        </p:nvSpPr>
        <p:spPr>
          <a:xfrm>
            <a:off x="838199" y="1881808"/>
            <a:ext cx="96707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Doelen op het digibord tonen aan het begin en eind van de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Doelen op de weektaak van de leerlingen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Doelen in een doelenboek/portfolio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Doelen op een overzicht per periode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Doelen op een doelenmuur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Zelf doelen laten 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163343-BFE1-4647-B0C9-718197C8D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2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D0500-59EE-488D-BE16-9CA77BBA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351873"/>
            <a:ext cx="11353801" cy="132556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70C0"/>
                </a:solidFill>
              </a:rPr>
              <a:t>Doelen op het digibord tonen aan het begin van de les</a:t>
            </a:r>
            <a:br>
              <a:rPr lang="nl-NL" dirty="0">
                <a:solidFill>
                  <a:srgbClr val="0070C0"/>
                </a:solidFill>
              </a:rPr>
            </a:br>
            <a:endParaRPr lang="nl-NL" dirty="0"/>
          </a:p>
        </p:txBody>
      </p:sp>
      <p:pic>
        <p:nvPicPr>
          <p:cNvPr id="3" name="Picture 2" descr="Afbeeldingsresultaat voor doelen op het digibord&quot;">
            <a:extLst>
              <a:ext uri="{FF2B5EF4-FFF2-40B4-BE49-F238E27FC236}">
                <a16:creationId xmlns:a16="http://schemas.microsoft.com/office/drawing/2014/main" id="{DF945750-DEB8-49A9-94E9-5D18BC853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41" y="1014654"/>
            <a:ext cx="72294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328CB50-E912-4888-8D7D-92936A963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4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E6F60-362A-407F-9371-FC7A87E1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Doelen op de weektaak van de leerlingen</a:t>
            </a:r>
            <a:br>
              <a:rPr lang="nl-NL" dirty="0">
                <a:solidFill>
                  <a:srgbClr val="0070C0"/>
                </a:solidFill>
              </a:rPr>
            </a:b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246D32-DBF9-4827-94C7-43089DA58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879">
            <a:off x="-472327" y="2261760"/>
            <a:ext cx="5448396" cy="33279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F247B4-6D7B-40A3-AA97-018A0D1E7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59DEA99-D8F2-4153-AA71-4AB0B8F09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10" y="1242707"/>
            <a:ext cx="6563641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6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FAE00-9EA5-4A92-A3E5-8A139B86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361" y="381556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Doelen in een doelenboek/portfolio</a:t>
            </a:r>
            <a:br>
              <a:rPr lang="nl-NL" dirty="0">
                <a:solidFill>
                  <a:srgbClr val="0070C0"/>
                </a:solidFill>
              </a:rPr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A10BF9-EC44-4DBF-B68E-21FCF7EF8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752" y="972713"/>
            <a:ext cx="4877669" cy="489060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0CD6D1D-A5E0-43AB-8893-AA9CAC4B2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59" y="1360615"/>
            <a:ext cx="4088012" cy="41148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AA71DFA-72D5-4A6F-A3E3-F35EC76F1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6" y="3223750"/>
            <a:ext cx="3397745" cy="342899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EF944E8-74C4-4B00-96E2-34925A37E5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4" y="438445"/>
            <a:ext cx="2704876" cy="271198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AA54874-ABE3-4A18-A354-D4367C919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5" y="1964452"/>
            <a:ext cx="4877669" cy="447697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25534C6-5B38-48FB-80BB-3DEDAFE55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45" y="3715775"/>
            <a:ext cx="4877669" cy="244494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C29C8DF-1220-41F5-B0A5-73CE061281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2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D0500-59EE-488D-BE16-9CA77BBA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13334"/>
            <a:ext cx="11353801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Doelen op een overzicht per periode</a:t>
            </a:r>
            <a:br>
              <a:rPr lang="nl-NL" dirty="0">
                <a:solidFill>
                  <a:srgbClr val="0070C0"/>
                </a:solidFill>
              </a:rPr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28CB50-E912-4888-8D7D-92936A963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BBC87AA-A674-41A6-8117-545B61D31DAC}"/>
              </a:ext>
            </a:extLst>
          </p:cNvPr>
          <p:cNvGraphicFramePr>
            <a:graphicFrameLocks noGrp="1"/>
          </p:cNvGraphicFramePr>
          <p:nvPr/>
        </p:nvGraphicFramePr>
        <p:xfrm>
          <a:off x="556594" y="776115"/>
          <a:ext cx="8038765" cy="4883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5729">
                  <a:extLst>
                    <a:ext uri="{9D8B030D-6E8A-4147-A177-3AD203B41FA5}">
                      <a16:colId xmlns:a16="http://schemas.microsoft.com/office/drawing/2014/main" val="3579643188"/>
                    </a:ext>
                  </a:extLst>
                </a:gridCol>
                <a:gridCol w="88011">
                  <a:extLst>
                    <a:ext uri="{9D8B030D-6E8A-4147-A177-3AD203B41FA5}">
                      <a16:colId xmlns:a16="http://schemas.microsoft.com/office/drawing/2014/main" val="3686144544"/>
                    </a:ext>
                  </a:extLst>
                </a:gridCol>
                <a:gridCol w="711675">
                  <a:extLst>
                    <a:ext uri="{9D8B030D-6E8A-4147-A177-3AD203B41FA5}">
                      <a16:colId xmlns:a16="http://schemas.microsoft.com/office/drawing/2014/main" val="2911023227"/>
                    </a:ext>
                  </a:extLst>
                </a:gridCol>
                <a:gridCol w="711675">
                  <a:extLst>
                    <a:ext uri="{9D8B030D-6E8A-4147-A177-3AD203B41FA5}">
                      <a16:colId xmlns:a16="http://schemas.microsoft.com/office/drawing/2014/main" val="329546369"/>
                    </a:ext>
                  </a:extLst>
                </a:gridCol>
                <a:gridCol w="711675">
                  <a:extLst>
                    <a:ext uri="{9D8B030D-6E8A-4147-A177-3AD203B41FA5}">
                      <a16:colId xmlns:a16="http://schemas.microsoft.com/office/drawing/2014/main" val="34187185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Alles telt groep 6  Blok 1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3945772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 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0784136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Ik herhaal de telrij en de getallenlijn.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0285222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Ik kan plus en minsommen tot 100 uitrekenen.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4117068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Ik kan figuren in 2,4 of 8 gelijke stukken verdelen. 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3416569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2889103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Ik leer het DHTE schema. Ik oefen met geldsommen.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 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9331604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Ik oefen tellen met sprongen en plus- en minsommen tot 500.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104200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Ik kan klokkijken en tijden berekenen klok tot 5 minuten.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 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 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404499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7477358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Ik verdeel een hele in gelijke stukken en ken de breuknaam en breuknotatie 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 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4703188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van elk stuk.  Ik kan geldbedragen optellen en wisselgeld uitrekenen.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2833231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Ik kan handig en vlot optellen en aftrekken tot 500.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3856209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908600"/>
                  </a:ext>
                </a:extLst>
              </a:tr>
              <a:tr h="6968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Ik ontdek het rekenen met 'keer 10' bij getallen, maten en gewichten.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6108142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Ik leer het gebruik van een rekentabel (verhoudingstabel).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506140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ik oefen de lengtematen, gewichtsmaten en inhoudsmaten tot kilo en liter.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1230543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8824692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Ik leer onder elkaar optellen en aftrekken met het HTE-schema.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7124265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Ik kan deelsommen oplossen door getallen te splitsen.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2215602"/>
                  </a:ext>
                </a:extLst>
              </a:tr>
              <a:tr h="233562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Ik oefen met uitrekenen van oppervlakte van tegelvloertjes.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 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294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3911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3912</TotalTime>
  <Words>864</Words>
  <Application>Microsoft Office PowerPoint</Application>
  <PresentationFormat>Breedbeeld</PresentationFormat>
  <Paragraphs>216</Paragraphs>
  <Slides>23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Kantoorthema</vt:lpstr>
      <vt:lpstr>PowerPoint-presentatie</vt:lpstr>
      <vt:lpstr>Doelgericht werken vanuit leerlijnen</vt:lpstr>
      <vt:lpstr>Doelen van deze morgen</vt:lpstr>
      <vt:lpstr>PowerPoint-presentatie</vt:lpstr>
      <vt:lpstr>Hoe komen de doelen bij de leerlingen?</vt:lpstr>
      <vt:lpstr>Doelen op het digibord tonen aan het begin van de les </vt:lpstr>
      <vt:lpstr>Doelen op de weektaak van de leerlingen </vt:lpstr>
      <vt:lpstr>Doelen in een doelenboek/portfolio </vt:lpstr>
      <vt:lpstr>Doelen op een overzicht per periode </vt:lpstr>
      <vt:lpstr>Doelenkaarten voor  leerlingen uit Klasseplan </vt:lpstr>
      <vt:lpstr>Doelen op een doelenmuur </vt:lpstr>
      <vt:lpstr>PowerPoint-presentatie</vt:lpstr>
      <vt:lpstr>PowerPoint-presentatie</vt:lpstr>
      <vt:lpstr>Ideeën  voor  reflectie</vt:lpstr>
      <vt:lpstr>PowerPoint-presentatie</vt:lpstr>
      <vt:lpstr>PowerPoint-presentatie</vt:lpstr>
      <vt:lpstr>Opdracht 1: uitwerking per bouw</vt:lpstr>
      <vt:lpstr>PowerPoint-presentatie</vt:lpstr>
      <vt:lpstr>PowerPoint-presentatie</vt:lpstr>
      <vt:lpstr>Opdracht 2  Uitwerken leerlijnen</vt:lpstr>
      <vt:lpstr>Filmpje kindgesprekken</vt:lpstr>
      <vt:lpstr>Evaluatie doelen van deze morgen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van der Steeg</dc:creator>
  <cp:lastModifiedBy>Maarten van der Steeg</cp:lastModifiedBy>
  <cp:revision>117</cp:revision>
  <cp:lastPrinted>2021-10-11T07:48:19Z</cp:lastPrinted>
  <dcterms:created xsi:type="dcterms:W3CDTF">2019-12-07T18:56:50Z</dcterms:created>
  <dcterms:modified xsi:type="dcterms:W3CDTF">2021-12-16T09:14:53Z</dcterms:modified>
</cp:coreProperties>
</file>