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36" r:id="rId2"/>
    <p:sldId id="409" r:id="rId3"/>
    <p:sldId id="333" r:id="rId4"/>
    <p:sldId id="296" r:id="rId5"/>
    <p:sldId id="297" r:id="rId6"/>
    <p:sldId id="260" r:id="rId7"/>
    <p:sldId id="303" r:id="rId8"/>
    <p:sldId id="304" r:id="rId9"/>
    <p:sldId id="305" r:id="rId10"/>
    <p:sldId id="306" r:id="rId11"/>
    <p:sldId id="329" r:id="rId12"/>
    <p:sldId id="308" r:id="rId13"/>
    <p:sldId id="311" r:id="rId14"/>
    <p:sldId id="312" r:id="rId15"/>
    <p:sldId id="307" r:id="rId16"/>
    <p:sldId id="388" r:id="rId17"/>
    <p:sldId id="400" r:id="rId18"/>
    <p:sldId id="395" r:id="rId19"/>
    <p:sldId id="397" r:id="rId20"/>
    <p:sldId id="398" r:id="rId21"/>
    <p:sldId id="396" r:id="rId22"/>
    <p:sldId id="389" r:id="rId23"/>
    <p:sldId id="280" r:id="rId24"/>
    <p:sldId id="315" r:id="rId25"/>
    <p:sldId id="298" r:id="rId26"/>
    <p:sldId id="404" r:id="rId27"/>
    <p:sldId id="299" r:id="rId28"/>
    <p:sldId id="264" r:id="rId29"/>
    <p:sldId id="317" r:id="rId30"/>
    <p:sldId id="263" r:id="rId31"/>
    <p:sldId id="276" r:id="rId32"/>
    <p:sldId id="393" r:id="rId33"/>
    <p:sldId id="383" r:id="rId34"/>
    <p:sldId id="392" r:id="rId35"/>
    <p:sldId id="422" r:id="rId36"/>
    <p:sldId id="320" r:id="rId37"/>
    <p:sldId id="309" r:id="rId38"/>
    <p:sldId id="420" r:id="rId39"/>
    <p:sldId id="433" r:id="rId40"/>
    <p:sldId id="434" r:id="rId41"/>
    <p:sldId id="267" r:id="rId42"/>
    <p:sldId id="375" r:id="rId43"/>
    <p:sldId id="350" r:id="rId44"/>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CE"/>
    <a:srgbClr val="00ADD2"/>
    <a:srgbClr val="0FF936"/>
    <a:srgbClr val="0456A2"/>
    <a:srgbClr val="66AB38"/>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249" autoAdjust="0"/>
  </p:normalViewPr>
  <p:slideViewPr>
    <p:cSldViewPr snapToGrid="0">
      <p:cViewPr varScale="1">
        <p:scale>
          <a:sx n="62" d="100"/>
          <a:sy n="62" d="100"/>
        </p:scale>
        <p:origin x="632"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31-1-2022</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31-1-2022</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38303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148583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725228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36</a:t>
            </a:fld>
            <a:endParaRPr lang="nl-NL"/>
          </a:p>
        </p:txBody>
      </p:sp>
    </p:spTree>
    <p:extLst>
      <p:ext uri="{BB962C8B-B14F-4D97-AF65-F5344CB8AC3E}">
        <p14:creationId xmlns:p14="http://schemas.microsoft.com/office/powerpoint/2010/main" val="2841233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37</a:t>
            </a:fld>
            <a:endParaRPr lang="nl-NL"/>
          </a:p>
        </p:txBody>
      </p:sp>
    </p:spTree>
    <p:extLst>
      <p:ext uri="{BB962C8B-B14F-4D97-AF65-F5344CB8AC3E}">
        <p14:creationId xmlns:p14="http://schemas.microsoft.com/office/powerpoint/2010/main" val="177408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38</a:t>
            </a:fld>
            <a:endParaRPr lang="nl-NL"/>
          </a:p>
        </p:txBody>
      </p:sp>
    </p:spTree>
    <p:extLst>
      <p:ext uri="{BB962C8B-B14F-4D97-AF65-F5344CB8AC3E}">
        <p14:creationId xmlns:p14="http://schemas.microsoft.com/office/powerpoint/2010/main" val="2881041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168103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955134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41</a:t>
            </a:fld>
            <a:endParaRPr lang="nl-NL"/>
          </a:p>
        </p:txBody>
      </p:sp>
    </p:spTree>
    <p:extLst>
      <p:ext uri="{BB962C8B-B14F-4D97-AF65-F5344CB8AC3E}">
        <p14:creationId xmlns:p14="http://schemas.microsoft.com/office/powerpoint/2010/main" val="686575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42</a:t>
            </a:fld>
            <a:endParaRPr lang="nl-NL"/>
          </a:p>
        </p:txBody>
      </p:sp>
    </p:spTree>
    <p:extLst>
      <p:ext uri="{BB962C8B-B14F-4D97-AF65-F5344CB8AC3E}">
        <p14:creationId xmlns:p14="http://schemas.microsoft.com/office/powerpoint/2010/main" val="92658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16</a:t>
            </a:fld>
            <a:endParaRPr lang="nl-NL"/>
          </a:p>
        </p:txBody>
      </p:sp>
    </p:spTree>
    <p:extLst>
      <p:ext uri="{BB962C8B-B14F-4D97-AF65-F5344CB8AC3E}">
        <p14:creationId xmlns:p14="http://schemas.microsoft.com/office/powerpoint/2010/main" val="39774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17</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4112536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321740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31-1-2022</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31-1-2022</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31-1-2022</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31-1-2022</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31-1-2022</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31-1-2022</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31-1-2022</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31-1-2022</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31-1-2022</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31-1-2022</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31-1-2022</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31-1-2022</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2.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85530" y="3676080"/>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45715" y="69170"/>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Masterclass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Leerlijn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00BFFE"/>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359965" y="0"/>
            <a:ext cx="7536551" cy="6799144"/>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Centrale eindtoets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sp>
        <p:nvSpPr>
          <p:cNvPr id="3" name="Rechthoek 2">
            <a:extLst>
              <a:ext uri="{FF2B5EF4-FFF2-40B4-BE49-F238E27FC236}">
                <a16:creationId xmlns:a16="http://schemas.microsoft.com/office/drawing/2014/main" id="{3877EA2D-069C-4E75-B946-CA3262619D7D}"/>
              </a:ext>
            </a:extLst>
          </p:cNvPr>
          <p:cNvSpPr/>
          <p:nvPr/>
        </p:nvSpPr>
        <p:spPr>
          <a:xfrm>
            <a:off x="1126435" y="1464368"/>
            <a:ext cx="9104243" cy="3693319"/>
          </a:xfrm>
          <a:prstGeom prst="rect">
            <a:avLst/>
          </a:prstGeom>
        </p:spPr>
        <p:txBody>
          <a:bodyPr wrap="square">
            <a:spAutoFit/>
          </a:bodyPr>
          <a:lstStyle/>
          <a:p>
            <a:r>
              <a:rPr lang="nl-NL" b="1" i="1" dirty="0">
                <a:solidFill>
                  <a:srgbClr val="000000"/>
                </a:solidFill>
                <a:latin typeface="Verdana" panose="020B0604030504040204" pitchFamily="34" charset="0"/>
              </a:rPr>
              <a:t>Nog niet te toetsen vaardigheden en perspectief op termijn</a:t>
            </a:r>
          </a:p>
          <a:p>
            <a:r>
              <a:rPr lang="nl-NL" i="1" dirty="0">
                <a:solidFill>
                  <a:srgbClr val="000000"/>
                </a:solidFill>
                <a:latin typeface="Verdana" panose="020B0604030504040204" pitchFamily="34" charset="0"/>
              </a:rPr>
              <a:t> </a:t>
            </a:r>
            <a:endParaRPr lang="nl-NL" dirty="0">
              <a:solidFill>
                <a:srgbClr val="000000"/>
              </a:solidFill>
              <a:latin typeface="Verdana" panose="020B0604030504040204" pitchFamily="34" charset="0"/>
            </a:endParaRPr>
          </a:p>
          <a:p>
            <a:r>
              <a:rPr lang="nl-NL" dirty="0">
                <a:solidFill>
                  <a:srgbClr val="000000"/>
                </a:solidFill>
                <a:latin typeface="Verdana" panose="020B0604030504040204" pitchFamily="34" charset="0"/>
              </a:rPr>
              <a:t>In de huidige vorm van de Centrale Eindtoets rekenen kunnen nog niet alle doelen die in het referentiekader zijn geformuleerd, getoetst worden. Dit heeft onder meer te maken met het feit dat de eindtoets op dit moment </a:t>
            </a:r>
            <a:r>
              <a:rPr lang="nl-NL" b="1" dirty="0">
                <a:solidFill>
                  <a:srgbClr val="000000"/>
                </a:solidFill>
                <a:latin typeface="Verdana" panose="020B0604030504040204" pitchFamily="34" charset="0"/>
              </a:rPr>
              <a:t>alleen meerkeuzevragen </a:t>
            </a:r>
            <a:r>
              <a:rPr lang="nl-NL" dirty="0">
                <a:solidFill>
                  <a:srgbClr val="000000"/>
                </a:solidFill>
                <a:latin typeface="Verdana" panose="020B0604030504040204" pitchFamily="34" charset="0"/>
              </a:rPr>
              <a:t>bevat. Hiermee zijn doelen als </a:t>
            </a:r>
            <a:r>
              <a:rPr lang="nl-NL" b="1" dirty="0">
                <a:solidFill>
                  <a:srgbClr val="FF0000"/>
                </a:solidFill>
                <a:latin typeface="Verdana" panose="020B0604030504040204" pitchFamily="34" charset="0"/>
              </a:rPr>
              <a:t>'kunnen uitleggen waarom…' en 'inzien dat...' moeilijk te toetsen.</a:t>
            </a:r>
            <a:r>
              <a:rPr lang="nl-NL" dirty="0">
                <a:solidFill>
                  <a:srgbClr val="000000"/>
                </a:solidFill>
                <a:latin typeface="Verdana" panose="020B0604030504040204" pitchFamily="34" charset="0"/>
              </a:rPr>
              <a:t> Ook vaardigheden als </a:t>
            </a:r>
            <a:r>
              <a:rPr lang="nl-NL" b="1" dirty="0">
                <a:solidFill>
                  <a:srgbClr val="FF0000"/>
                </a:solidFill>
                <a:latin typeface="Verdana" panose="020B0604030504040204" pitchFamily="34" charset="0"/>
              </a:rPr>
              <a:t>'hanteren van meetinstrumenten</a:t>
            </a:r>
            <a:r>
              <a:rPr lang="nl-NL" dirty="0">
                <a:solidFill>
                  <a:srgbClr val="000000"/>
                </a:solidFill>
                <a:latin typeface="Verdana" panose="020B0604030504040204" pitchFamily="34" charset="0"/>
              </a:rPr>
              <a:t>' en </a:t>
            </a:r>
            <a:r>
              <a:rPr lang="nl-NL" b="1" dirty="0">
                <a:solidFill>
                  <a:srgbClr val="FF0000"/>
                </a:solidFill>
                <a:latin typeface="Verdana" panose="020B0604030504040204" pitchFamily="34" charset="0"/>
              </a:rPr>
              <a:t>'tekenen van diagrammen en grafieken' </a:t>
            </a:r>
            <a:r>
              <a:rPr lang="nl-NL" dirty="0">
                <a:solidFill>
                  <a:srgbClr val="000000"/>
                </a:solidFill>
                <a:latin typeface="Verdana" panose="020B0604030504040204" pitchFamily="34" charset="0"/>
              </a:rPr>
              <a:t>zijn met de huidige afnamevorm nog niet goed te meten. Vanaf 2018 worden andersoortige items opgenomen in de Centrale Eindtoets en kan deze situatie wijzigen. </a:t>
            </a:r>
          </a:p>
          <a:p>
            <a:endParaRPr lang="nl-NL" dirty="0">
              <a:solidFill>
                <a:srgbClr val="000000"/>
              </a:solidFill>
              <a:latin typeface="Verdana" panose="020B0604030504040204" pitchFamily="34" charset="0"/>
            </a:endParaRPr>
          </a:p>
          <a:p>
            <a:r>
              <a:rPr lang="nl-NL" dirty="0"/>
              <a:t>Bron: </a:t>
            </a:r>
            <a:r>
              <a:rPr lang="nl-NL" dirty="0" err="1"/>
              <a:t>Toetswijzer</a:t>
            </a:r>
            <a:r>
              <a:rPr lang="nl-NL" dirty="0"/>
              <a:t> Centrale Eindtoets po taal en rekenen aug 2015.pdf (website CVTE juni 2020)</a:t>
            </a: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987263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Centrale eindtoets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844D18E-4F88-484D-991D-DD3460562A01}"/>
              </a:ext>
            </a:extLst>
          </p:cNvPr>
          <p:cNvPicPr>
            <a:picLocks noChangeAspect="1"/>
          </p:cNvPicPr>
          <p:nvPr/>
        </p:nvPicPr>
        <p:blipFill>
          <a:blip r:embed="rId2"/>
          <a:stretch>
            <a:fillRect/>
          </a:stretch>
        </p:blipFill>
        <p:spPr>
          <a:xfrm>
            <a:off x="7753172" y="3266520"/>
            <a:ext cx="4240045" cy="3158223"/>
          </a:xfrm>
          <a:prstGeom prst="rect">
            <a:avLst/>
          </a:prstGeom>
        </p:spPr>
      </p:pic>
      <p:sp>
        <p:nvSpPr>
          <p:cNvPr id="5" name="Tekstvak 4">
            <a:extLst>
              <a:ext uri="{FF2B5EF4-FFF2-40B4-BE49-F238E27FC236}">
                <a16:creationId xmlns:a16="http://schemas.microsoft.com/office/drawing/2014/main" id="{15ADEF93-EB72-4870-B692-9A152E363D55}"/>
              </a:ext>
            </a:extLst>
          </p:cNvPr>
          <p:cNvSpPr txBox="1"/>
          <p:nvPr/>
        </p:nvSpPr>
        <p:spPr>
          <a:xfrm>
            <a:off x="499774" y="4265589"/>
            <a:ext cx="6098344" cy="1200329"/>
          </a:xfrm>
          <a:prstGeom prst="rect">
            <a:avLst/>
          </a:prstGeom>
          <a:noFill/>
        </p:spPr>
        <p:txBody>
          <a:bodyPr wrap="square">
            <a:spAutoFit/>
          </a:bodyPr>
          <a:lstStyle/>
          <a:p>
            <a:pPr algn="l"/>
            <a:r>
              <a:rPr lang="nl-NL" sz="1800" b="0" i="0" u="none" strike="noStrike" baseline="0" dirty="0">
                <a:latin typeface="Verdana" panose="020B0604030504040204" pitchFamily="34" charset="0"/>
              </a:rPr>
              <a:t>Een </a:t>
            </a:r>
            <a:r>
              <a:rPr lang="nl-NL" sz="1800" b="0" i="0" u="none" strike="noStrike" baseline="0" dirty="0" err="1">
                <a:latin typeface="Verdana" panose="020B0604030504040204" pitchFamily="34" charset="0"/>
              </a:rPr>
              <a:t>ankerset</a:t>
            </a:r>
            <a:r>
              <a:rPr lang="nl-NL" sz="1800" b="0" i="0" u="none" strike="noStrike" baseline="0" dirty="0">
                <a:latin typeface="Verdana" panose="020B0604030504040204" pitchFamily="34" charset="0"/>
              </a:rPr>
              <a:t>/</a:t>
            </a:r>
            <a:r>
              <a:rPr lang="nl-NL" sz="1800" b="0" i="0" u="none" strike="noStrike" baseline="0" dirty="0" err="1">
                <a:latin typeface="Verdana" panose="020B0604030504040204" pitchFamily="34" charset="0"/>
              </a:rPr>
              <a:t>referentieset</a:t>
            </a:r>
            <a:r>
              <a:rPr lang="nl-NL" sz="1800" b="0" i="0" u="none" strike="noStrike" baseline="0" dirty="0">
                <a:latin typeface="Verdana" panose="020B0604030504040204" pitchFamily="34" charset="0"/>
              </a:rPr>
              <a:t> bestaat uit een set van opgaven die samen het inhoudelijk beschreven</a:t>
            </a:r>
          </a:p>
          <a:p>
            <a:pPr algn="l"/>
            <a:r>
              <a:rPr lang="nl-NL" sz="1800" b="0" i="0" u="none" strike="noStrike" baseline="0" dirty="0">
                <a:latin typeface="Verdana" panose="020B0604030504040204" pitchFamily="34" charset="0"/>
              </a:rPr>
              <a:t>kennisdomein van het referentieniveau zo goed mogelijk representeren.</a:t>
            </a:r>
            <a:endParaRPr lang="nl-NL" dirty="0"/>
          </a:p>
        </p:txBody>
      </p:sp>
      <p:sp>
        <p:nvSpPr>
          <p:cNvPr id="7" name="Tekstvak 6">
            <a:extLst>
              <a:ext uri="{FF2B5EF4-FFF2-40B4-BE49-F238E27FC236}">
                <a16:creationId xmlns:a16="http://schemas.microsoft.com/office/drawing/2014/main" id="{1BF7DB5D-D2DB-4439-B37C-C48AA1D0D54E}"/>
              </a:ext>
            </a:extLst>
          </p:cNvPr>
          <p:cNvSpPr txBox="1"/>
          <p:nvPr/>
        </p:nvSpPr>
        <p:spPr>
          <a:xfrm>
            <a:off x="277480" y="1257232"/>
            <a:ext cx="6096000" cy="1200329"/>
          </a:xfrm>
          <a:prstGeom prst="rect">
            <a:avLst/>
          </a:prstGeom>
          <a:noFill/>
        </p:spPr>
        <p:txBody>
          <a:bodyPr wrap="square">
            <a:spAutoFit/>
          </a:bodyPr>
          <a:lstStyle/>
          <a:p>
            <a:pPr algn="l"/>
            <a:r>
              <a:rPr lang="nl-NL" sz="1800" b="0" i="0" u="none" strike="noStrike" baseline="0" dirty="0">
                <a:latin typeface="Verdana" panose="020B0604030504040204" pitchFamily="34" charset="0"/>
              </a:rPr>
              <a:t>Het is belangrijk dat in die toetsen en examens de eisen van de referentieniveaus voor alle</a:t>
            </a:r>
          </a:p>
          <a:p>
            <a:pPr algn="l"/>
            <a:r>
              <a:rPr lang="nl-NL" sz="1800" b="0" i="0" u="none" strike="noStrike" baseline="0" dirty="0">
                <a:latin typeface="Verdana" panose="020B0604030504040204" pitchFamily="34" charset="0"/>
              </a:rPr>
              <a:t>leerlingen gelijk zijn, ongeacht het schooltype dat zij volgen.</a:t>
            </a:r>
            <a:endParaRPr lang="nl-NL" dirty="0"/>
          </a:p>
        </p:txBody>
      </p:sp>
      <p:sp>
        <p:nvSpPr>
          <p:cNvPr id="9" name="Tekstvak 8">
            <a:extLst>
              <a:ext uri="{FF2B5EF4-FFF2-40B4-BE49-F238E27FC236}">
                <a16:creationId xmlns:a16="http://schemas.microsoft.com/office/drawing/2014/main" id="{3B8D7B42-89CF-4825-A591-03AA09813231}"/>
              </a:ext>
            </a:extLst>
          </p:cNvPr>
          <p:cNvSpPr txBox="1"/>
          <p:nvPr/>
        </p:nvSpPr>
        <p:spPr>
          <a:xfrm>
            <a:off x="3007837" y="2498730"/>
            <a:ext cx="8242852" cy="1200329"/>
          </a:xfrm>
          <a:prstGeom prst="rect">
            <a:avLst/>
          </a:prstGeom>
          <a:noFill/>
        </p:spPr>
        <p:txBody>
          <a:bodyPr wrap="square">
            <a:spAutoFit/>
          </a:bodyPr>
          <a:lstStyle/>
          <a:p>
            <a:pPr algn="l"/>
            <a:r>
              <a:rPr lang="nl-NL" sz="1800" b="0" i="0" u="none" strike="noStrike" baseline="0" dirty="0">
                <a:latin typeface="Verdana" panose="020B0604030504040204" pitchFamily="34" charset="0"/>
              </a:rPr>
              <a:t>Om dit mogelijk te maken heeft het ministerie</a:t>
            </a:r>
          </a:p>
          <a:p>
            <a:pPr algn="l"/>
            <a:r>
              <a:rPr lang="nl-NL" sz="1800" b="0" i="0" u="none" strike="noStrike" baseline="0" dirty="0">
                <a:latin typeface="Verdana" panose="020B0604030504040204" pitchFamily="34" charset="0"/>
              </a:rPr>
              <a:t>van Onderwijs, Cultuur en Wetenschap (OCW) medio 2011 opdracht gegeven een vergelijkingsonderzoek uit te voeren onder de noemer </a:t>
            </a:r>
            <a:r>
              <a:rPr lang="nl-NL" sz="1800" b="0" i="1" u="none" strike="noStrike" baseline="0" dirty="0">
                <a:latin typeface="Verdana" panose="020B0604030504040204" pitchFamily="34" charset="0"/>
              </a:rPr>
              <a:t>project referentiesets taal en rekenen</a:t>
            </a:r>
            <a:r>
              <a:rPr lang="nl-NL" sz="1800" b="0" i="0" u="none" strike="noStrike" baseline="0" dirty="0">
                <a:latin typeface="Verdana" panose="020B0604030504040204" pitchFamily="34" charset="0"/>
              </a:rPr>
              <a:t>.</a:t>
            </a:r>
            <a:endParaRPr lang="nl-NL" dirty="0"/>
          </a:p>
        </p:txBody>
      </p:sp>
      <p:pic>
        <p:nvPicPr>
          <p:cNvPr id="10" name="Afbeelding 9">
            <a:extLst>
              <a:ext uri="{FF2B5EF4-FFF2-40B4-BE49-F238E27FC236}">
                <a16:creationId xmlns:a16="http://schemas.microsoft.com/office/drawing/2014/main" id="{133314D8-FCF2-4845-9FCB-DC6ED292106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2" name="Afbeelding 11">
            <a:extLst>
              <a:ext uri="{FF2B5EF4-FFF2-40B4-BE49-F238E27FC236}">
                <a16:creationId xmlns:a16="http://schemas.microsoft.com/office/drawing/2014/main" id="{77BC4FCC-F967-42EA-8F2E-C2A0E1ADC734}"/>
              </a:ext>
            </a:extLst>
          </p:cNvPr>
          <p:cNvPicPr>
            <a:picLocks noChangeAspect="1"/>
          </p:cNvPicPr>
          <p:nvPr/>
        </p:nvPicPr>
        <p:blipFill>
          <a:blip r:embed="rId5"/>
          <a:stretch>
            <a:fillRect/>
          </a:stretch>
        </p:blipFill>
        <p:spPr>
          <a:xfrm>
            <a:off x="277480" y="23274"/>
            <a:ext cx="6276975" cy="1057275"/>
          </a:xfrm>
          <a:prstGeom prst="rect">
            <a:avLst/>
          </a:prstGeom>
        </p:spPr>
      </p:pic>
    </p:spTree>
    <p:extLst>
      <p:ext uri="{BB962C8B-B14F-4D97-AF65-F5344CB8AC3E}">
        <p14:creationId xmlns:p14="http://schemas.microsoft.com/office/powerpoint/2010/main" val="2992978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06477" y="105521"/>
            <a:ext cx="12031578" cy="613649"/>
          </a:xfrm>
        </p:spPr>
        <p:txBody>
          <a:bodyPr>
            <a:normAutofit fontScale="90000"/>
          </a:bodyPr>
          <a:lstStyle/>
          <a:p>
            <a:r>
              <a:rPr lang="nl-NL" sz="4000" dirty="0">
                <a:solidFill>
                  <a:srgbClr val="00BFFE"/>
                </a:solidFill>
                <a:latin typeface="Arial Rounded MT Bold" panose="020F0704030504030204" pitchFamily="34" charset="0"/>
              </a:rPr>
              <a:t>Studiemiddag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99E696B1-AAC8-44DF-9A24-148E6DCBE243}"/>
              </a:ext>
            </a:extLst>
          </p:cNvPr>
          <p:cNvPicPr>
            <a:picLocks noChangeAspect="1"/>
          </p:cNvPicPr>
          <p:nvPr/>
        </p:nvPicPr>
        <p:blipFill>
          <a:blip r:embed="rId4"/>
          <a:stretch>
            <a:fillRect/>
          </a:stretch>
        </p:blipFill>
        <p:spPr>
          <a:xfrm>
            <a:off x="9882708" y="719170"/>
            <a:ext cx="2102815" cy="753495"/>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1035159921"/>
              </p:ext>
            </p:extLst>
          </p:nvPr>
        </p:nvGraphicFramePr>
        <p:xfrm>
          <a:off x="345452" y="818271"/>
          <a:ext cx="9435111" cy="4572000"/>
        </p:xfrm>
        <a:graphic>
          <a:graphicData uri="http://schemas.openxmlformats.org/drawingml/2006/table">
            <a:tbl>
              <a:tblPr firstRow="1" bandRow="1">
                <a:tableStyleId>{5C22544A-7EE6-4342-B048-85BDC9FD1C3A}</a:tableStyleId>
              </a:tblPr>
              <a:tblGrid>
                <a:gridCol w="1456234">
                  <a:extLst>
                    <a:ext uri="{9D8B030D-6E8A-4147-A177-3AD203B41FA5}">
                      <a16:colId xmlns:a16="http://schemas.microsoft.com/office/drawing/2014/main" val="3406897326"/>
                    </a:ext>
                  </a:extLst>
                </a:gridCol>
                <a:gridCol w="7978877">
                  <a:extLst>
                    <a:ext uri="{9D8B030D-6E8A-4147-A177-3AD203B41FA5}">
                      <a16:colId xmlns:a16="http://schemas.microsoft.com/office/drawing/2014/main" val="930306543"/>
                    </a:ext>
                  </a:extLst>
                </a:gridCol>
              </a:tblGrid>
              <a:tr h="163391">
                <a:tc>
                  <a:txBody>
                    <a:bodyPr/>
                    <a:lstStyle/>
                    <a:p>
                      <a:r>
                        <a:rPr lang="nl-NL" sz="2400" dirty="0">
                          <a:solidFill>
                            <a:srgbClr val="002060"/>
                          </a:solidFill>
                        </a:rPr>
                        <a:t>14:30</a:t>
                      </a:r>
                    </a:p>
                  </a:txBody>
                  <a:tcPr>
                    <a:solidFill>
                      <a:srgbClr val="CFD5EA"/>
                    </a:solidFill>
                  </a:tcPr>
                </a:tc>
                <a:tc>
                  <a:txBody>
                    <a:bodyPr/>
                    <a:lstStyle/>
                    <a:p>
                      <a:r>
                        <a:rPr lang="nl-NL" sz="2400" dirty="0">
                          <a:solidFill>
                            <a:srgbClr val="002060"/>
                          </a:solidFill>
                        </a:rPr>
                        <a:t>Opening en doelen</a:t>
                      </a:r>
                    </a:p>
                  </a:txBody>
                  <a:tcPr>
                    <a:solidFill>
                      <a:srgbClr val="CFD5EA"/>
                    </a:solidFill>
                  </a:tcPr>
                </a:tc>
                <a:extLst>
                  <a:ext uri="{0D108BD9-81ED-4DB2-BD59-A6C34878D82A}">
                    <a16:rowId xmlns:a16="http://schemas.microsoft.com/office/drawing/2014/main" val="3836492736"/>
                  </a:ext>
                </a:extLst>
              </a:tr>
              <a:tr h="396024">
                <a:tc>
                  <a:txBody>
                    <a:bodyPr/>
                    <a:lstStyle/>
                    <a:p>
                      <a:r>
                        <a:rPr lang="nl-NL" sz="2400" b="1" dirty="0">
                          <a:solidFill>
                            <a:srgbClr val="002060"/>
                          </a:solidFill>
                        </a:rPr>
                        <a:t>14:40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396024">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1, referentieniveaus</a:t>
                      </a:r>
                    </a:p>
                  </a:txBody>
                  <a:tcPr>
                    <a:solidFill>
                      <a:srgbClr val="FFFF00"/>
                    </a:solidFill>
                  </a:tcPr>
                </a:tc>
                <a:extLst>
                  <a:ext uri="{0D108BD9-81ED-4DB2-BD59-A6C34878D82A}">
                    <a16:rowId xmlns:a16="http://schemas.microsoft.com/office/drawing/2014/main" val="4241940193"/>
                  </a:ext>
                </a:extLst>
              </a:tr>
              <a:tr h="396024">
                <a:tc>
                  <a:txBody>
                    <a:bodyPr/>
                    <a:lstStyle/>
                    <a:p>
                      <a:r>
                        <a:rPr lang="nl-NL" sz="2400" b="1" dirty="0">
                          <a:solidFill>
                            <a:srgbClr val="002060"/>
                          </a:solidFill>
                        </a:rPr>
                        <a:t>15:00</a:t>
                      </a:r>
                    </a:p>
                  </a:txBody>
                  <a:tcPr>
                    <a:solidFill>
                      <a:srgbClr val="00B0F0"/>
                    </a:solidFill>
                  </a:tcPr>
                </a:tc>
                <a:tc>
                  <a:txBody>
                    <a:bodyPr/>
                    <a:lstStyle/>
                    <a:p>
                      <a:r>
                        <a:rPr lang="nl-NL" sz="2400" dirty="0">
                          <a:solidFill>
                            <a:srgbClr val="002060"/>
                          </a:solidFill>
                        </a:rPr>
                        <a:t>Van methode naar leerlijn</a:t>
                      </a:r>
                    </a:p>
                  </a:txBody>
                  <a:tcPr>
                    <a:solidFill>
                      <a:srgbClr val="00B0F0"/>
                    </a:solidFill>
                  </a:tcPr>
                </a:tc>
                <a:extLst>
                  <a:ext uri="{0D108BD9-81ED-4DB2-BD59-A6C34878D82A}">
                    <a16:rowId xmlns:a16="http://schemas.microsoft.com/office/drawing/2014/main" val="4128898807"/>
                  </a:ext>
                </a:extLst>
              </a:tr>
              <a:tr h="396024">
                <a:tc>
                  <a:txBody>
                    <a:bodyPr/>
                    <a:lstStyle/>
                    <a:p>
                      <a:endParaRPr lang="nl-NL" sz="2400" b="1" dirty="0">
                        <a:solidFill>
                          <a:srgbClr val="002060"/>
                        </a:solidFill>
                      </a:endParaRPr>
                    </a:p>
                  </a:txBody>
                  <a:tcPr>
                    <a:solidFill>
                      <a:srgbClr val="00B0F0"/>
                    </a:solidFill>
                  </a:tcPr>
                </a:tc>
                <a:tc>
                  <a:txBody>
                    <a:bodyPr/>
                    <a:lstStyle/>
                    <a:p>
                      <a:r>
                        <a:rPr lang="nl-NL" sz="2400" dirty="0">
                          <a:solidFill>
                            <a:srgbClr val="002060"/>
                          </a:solidFill>
                        </a:rPr>
                        <a:t>Fasen voor ontwikkeling, fase 2</a:t>
                      </a:r>
                    </a:p>
                  </a:txBody>
                  <a:tcPr>
                    <a:solidFill>
                      <a:srgbClr val="00B0F0"/>
                    </a:solidFill>
                  </a:tcPr>
                </a:tc>
                <a:extLst>
                  <a:ext uri="{0D108BD9-81ED-4DB2-BD59-A6C34878D82A}">
                    <a16:rowId xmlns:a16="http://schemas.microsoft.com/office/drawing/2014/main" val="3068714097"/>
                  </a:ext>
                </a:extLst>
              </a:tr>
              <a:tr h="396024">
                <a:tc>
                  <a:txBody>
                    <a:bodyPr/>
                    <a:lstStyle/>
                    <a:p>
                      <a:endParaRPr lang="nl-NL" sz="2400" b="1" dirty="0">
                        <a:solidFill>
                          <a:srgbClr val="002060"/>
                        </a:solidFill>
                      </a:endParaRPr>
                    </a:p>
                  </a:txBody>
                  <a:tcPr>
                    <a:solidFill>
                      <a:srgbClr val="00B0F0"/>
                    </a:solidFill>
                  </a:tcPr>
                </a:tc>
                <a:tc>
                  <a:txBody>
                    <a:bodyPr/>
                    <a:lstStyle/>
                    <a:p>
                      <a:r>
                        <a:rPr lang="nl-NL" sz="2400" dirty="0">
                          <a:solidFill>
                            <a:srgbClr val="002060"/>
                          </a:solidFill>
                        </a:rPr>
                        <a:t>Beheersingsgericht leren</a:t>
                      </a:r>
                    </a:p>
                  </a:txBody>
                  <a:tcPr>
                    <a:solidFill>
                      <a:srgbClr val="00B0F0"/>
                    </a:solidFill>
                  </a:tcPr>
                </a:tc>
                <a:extLst>
                  <a:ext uri="{0D108BD9-81ED-4DB2-BD59-A6C34878D82A}">
                    <a16:rowId xmlns:a16="http://schemas.microsoft.com/office/drawing/2014/main" val="784145475"/>
                  </a:ext>
                </a:extLst>
              </a:tr>
              <a:tr h="396024">
                <a:tc>
                  <a:txBody>
                    <a:bodyPr/>
                    <a:lstStyle/>
                    <a:p>
                      <a:r>
                        <a:rPr lang="nl-NL" sz="2400" b="1" dirty="0">
                          <a:solidFill>
                            <a:srgbClr val="002060"/>
                          </a:solidFill>
                        </a:rPr>
                        <a:t>15:30</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Opdracht 2, kijkwijzer, fasen, leerlijnen</a:t>
                      </a:r>
                    </a:p>
                  </a:txBody>
                  <a:tcPr>
                    <a:solidFill>
                      <a:srgbClr val="00B0F0"/>
                    </a:solidFill>
                  </a:tcPr>
                </a:tc>
                <a:extLst>
                  <a:ext uri="{0D108BD9-81ED-4DB2-BD59-A6C34878D82A}">
                    <a16:rowId xmlns:a16="http://schemas.microsoft.com/office/drawing/2014/main" val="1760446016"/>
                  </a:ext>
                </a:extLst>
              </a:tr>
              <a:tr h="396024">
                <a:tc>
                  <a:txBody>
                    <a:bodyPr/>
                    <a:lstStyle/>
                    <a:p>
                      <a:r>
                        <a:rPr lang="nl-NL" sz="2400" b="1" dirty="0">
                          <a:solidFill>
                            <a:srgbClr val="002060"/>
                          </a:solidFill>
                        </a:rPr>
                        <a:t>16:00</a:t>
                      </a:r>
                    </a:p>
                  </a:txBody>
                  <a:tcPr>
                    <a:solidFill>
                      <a:srgbClr val="0FF9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Leerlingen en leerdoelen</a:t>
                      </a:r>
                    </a:p>
                  </a:txBody>
                  <a:tcPr>
                    <a:solidFill>
                      <a:srgbClr val="0FF936"/>
                    </a:solidFill>
                  </a:tcPr>
                </a:tc>
                <a:extLst>
                  <a:ext uri="{0D108BD9-81ED-4DB2-BD59-A6C34878D82A}">
                    <a16:rowId xmlns:a16="http://schemas.microsoft.com/office/drawing/2014/main" val="1945064594"/>
                  </a:ext>
                </a:extLst>
              </a:tr>
              <a:tr h="396024">
                <a:tc>
                  <a:txBody>
                    <a:bodyPr/>
                    <a:lstStyle/>
                    <a:p>
                      <a:endParaRPr lang="nl-NL" sz="2400" b="1" dirty="0">
                        <a:solidFill>
                          <a:srgbClr val="002060"/>
                        </a:solidFill>
                      </a:endParaRPr>
                    </a:p>
                  </a:txBody>
                  <a:tcPr>
                    <a:solidFill>
                      <a:srgbClr val="0FF9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Bespreking</a:t>
                      </a:r>
                    </a:p>
                  </a:txBody>
                  <a:tcPr>
                    <a:solidFill>
                      <a:srgbClr val="0FF936"/>
                    </a:solidFill>
                  </a:tcPr>
                </a:tc>
                <a:extLst>
                  <a:ext uri="{0D108BD9-81ED-4DB2-BD59-A6C34878D82A}">
                    <a16:rowId xmlns:a16="http://schemas.microsoft.com/office/drawing/2014/main" val="1409235650"/>
                  </a:ext>
                </a:extLst>
              </a:tr>
              <a:tr h="396024">
                <a:tc>
                  <a:txBody>
                    <a:bodyPr/>
                    <a:lstStyle/>
                    <a:p>
                      <a:r>
                        <a:rPr lang="nl-NL" sz="2400" b="1" dirty="0">
                          <a:solidFill>
                            <a:srgbClr val="002060"/>
                          </a:solidFill>
                        </a:rPr>
                        <a:t>16:30</a:t>
                      </a:r>
                    </a:p>
                  </a:txBody>
                  <a:tcPr>
                    <a:solidFill>
                      <a:srgbClr val="0FF936"/>
                    </a:solidFill>
                  </a:tcPr>
                </a:tc>
                <a:tc>
                  <a:txBody>
                    <a:bodyPr/>
                    <a:lstStyle/>
                    <a:p>
                      <a:r>
                        <a:rPr lang="nl-NL" sz="2400" dirty="0">
                          <a:solidFill>
                            <a:srgbClr val="002060"/>
                          </a:solidFill>
                        </a:rPr>
                        <a:t>Afronding</a:t>
                      </a:r>
                    </a:p>
                  </a:txBody>
                  <a:tcPr>
                    <a:solidFill>
                      <a:srgbClr val="0FF936"/>
                    </a:solidFill>
                  </a:tcPr>
                </a:tc>
                <a:extLst>
                  <a:ext uri="{0D108BD9-81ED-4DB2-BD59-A6C34878D82A}">
                    <a16:rowId xmlns:a16="http://schemas.microsoft.com/office/drawing/2014/main" val="4113801732"/>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40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6099142" y="2110765"/>
            <a:ext cx="6092858" cy="4213275"/>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715616" y="2401520"/>
            <a:ext cx="6480313" cy="2677656"/>
          </a:xfrm>
          <a:prstGeom prst="rect">
            <a:avLst/>
          </a:prstGeom>
        </p:spPr>
        <p:txBody>
          <a:bodyPr wrap="square">
            <a:spAutoFit/>
          </a:bodyPr>
          <a:lstStyle/>
          <a:p>
            <a:r>
              <a:rPr lang="nl-NL" sz="2800" dirty="0">
                <a:solidFill>
                  <a:srgbClr val="0070C0"/>
                </a:solidFill>
              </a:rPr>
              <a:t>Herkenbaar?</a:t>
            </a:r>
          </a:p>
          <a:p>
            <a:endParaRPr lang="nl-NL" sz="2800" dirty="0">
              <a:solidFill>
                <a:srgbClr val="0070C0"/>
              </a:solidFill>
            </a:endParaRPr>
          </a:p>
          <a:p>
            <a:pPr marL="457200" indent="-457200">
              <a:buFont typeface="Wingdings" panose="05000000000000000000" pitchFamily="2" charset="2"/>
              <a:buChar char="§"/>
            </a:pPr>
            <a:r>
              <a:rPr lang="nl-NL" sz="2800" dirty="0">
                <a:solidFill>
                  <a:srgbClr val="0070C0"/>
                </a:solidFill>
              </a:rPr>
              <a:t>Leerlijn te veel verstopt in de methode</a:t>
            </a:r>
          </a:p>
          <a:p>
            <a:pPr marL="457200" indent="-457200">
              <a:buFont typeface="Wingdings" panose="05000000000000000000" pitchFamily="2" charset="2"/>
              <a:buChar char="§"/>
            </a:pPr>
            <a:r>
              <a:rPr lang="nl-NL" sz="2800" dirty="0">
                <a:solidFill>
                  <a:srgbClr val="0070C0"/>
                </a:solidFill>
              </a:rPr>
              <a:t>Te dwingend</a:t>
            </a:r>
          </a:p>
          <a:p>
            <a:pPr marL="457200" indent="-457200">
              <a:buFont typeface="Wingdings" panose="05000000000000000000" pitchFamily="2" charset="2"/>
              <a:buChar char="§"/>
            </a:pPr>
            <a:r>
              <a:rPr lang="nl-NL" sz="2800" dirty="0">
                <a:solidFill>
                  <a:srgbClr val="0070C0"/>
                </a:solidFill>
              </a:rPr>
              <a:t>Niet op maat voor jouw leerlingen</a:t>
            </a:r>
          </a:p>
          <a:p>
            <a:pPr marL="457200" indent="-457200">
              <a:buFont typeface="Wingdings" panose="05000000000000000000" pitchFamily="2" charset="2"/>
              <a:buChar char="§"/>
            </a:pPr>
            <a:r>
              <a:rPr lang="nl-NL" sz="2800" dirty="0">
                <a:solidFill>
                  <a:srgbClr val="0070C0"/>
                </a:solidFill>
              </a:rPr>
              <a:t>Te veel leerstof: welke keuzes maak ik</a:t>
            </a: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262839"/>
            <a:ext cx="9523827" cy="857250"/>
          </a:xfrm>
        </p:spPr>
        <p:txBody>
          <a:bodyPr>
            <a:normAutofit fontScale="90000"/>
          </a:bodyPr>
          <a:lstStyle/>
          <a:p>
            <a:pPr algn="l"/>
            <a:r>
              <a:rPr lang="nl-NL" dirty="0">
                <a:solidFill>
                  <a:srgbClr val="66AB38"/>
                </a:solidFill>
                <a:latin typeface="Arial Rounded MT Bold" panose="020F0704030504030204" pitchFamily="34" charset="0"/>
              </a:rPr>
              <a:t>Hoe wordt een methode ontwikkeld?</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55111" y="401144"/>
            <a:ext cx="1239245" cy="928398"/>
          </a:xfrm>
          <a:prstGeom prst="rect">
            <a:avLst/>
          </a:prstGeom>
        </p:spPr>
      </p:pic>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900333" y="1185382"/>
            <a:ext cx="9298744" cy="4202544"/>
          </a:xfrm>
          <a:noFill/>
        </p:spPr>
        <p:txBody>
          <a:bodyPr>
            <a:normAutofit fontScale="92500" lnSpcReduction="20000"/>
          </a:bodyPr>
          <a:lstStyle/>
          <a:p>
            <a:r>
              <a:rPr lang="nl-NL" dirty="0">
                <a:solidFill>
                  <a:srgbClr val="0456A2"/>
                </a:solidFill>
              </a:rPr>
              <a:t>Uitgever: maakt globaal plan, soms nieuw, soms doorontwikkeling </a:t>
            </a:r>
            <a:r>
              <a:rPr lang="nl-NL" dirty="0" err="1">
                <a:solidFill>
                  <a:srgbClr val="0456A2"/>
                </a:solidFill>
              </a:rPr>
              <a:t>obv</a:t>
            </a:r>
            <a:r>
              <a:rPr lang="nl-NL" dirty="0">
                <a:solidFill>
                  <a:srgbClr val="0456A2"/>
                </a:solidFill>
              </a:rPr>
              <a:t> wat er al ligt</a:t>
            </a:r>
          </a:p>
          <a:p>
            <a:r>
              <a:rPr lang="nl-NL" dirty="0">
                <a:solidFill>
                  <a:srgbClr val="0456A2"/>
                </a:solidFill>
              </a:rPr>
              <a:t>Eindredacteur: werkt plan uit naar grote lijnen: leerlijnen, wat komt in welke groep aan bod, welke strategieën</a:t>
            </a:r>
          </a:p>
          <a:p>
            <a:r>
              <a:rPr lang="nl-NL" dirty="0">
                <a:solidFill>
                  <a:srgbClr val="0456A2"/>
                </a:solidFill>
              </a:rPr>
              <a:t>Meeleespanel kijkt mee</a:t>
            </a:r>
          </a:p>
          <a:p>
            <a:r>
              <a:rPr lang="nl-NL" dirty="0">
                <a:solidFill>
                  <a:srgbClr val="0456A2"/>
                </a:solidFill>
              </a:rPr>
              <a:t>Auteurs (leerkrachten of broodschrijvers): schrijven de opdrachten </a:t>
            </a:r>
          </a:p>
          <a:p>
            <a:r>
              <a:rPr lang="nl-NL" dirty="0">
                <a:solidFill>
                  <a:srgbClr val="0456A2"/>
                </a:solidFill>
              </a:rPr>
              <a:t>Vormgever maakt ontwerpplan en geeft alle opdrachten </a:t>
            </a:r>
            <a:r>
              <a:rPr lang="nl-NL" dirty="0" err="1">
                <a:solidFill>
                  <a:srgbClr val="0456A2"/>
                </a:solidFill>
              </a:rPr>
              <a:t>etc</a:t>
            </a:r>
            <a:r>
              <a:rPr lang="nl-NL" dirty="0">
                <a:solidFill>
                  <a:srgbClr val="0456A2"/>
                </a:solidFill>
              </a:rPr>
              <a:t> vorm</a:t>
            </a:r>
          </a:p>
          <a:p>
            <a:r>
              <a:rPr lang="nl-NL" dirty="0">
                <a:solidFill>
                  <a:srgbClr val="0456A2"/>
                </a:solidFill>
              </a:rPr>
              <a:t>Softwarebedrijf maakt ontwerp en voegt opgaven in</a:t>
            </a:r>
          </a:p>
          <a:p>
            <a:r>
              <a:rPr lang="nl-NL" dirty="0">
                <a:solidFill>
                  <a:srgbClr val="0456A2"/>
                </a:solidFill>
              </a:rPr>
              <a:t>Schoolleverancier verkoopt en levert de boeken/software </a:t>
            </a:r>
            <a:r>
              <a:rPr lang="nl-NL" i="1" dirty="0">
                <a:solidFill>
                  <a:srgbClr val="0456A2"/>
                </a:solidFill>
              </a:rPr>
              <a:t>(Noordhoff, Malmberg, ThiemeMeulenhoff, Blink, </a:t>
            </a:r>
            <a:r>
              <a:rPr lang="nl-NL" i="1" dirty="0" err="1">
                <a:solidFill>
                  <a:srgbClr val="0456A2"/>
                </a:solidFill>
              </a:rPr>
              <a:t>Zwijsen</a:t>
            </a:r>
            <a:r>
              <a:rPr lang="nl-NL" i="1" dirty="0">
                <a:solidFill>
                  <a:srgbClr val="0456A2"/>
                </a:solidFill>
              </a:rPr>
              <a:t> </a:t>
            </a:r>
            <a:r>
              <a:rPr lang="nl-NL" i="1" dirty="0" err="1">
                <a:solidFill>
                  <a:srgbClr val="0456A2"/>
                </a:solidFill>
              </a:rPr>
              <a:t>etc</a:t>
            </a:r>
            <a:r>
              <a:rPr lang="nl-NL" i="1" dirty="0">
                <a:solidFill>
                  <a:srgbClr val="0456A2"/>
                </a:solidFill>
              </a:rPr>
              <a:t> -&gt;&gt; allemaal verkocht via Heutink)</a:t>
            </a:r>
          </a:p>
          <a:p>
            <a:endParaRPr lang="nl-NL" dirty="0">
              <a:solidFill>
                <a:srgbClr val="0456A2"/>
              </a:solidFill>
            </a:endParaRP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18526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fontScale="90000"/>
          </a:bodyPr>
          <a:lstStyle/>
          <a:p>
            <a:pPr algn="l"/>
            <a:r>
              <a:rPr lang="nl-NL" dirty="0">
                <a:solidFill>
                  <a:srgbClr val="66AB38"/>
                </a:solidFill>
                <a:latin typeface="Arial Rounded MT Bold" panose="020F0704030504030204" pitchFamily="34" charset="0"/>
              </a:rPr>
              <a:t>Hoe ontwerp ik een mooie leerlijn?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55111" y="401144"/>
            <a:ext cx="1239245" cy="928398"/>
          </a:xfrm>
          <a:prstGeom prst="rect">
            <a:avLst/>
          </a:prstGeom>
        </p:spPr>
      </p:pic>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1012874" y="2147311"/>
            <a:ext cx="9197925" cy="3943999"/>
          </a:xfrm>
          <a:noFill/>
        </p:spPr>
        <p:txBody>
          <a:bodyPr>
            <a:normAutofit/>
          </a:body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marL="457200" lvl="1" indent="0">
              <a:buNone/>
            </a:pPr>
            <a:r>
              <a:rPr lang="nl-NL" i="1" dirty="0">
                <a:solidFill>
                  <a:srgbClr val="0456A2"/>
                </a:solidFill>
              </a:rPr>
              <a:t>Denk na over cumulatief hiërarchische doelen </a:t>
            </a:r>
          </a:p>
          <a:p>
            <a:pPr marL="457200" lvl="1" indent="0">
              <a:buNone/>
            </a:pPr>
            <a:r>
              <a:rPr lang="nl-NL" i="1" dirty="0">
                <a:solidFill>
                  <a:srgbClr val="0456A2"/>
                </a:solidFill>
              </a:rPr>
              <a:t>Denk na over herhaling van doelen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192999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B2E5972-F1D4-4F6A-AF9E-4A3131657C2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Leerlijn rekenen  </a:t>
            </a:r>
            <a:br>
              <a:rPr lang="nl-NL" dirty="0">
                <a:solidFill>
                  <a:srgbClr val="00BFFE"/>
                </a:solidFill>
                <a:latin typeface="Arial Rounded MT Bold" panose="020F0704030504030204" pitchFamily="34" charset="0"/>
              </a:rPr>
            </a:br>
            <a:r>
              <a:rPr lang="nl-NL" sz="2700" dirty="0">
                <a:solidFill>
                  <a:srgbClr val="00BFFE"/>
                </a:solidFill>
                <a:latin typeface="Arial Rounded MT Bold" panose="020F0704030504030204" pitchFamily="34" charset="0"/>
              </a:rPr>
              <a:t>voorbeeld van een onderdeel van de leerlijn van groep 5</a:t>
            </a:r>
            <a:endParaRPr lang="nl-NL" sz="2700" dirty="0"/>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304">
            <a:off x="10500110" y="402519"/>
            <a:ext cx="1219120" cy="828831"/>
          </a:xfrm>
          <a:prstGeom prst="rect">
            <a:avLst/>
          </a:prstGeom>
        </p:spPr>
      </p:pic>
      <p:pic>
        <p:nvPicPr>
          <p:cNvPr id="3" name="Afbeelding 2">
            <a:extLst>
              <a:ext uri="{FF2B5EF4-FFF2-40B4-BE49-F238E27FC236}">
                <a16:creationId xmlns:a16="http://schemas.microsoft.com/office/drawing/2014/main" id="{7E44C558-D31D-442B-9D1A-06617DDF41F1}"/>
              </a:ext>
            </a:extLst>
          </p:cNvPr>
          <p:cNvPicPr>
            <a:picLocks noChangeAspect="1"/>
          </p:cNvPicPr>
          <p:nvPr/>
        </p:nvPicPr>
        <p:blipFill>
          <a:blip r:embed="rId6"/>
          <a:stretch>
            <a:fillRect/>
          </a:stretch>
        </p:blipFill>
        <p:spPr>
          <a:xfrm>
            <a:off x="3587493" y="1357749"/>
            <a:ext cx="5238750" cy="5210175"/>
          </a:xfrm>
          <a:prstGeom prst="rect">
            <a:avLst/>
          </a:prstGeom>
        </p:spPr>
      </p:pic>
    </p:spTree>
    <p:extLst>
      <p:ext uri="{BB962C8B-B14F-4D97-AF65-F5344CB8AC3E}">
        <p14:creationId xmlns:p14="http://schemas.microsoft.com/office/powerpoint/2010/main" val="1775216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312118"/>
            <a:ext cx="10515600" cy="549273"/>
          </a:xfrm>
        </p:spPr>
        <p:txBody>
          <a:bodyPr>
            <a:noAutofit/>
          </a:bodyPr>
          <a:lstStyle/>
          <a:p>
            <a:r>
              <a:rPr lang="nl-NL" sz="3200" dirty="0">
                <a:solidFill>
                  <a:srgbClr val="66AB38"/>
                </a:solidFill>
                <a:latin typeface="Arial Rounded MT Bold" panose="020F0704030504030204" pitchFamily="34" charset="0"/>
              </a:rPr>
              <a:t>Leerlijnen rekenen </a:t>
            </a:r>
            <a:r>
              <a:rPr lang="nl-NL" sz="3200" dirty="0" err="1">
                <a:solidFill>
                  <a:srgbClr val="66AB38"/>
                </a:solidFill>
                <a:latin typeface="Arial Rounded MT Bold" panose="020F0704030504030204" pitchFamily="34" charset="0"/>
              </a:rPr>
              <a:t>hoofdfasenmodel</a:t>
            </a:r>
            <a:endParaRPr lang="nl-NL" sz="3200" dirty="0">
              <a:solidFill>
                <a:srgbClr val="66AB38"/>
              </a:solidFill>
              <a:latin typeface="Arial Rounded MT Bold" panose="020F0704030504030204" pitchFamily="34" charset="0"/>
            </a:endParaRPr>
          </a:p>
        </p:txBody>
      </p:sp>
      <p:pic>
        <p:nvPicPr>
          <p:cNvPr id="1026" name="Picture 2" descr="Afbeeldingsresultaat voor rekenen vier fasen model">
            <a:extLst>
              <a:ext uri="{FF2B5EF4-FFF2-40B4-BE49-F238E27FC236}">
                <a16:creationId xmlns:a16="http://schemas.microsoft.com/office/drawing/2014/main" id="{882F6D30-44E3-4C28-ABA2-5B497ADEC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41" y="1540600"/>
            <a:ext cx="6851374" cy="3309713"/>
          </a:xfrm>
          <a:prstGeom prst="rect">
            <a:avLst/>
          </a:prstGeom>
          <a:solidFill>
            <a:srgbClr val="FFFF00"/>
          </a:solidFill>
        </p:spPr>
      </p:pic>
      <p:pic>
        <p:nvPicPr>
          <p:cNvPr id="1028" name="Picture 4" descr="Afbeeldingsresultaat voor handelingsmodel rekenen">
            <a:extLst>
              <a:ext uri="{FF2B5EF4-FFF2-40B4-BE49-F238E27FC236}">
                <a16:creationId xmlns:a16="http://schemas.microsoft.com/office/drawing/2014/main" id="{5BF64256-D2E8-4CDA-8350-EB4012CC1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073" y="312118"/>
            <a:ext cx="3200400" cy="2838450"/>
          </a:xfrm>
          <a:prstGeom prst="rect">
            <a:avLst/>
          </a:prstGeom>
          <a:noFill/>
          <a:extLst>
            <a:ext uri="{909E8E84-426E-40DD-AFC4-6F175D3DCCD1}">
              <a14:hiddenFill xmlns:a14="http://schemas.microsoft.com/office/drawing/2010/main">
                <a:solidFill>
                  <a:srgbClr val="FFFFFF"/>
                </a:solidFill>
              </a14:hiddenFill>
            </a:ext>
          </a:extLst>
        </p:spPr>
      </p:pic>
      <p:sp>
        <p:nvSpPr>
          <p:cNvPr id="11" name="Pijl: gebogen 10">
            <a:extLst>
              <a:ext uri="{FF2B5EF4-FFF2-40B4-BE49-F238E27FC236}">
                <a16:creationId xmlns:a16="http://schemas.microsoft.com/office/drawing/2014/main" id="{08F95D60-02FF-4C74-A5BE-E407DED50B06}"/>
              </a:ext>
            </a:extLst>
          </p:cNvPr>
          <p:cNvSpPr/>
          <p:nvPr/>
        </p:nvSpPr>
        <p:spPr>
          <a:xfrm>
            <a:off x="5936974" y="991327"/>
            <a:ext cx="2833377" cy="549273"/>
          </a:xfrm>
          <a:prstGeom prst="bentArrow">
            <a:avLst/>
          </a:prstGeom>
          <a:solidFill>
            <a:srgbClr val="00BF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Pijl: gekromd rechts 16">
            <a:extLst>
              <a:ext uri="{FF2B5EF4-FFF2-40B4-BE49-F238E27FC236}">
                <a16:creationId xmlns:a16="http://schemas.microsoft.com/office/drawing/2014/main" id="{255D0681-B1B0-49C6-9535-F22AD70FC4FA}"/>
              </a:ext>
            </a:extLst>
          </p:cNvPr>
          <p:cNvSpPr/>
          <p:nvPr/>
        </p:nvSpPr>
        <p:spPr>
          <a:xfrm rot="3231814">
            <a:off x="1602543" y="1426891"/>
            <a:ext cx="689113" cy="3105162"/>
          </a:xfrm>
          <a:prstGeom prst="curvedRightArrow">
            <a:avLst>
              <a:gd name="adj1" fmla="val 25000"/>
              <a:gd name="adj2" fmla="val 50000"/>
              <a:gd name="adj3" fmla="val 1988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9" name="Tekstvak 18">
            <a:extLst>
              <a:ext uri="{FF2B5EF4-FFF2-40B4-BE49-F238E27FC236}">
                <a16:creationId xmlns:a16="http://schemas.microsoft.com/office/drawing/2014/main" id="{101C2EE0-EF41-4C33-87E7-EAC29127CD88}"/>
              </a:ext>
            </a:extLst>
          </p:cNvPr>
          <p:cNvSpPr txBox="1"/>
          <p:nvPr/>
        </p:nvSpPr>
        <p:spPr>
          <a:xfrm>
            <a:off x="1573072" y="5244192"/>
            <a:ext cx="3098319" cy="646331"/>
          </a:xfrm>
          <a:prstGeom prst="rect">
            <a:avLst/>
          </a:prstGeom>
          <a:noFill/>
          <a:ln>
            <a:solidFill>
              <a:srgbClr val="002060"/>
            </a:solidFill>
          </a:ln>
        </p:spPr>
        <p:txBody>
          <a:bodyPr wrap="square" rtlCol="0">
            <a:spAutoFit/>
          </a:bodyPr>
          <a:lstStyle/>
          <a:p>
            <a:r>
              <a:rPr lang="nl-NL" dirty="0">
                <a:solidFill>
                  <a:srgbClr val="0070C0"/>
                </a:solidFill>
              </a:rPr>
              <a:t>Concreet handelen, </a:t>
            </a:r>
          </a:p>
          <a:p>
            <a:r>
              <a:rPr lang="nl-NL" dirty="0">
                <a:solidFill>
                  <a:srgbClr val="0070C0"/>
                </a:solidFill>
              </a:rPr>
              <a:t>werkelijkheid herkennen</a:t>
            </a:r>
          </a:p>
        </p:txBody>
      </p:sp>
      <p:sp>
        <p:nvSpPr>
          <p:cNvPr id="23" name="Pijl: gebogen 22">
            <a:extLst>
              <a:ext uri="{FF2B5EF4-FFF2-40B4-BE49-F238E27FC236}">
                <a16:creationId xmlns:a16="http://schemas.microsoft.com/office/drawing/2014/main" id="{129C8EB8-128F-4A09-8D3E-DAC377140716}"/>
              </a:ext>
            </a:extLst>
          </p:cNvPr>
          <p:cNvSpPr/>
          <p:nvPr/>
        </p:nvSpPr>
        <p:spPr>
          <a:xfrm rot="10800000" flipH="1">
            <a:off x="870709" y="4929619"/>
            <a:ext cx="596245" cy="518387"/>
          </a:xfrm>
          <a:prstGeom prst="bentArrow">
            <a:avLst>
              <a:gd name="adj1" fmla="val 25000"/>
              <a:gd name="adj2" fmla="val 17762"/>
              <a:gd name="adj3" fmla="val 25000"/>
              <a:gd name="adj4" fmla="val 43750"/>
            </a:avLst>
          </a:prstGeom>
          <a:solidFill>
            <a:srgbClr val="00BF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Tekstvak 23">
            <a:extLst>
              <a:ext uri="{FF2B5EF4-FFF2-40B4-BE49-F238E27FC236}">
                <a16:creationId xmlns:a16="http://schemas.microsoft.com/office/drawing/2014/main" id="{A2FE9E23-7F8A-4EA0-9496-5DBD3395BC91}"/>
              </a:ext>
            </a:extLst>
          </p:cNvPr>
          <p:cNvSpPr txBox="1"/>
          <p:nvPr/>
        </p:nvSpPr>
        <p:spPr>
          <a:xfrm>
            <a:off x="3710608" y="4246404"/>
            <a:ext cx="2186610" cy="923330"/>
          </a:xfrm>
          <a:prstGeom prst="rect">
            <a:avLst/>
          </a:prstGeom>
          <a:noFill/>
          <a:ln>
            <a:solidFill>
              <a:srgbClr val="002060"/>
            </a:solidFill>
          </a:ln>
        </p:spPr>
        <p:txBody>
          <a:bodyPr wrap="square" rtlCol="0">
            <a:spAutoFit/>
          </a:bodyPr>
          <a:lstStyle/>
          <a:p>
            <a:r>
              <a:rPr lang="nl-NL" dirty="0">
                <a:solidFill>
                  <a:srgbClr val="0070C0"/>
                </a:solidFill>
              </a:rPr>
              <a:t>Concreet handelen, directe instructie,</a:t>
            </a:r>
          </a:p>
          <a:p>
            <a:r>
              <a:rPr lang="nl-NL" dirty="0">
                <a:solidFill>
                  <a:srgbClr val="0070C0"/>
                </a:solidFill>
              </a:rPr>
              <a:t>strategieën, </a:t>
            </a:r>
          </a:p>
        </p:txBody>
      </p:sp>
      <p:sp>
        <p:nvSpPr>
          <p:cNvPr id="25" name="Pijl: gebogen 24">
            <a:extLst>
              <a:ext uri="{FF2B5EF4-FFF2-40B4-BE49-F238E27FC236}">
                <a16:creationId xmlns:a16="http://schemas.microsoft.com/office/drawing/2014/main" id="{1A3648C6-7891-4B2D-BF34-13CA61D489D7}"/>
              </a:ext>
            </a:extLst>
          </p:cNvPr>
          <p:cNvSpPr/>
          <p:nvPr/>
        </p:nvSpPr>
        <p:spPr>
          <a:xfrm rot="10800000" flipH="1">
            <a:off x="2997683" y="4132804"/>
            <a:ext cx="596245" cy="518387"/>
          </a:xfrm>
          <a:prstGeom prst="bentArrow">
            <a:avLst>
              <a:gd name="adj1" fmla="val 25000"/>
              <a:gd name="adj2" fmla="val 17762"/>
              <a:gd name="adj3" fmla="val 25000"/>
              <a:gd name="adj4" fmla="val 43750"/>
            </a:avLst>
          </a:prstGeom>
          <a:solidFill>
            <a:srgbClr val="00BF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6" name="Tekstvak 25">
            <a:extLst>
              <a:ext uri="{FF2B5EF4-FFF2-40B4-BE49-F238E27FC236}">
                <a16:creationId xmlns:a16="http://schemas.microsoft.com/office/drawing/2014/main" id="{7B448B0E-8A20-4BCB-BFBE-5376DDD32EBA}"/>
              </a:ext>
            </a:extLst>
          </p:cNvPr>
          <p:cNvSpPr txBox="1"/>
          <p:nvPr/>
        </p:nvSpPr>
        <p:spPr>
          <a:xfrm>
            <a:off x="5547419" y="3325436"/>
            <a:ext cx="2833376" cy="646331"/>
          </a:xfrm>
          <a:prstGeom prst="rect">
            <a:avLst/>
          </a:prstGeom>
          <a:noFill/>
          <a:ln>
            <a:solidFill>
              <a:srgbClr val="002060"/>
            </a:solidFill>
          </a:ln>
        </p:spPr>
        <p:txBody>
          <a:bodyPr wrap="square" rtlCol="0">
            <a:spAutoFit/>
          </a:bodyPr>
          <a:lstStyle/>
          <a:p>
            <a:r>
              <a:rPr lang="nl-NL" dirty="0">
                <a:solidFill>
                  <a:srgbClr val="0070C0"/>
                </a:solidFill>
              </a:rPr>
              <a:t>Werkschrift, Snappet, </a:t>
            </a:r>
          </a:p>
          <a:p>
            <a:r>
              <a:rPr lang="nl-NL" dirty="0">
                <a:solidFill>
                  <a:srgbClr val="0070C0"/>
                </a:solidFill>
              </a:rPr>
              <a:t>tafels hardop opzeggen</a:t>
            </a:r>
          </a:p>
        </p:txBody>
      </p:sp>
      <p:sp>
        <p:nvSpPr>
          <p:cNvPr id="28" name="Pijl: gebogen 27">
            <a:extLst>
              <a:ext uri="{FF2B5EF4-FFF2-40B4-BE49-F238E27FC236}">
                <a16:creationId xmlns:a16="http://schemas.microsoft.com/office/drawing/2014/main" id="{F13276C1-4A13-4E88-A92A-E82EA40F9D55}"/>
              </a:ext>
            </a:extLst>
          </p:cNvPr>
          <p:cNvSpPr/>
          <p:nvPr/>
        </p:nvSpPr>
        <p:spPr>
          <a:xfrm rot="10800000" flipH="1">
            <a:off x="4826431" y="3331505"/>
            <a:ext cx="596245" cy="518387"/>
          </a:xfrm>
          <a:prstGeom prst="bentArrow">
            <a:avLst>
              <a:gd name="adj1" fmla="val 25000"/>
              <a:gd name="adj2" fmla="val 17762"/>
              <a:gd name="adj3" fmla="val 25000"/>
              <a:gd name="adj4" fmla="val 43750"/>
            </a:avLst>
          </a:prstGeom>
          <a:solidFill>
            <a:srgbClr val="00BF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4" name="Afbeelding 13">
            <a:extLst>
              <a:ext uri="{FF2B5EF4-FFF2-40B4-BE49-F238E27FC236}">
                <a16:creationId xmlns:a16="http://schemas.microsoft.com/office/drawing/2014/main" id="{D75E0E33-5636-4CFA-95BF-CCC10903B224}"/>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11748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9" grpId="0" animBg="1"/>
      <p:bldP spid="23" grpId="0" animBg="1"/>
      <p:bldP spid="24" grpId="0" animBg="1"/>
      <p:bldP spid="25" grpId="0" animBg="1"/>
      <p:bldP spid="26"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rot="19970017">
            <a:off x="9410720" y="991961"/>
            <a:ext cx="2328826" cy="7979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Waar moet je</a:t>
            </a:r>
          </a:p>
          <a:p>
            <a:r>
              <a:rPr lang="nl-NL" sz="2000" dirty="0">
                <a:solidFill>
                  <a:srgbClr val="00BFFE"/>
                </a:solidFill>
                <a:latin typeface="Arial Rounded MT Bold" panose="020F0704030504030204" pitchFamily="34" charset="0"/>
              </a:rPr>
              <a:t> over nadenken?</a:t>
            </a:r>
            <a:endParaRPr lang="nl-NL" sz="2000" dirty="0"/>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rot="20082890">
            <a:off x="534396" y="1053907"/>
            <a:ext cx="2240099" cy="907465"/>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Kijkwijzer</a:t>
            </a:r>
            <a:endParaRPr lang="nl-NL" dirty="0"/>
          </a:p>
        </p:txBody>
      </p:sp>
      <p:pic>
        <p:nvPicPr>
          <p:cNvPr id="5" name="Afbeelding 4">
            <a:extLst>
              <a:ext uri="{FF2B5EF4-FFF2-40B4-BE49-F238E27FC236}">
                <a16:creationId xmlns:a16="http://schemas.microsoft.com/office/drawing/2014/main" id="{9D512000-BD1B-4DFC-8268-743E42F369D3}"/>
              </a:ext>
            </a:extLst>
          </p:cNvPr>
          <p:cNvPicPr>
            <a:picLocks noChangeAspect="1"/>
          </p:cNvPicPr>
          <p:nvPr/>
        </p:nvPicPr>
        <p:blipFill>
          <a:blip r:embed="rId4"/>
          <a:stretch>
            <a:fillRect/>
          </a:stretch>
        </p:blipFill>
        <p:spPr>
          <a:xfrm>
            <a:off x="949089" y="2277534"/>
            <a:ext cx="910255" cy="1224136"/>
          </a:xfrm>
          <a:prstGeom prst="rect">
            <a:avLst/>
          </a:prstGeom>
        </p:spPr>
      </p:pic>
      <p:pic>
        <p:nvPicPr>
          <p:cNvPr id="6" name="Afbeelding 5">
            <a:extLst>
              <a:ext uri="{FF2B5EF4-FFF2-40B4-BE49-F238E27FC236}">
                <a16:creationId xmlns:a16="http://schemas.microsoft.com/office/drawing/2014/main" id="{E9A52C6F-65CE-4C45-BE5F-3137D8601208}"/>
              </a:ext>
            </a:extLst>
          </p:cNvPr>
          <p:cNvPicPr>
            <a:picLocks noChangeAspect="1"/>
          </p:cNvPicPr>
          <p:nvPr/>
        </p:nvPicPr>
        <p:blipFill>
          <a:blip r:embed="rId5"/>
          <a:stretch>
            <a:fillRect/>
          </a:stretch>
        </p:blipFill>
        <p:spPr>
          <a:xfrm>
            <a:off x="10231794" y="2277534"/>
            <a:ext cx="752937" cy="893018"/>
          </a:xfrm>
          <a:prstGeom prst="rect">
            <a:avLst/>
          </a:prstGeom>
        </p:spPr>
      </p:pic>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900"/>
                    </a14:imgEffect>
                  </a14:imgLayer>
                </a14:imgProps>
              </a:ext>
            </a:extLst>
          </a:blip>
          <a:srcRect l="33577" t="17421" r="35039" b="5209"/>
          <a:stretch/>
        </p:blipFill>
        <p:spPr>
          <a:xfrm>
            <a:off x="3590882" y="11487"/>
            <a:ext cx="5036234" cy="6980366"/>
          </a:xfrm>
          <a:prstGeom prst="rect">
            <a:avLst/>
          </a:prstGeom>
        </p:spPr>
      </p:pic>
    </p:spTree>
    <p:extLst>
      <p:ext uri="{BB962C8B-B14F-4D97-AF65-F5344CB8AC3E}">
        <p14:creationId xmlns:p14="http://schemas.microsoft.com/office/powerpoint/2010/main" val="2748228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281576"/>
            <a:ext cx="10837064" cy="4670779"/>
          </a:xfrm>
          <a:noFill/>
        </p:spPr>
        <p:txBody>
          <a:bodyPr>
            <a:normAutofit lnSpcReduction="10000"/>
          </a:bodyPr>
          <a:lstStyle/>
          <a:p>
            <a:endParaRPr lang="nl-NL" dirty="0">
              <a:solidFill>
                <a:srgbClr val="0456A2"/>
              </a:solidFill>
            </a:endParaRPr>
          </a:p>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r>
              <a:rPr lang="nl-NL" dirty="0">
                <a:solidFill>
                  <a:srgbClr val="0456A2"/>
                </a:solidFill>
              </a:rPr>
              <a:t>Fase 4: combineren van leerlijnen van de verschillende vakken (thematisch onderwijs) </a:t>
            </a:r>
          </a:p>
          <a:p>
            <a:r>
              <a:rPr lang="nl-NL" dirty="0">
                <a:solidFill>
                  <a:srgbClr val="0456A2"/>
                </a:solidFill>
              </a:rPr>
              <a:t>Fase 5: leerlijnen uitwerken naar leerroutes: diverse routes die leiden naar verschillende uitstroomprofielen (per vakgebied, leerling kan ook </a:t>
            </a:r>
            <a:r>
              <a:rPr lang="nl-NL" dirty="0" err="1">
                <a:solidFill>
                  <a:srgbClr val="0456A2"/>
                </a:solidFill>
              </a:rPr>
              <a:t>sti</a:t>
            </a:r>
            <a:endParaRPr lang="nl-NL" dirty="0">
              <a:solidFill>
                <a:srgbClr val="0456A2"/>
              </a:solidFill>
            </a:endParaRPr>
          </a:p>
          <a:p>
            <a:endParaRPr lang="nl-NL" dirty="0">
              <a:solidFill>
                <a:srgbClr val="0456A2"/>
              </a:solidFill>
            </a:endParaRPr>
          </a:p>
          <a:p>
            <a:pPr lvl="2"/>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C67806-1700-462D-9817-330C7667E20C}"/>
              </a:ext>
            </a:extLst>
          </p:cNvPr>
          <p:cNvPicPr>
            <a:picLocks noChangeAspect="1"/>
          </p:cNvPicPr>
          <p:nvPr/>
        </p:nvPicPr>
        <p:blipFill>
          <a:blip r:embed="rId2"/>
          <a:stretch>
            <a:fillRect/>
          </a:stretch>
        </p:blipFill>
        <p:spPr>
          <a:xfrm>
            <a:off x="536370" y="299294"/>
            <a:ext cx="10980468" cy="2006583"/>
          </a:xfrm>
          <a:prstGeom prst="rect">
            <a:avLst/>
          </a:prstGeom>
        </p:spPr>
      </p:pic>
      <p:sp>
        <p:nvSpPr>
          <p:cNvPr id="6" name="Titel 1">
            <a:extLst>
              <a:ext uri="{FF2B5EF4-FFF2-40B4-BE49-F238E27FC236}">
                <a16:creationId xmlns:a16="http://schemas.microsoft.com/office/drawing/2014/main" id="{A00AFD8D-5DD9-4BE9-BF4E-E72776B63EB4}"/>
              </a:ext>
            </a:extLst>
          </p:cNvPr>
          <p:cNvSpPr txBox="1">
            <a:spLocks/>
          </p:cNvSpPr>
          <p:nvPr/>
        </p:nvSpPr>
        <p:spPr>
          <a:xfrm>
            <a:off x="1011191" y="2571750"/>
            <a:ext cx="8989255"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Belangrijk</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906855" y="3429000"/>
            <a:ext cx="9197925"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0456A2"/>
                </a:solidFill>
              </a:rPr>
              <a:t>Weet wat het einddoel is</a:t>
            </a:r>
          </a:p>
          <a:p>
            <a:r>
              <a:rPr lang="nl-NL">
                <a:solidFill>
                  <a:srgbClr val="0456A2"/>
                </a:solidFill>
              </a:rPr>
              <a:t>Methode is prima te gebruiken, maar ken de leerlijnen</a:t>
            </a:r>
          </a:p>
          <a:p>
            <a:r>
              <a:rPr lang="nl-NL">
                <a:solidFill>
                  <a:srgbClr val="0456A2"/>
                </a:solidFill>
              </a:rPr>
              <a:t>Maak bewuste keuzes over welke onderdelen meer aandacht nodig hebben</a:t>
            </a:r>
          </a:p>
          <a:p>
            <a:r>
              <a:rPr lang="nl-NL">
                <a:solidFill>
                  <a:srgbClr val="0456A2"/>
                </a:solidFill>
              </a:rPr>
              <a:t>Betrek de leerlingen bij de leerdoelen</a:t>
            </a:r>
          </a:p>
          <a:p>
            <a:pPr lvl="1"/>
            <a:endParaRPr lang="nl-NL">
              <a:solidFill>
                <a:srgbClr val="0456A2"/>
              </a:solidFill>
            </a:endParaRPr>
          </a:p>
          <a:p>
            <a:endParaRPr lang="nl-NL">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97368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821F19C-8BAF-4AB1-874C-F490573BD749}"/>
              </a:ext>
            </a:extLst>
          </p:cNvPr>
          <p:cNvPicPr>
            <a:picLocks noChangeAspect="1"/>
          </p:cNvPicPr>
          <p:nvPr/>
        </p:nvPicPr>
        <p:blipFill>
          <a:blip r:embed="rId2"/>
          <a:stretch>
            <a:fillRect/>
          </a:stretch>
        </p:blipFill>
        <p:spPr>
          <a:xfrm>
            <a:off x="891270" y="1873769"/>
            <a:ext cx="9700691" cy="4580048"/>
          </a:xfrm>
          <a:prstGeom prst="rect">
            <a:avLst/>
          </a:prstGeom>
        </p:spPr>
      </p:pic>
      <p:sp>
        <p:nvSpPr>
          <p:cNvPr id="4" name="Titel 1">
            <a:extLst>
              <a:ext uri="{FF2B5EF4-FFF2-40B4-BE49-F238E27FC236}">
                <a16:creationId xmlns:a16="http://schemas.microsoft.com/office/drawing/2014/main" id="{0A54EFB3-6EFC-4F3F-9BEB-DD21BC866F27}"/>
              </a:ext>
            </a:extLst>
          </p:cNvPr>
          <p:cNvSpPr txBox="1">
            <a:spLocks/>
          </p:cNvSpPr>
          <p:nvPr/>
        </p:nvSpPr>
        <p:spPr>
          <a:xfrm>
            <a:off x="891270" y="623028"/>
            <a:ext cx="9961609" cy="125074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Beheersingsgericht leren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a:t>
            </a:r>
            <a:r>
              <a:rPr lang="nl-NL" dirty="0" err="1">
                <a:solidFill>
                  <a:srgbClr val="66AB38"/>
                </a:solidFill>
                <a:latin typeface="Arial Rounded MT Bold" panose="020F0704030504030204" pitchFamily="34" charset="0"/>
              </a:rPr>
              <a:t>mastery</a:t>
            </a:r>
            <a:r>
              <a:rPr lang="nl-NL" dirty="0">
                <a:solidFill>
                  <a:srgbClr val="66AB38"/>
                </a:solidFill>
                <a:latin typeface="Arial Rounded MT Bold" panose="020F0704030504030204" pitchFamily="34" charset="0"/>
              </a:rPr>
              <a:t> </a:t>
            </a:r>
            <a:r>
              <a:rPr lang="nl-NL" dirty="0" err="1">
                <a:solidFill>
                  <a:srgbClr val="66AB38"/>
                </a:solidFill>
                <a:latin typeface="Arial Rounded MT Bold" panose="020F0704030504030204" pitchFamily="34" charset="0"/>
              </a:rPr>
              <a:t>learning</a:t>
            </a:r>
            <a:r>
              <a:rPr lang="nl-NL" dirty="0">
                <a:solidFill>
                  <a:srgbClr val="66AB38"/>
                </a:solidFill>
                <a:latin typeface="Arial Rounded MT Bold" panose="020F0704030504030204" pitchFamily="34" charset="0"/>
              </a:rPr>
              <a:t>)</a:t>
            </a:r>
            <a:endParaRPr lang="nl-NL" dirty="0">
              <a:solidFill>
                <a:srgbClr val="66AB38"/>
              </a:solidFill>
            </a:endParaRPr>
          </a:p>
        </p:txBody>
      </p:sp>
    </p:spTree>
    <p:extLst>
      <p:ext uri="{BB962C8B-B14F-4D97-AF65-F5344CB8AC3E}">
        <p14:creationId xmlns:p14="http://schemas.microsoft.com/office/powerpoint/2010/main" val="2182925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7EE69-4DEC-4E5A-A9FD-880770686070}"/>
              </a:ext>
            </a:extLst>
          </p:cNvPr>
          <p:cNvSpPr>
            <a:spLocks noGrp="1"/>
          </p:cNvSpPr>
          <p:nvPr>
            <p:ph type="title"/>
          </p:nvPr>
        </p:nvSpPr>
        <p:spPr>
          <a:xfrm>
            <a:off x="838199" y="365125"/>
            <a:ext cx="10850217" cy="1325563"/>
          </a:xfrm>
        </p:spPr>
        <p:txBody>
          <a:bodyPr/>
          <a:lstStyle/>
          <a:p>
            <a:r>
              <a:rPr lang="nl-NL" dirty="0">
                <a:solidFill>
                  <a:srgbClr val="00BFFE"/>
                </a:solidFill>
                <a:latin typeface="Arial Rounded MT Bold" panose="020F0704030504030204" pitchFamily="34" charset="0"/>
              </a:rPr>
              <a:t>Hoe komen de doelen bij de leerlingen?</a:t>
            </a:r>
            <a:endParaRPr lang="nl-NL" dirty="0"/>
          </a:p>
        </p:txBody>
      </p:sp>
      <p:sp>
        <p:nvSpPr>
          <p:cNvPr id="3" name="Tekstvak 2">
            <a:extLst>
              <a:ext uri="{FF2B5EF4-FFF2-40B4-BE49-F238E27FC236}">
                <a16:creationId xmlns:a16="http://schemas.microsoft.com/office/drawing/2014/main" id="{5F3D5B93-8AD4-4D98-BCCA-EA0580962A73}"/>
              </a:ext>
            </a:extLst>
          </p:cNvPr>
          <p:cNvSpPr txBox="1"/>
          <p:nvPr/>
        </p:nvSpPr>
        <p:spPr>
          <a:xfrm>
            <a:off x="838199" y="1881808"/>
            <a:ext cx="9670775" cy="3231654"/>
          </a:xfrm>
          <a:prstGeom prst="rect">
            <a:avLst/>
          </a:prstGeom>
          <a:noFill/>
        </p:spPr>
        <p:txBody>
          <a:bodyPr wrap="square" rtlCol="0">
            <a:spAutoFit/>
          </a:bodyPr>
          <a:lstStyle/>
          <a:p>
            <a:pPr marL="285750" indent="-285750">
              <a:buFont typeface="Arial" panose="020B0604020202020204" pitchFamily="34" charset="0"/>
              <a:buChar char="•"/>
            </a:pPr>
            <a:r>
              <a:rPr lang="nl-NL" sz="2800" dirty="0">
                <a:solidFill>
                  <a:srgbClr val="0070C0"/>
                </a:solidFill>
              </a:rPr>
              <a:t>Doelen op het digibord tonen aan het begin en eind van de les</a:t>
            </a:r>
          </a:p>
          <a:p>
            <a:pPr marL="285750" indent="-285750">
              <a:buFont typeface="Arial" panose="020B0604020202020204" pitchFamily="34" charset="0"/>
              <a:buChar char="•"/>
            </a:pPr>
            <a:r>
              <a:rPr lang="nl-NL" sz="2800" dirty="0">
                <a:solidFill>
                  <a:srgbClr val="0070C0"/>
                </a:solidFill>
              </a:rPr>
              <a:t>Doelen op de weektaak van de leerlingen</a:t>
            </a:r>
          </a:p>
          <a:p>
            <a:pPr marL="285750" indent="-285750">
              <a:buFont typeface="Arial" panose="020B0604020202020204" pitchFamily="34" charset="0"/>
              <a:buChar char="•"/>
            </a:pPr>
            <a:r>
              <a:rPr lang="nl-NL" sz="2800" dirty="0">
                <a:solidFill>
                  <a:srgbClr val="0070C0"/>
                </a:solidFill>
              </a:rPr>
              <a:t>Doelen in een doelenboek/portfolio</a:t>
            </a:r>
          </a:p>
          <a:p>
            <a:pPr marL="285750" indent="-285750">
              <a:buFont typeface="Arial" panose="020B0604020202020204" pitchFamily="34" charset="0"/>
              <a:buChar char="•"/>
            </a:pPr>
            <a:r>
              <a:rPr lang="nl-NL" sz="2800" dirty="0">
                <a:solidFill>
                  <a:srgbClr val="0070C0"/>
                </a:solidFill>
              </a:rPr>
              <a:t>Doelen op een overzicht per periode</a:t>
            </a:r>
          </a:p>
          <a:p>
            <a:pPr marL="285750" indent="-285750">
              <a:buFont typeface="Arial" panose="020B0604020202020204" pitchFamily="34" charset="0"/>
              <a:buChar char="•"/>
            </a:pPr>
            <a:r>
              <a:rPr lang="nl-NL" sz="2800" dirty="0">
                <a:solidFill>
                  <a:srgbClr val="0070C0"/>
                </a:solidFill>
              </a:rPr>
              <a:t>Doelen op een doelenmuur</a:t>
            </a:r>
          </a:p>
          <a:p>
            <a:pPr marL="285750" indent="-285750">
              <a:buFont typeface="Arial" panose="020B0604020202020204" pitchFamily="34" charset="0"/>
              <a:buChar char="•"/>
            </a:pPr>
            <a:r>
              <a:rPr lang="nl-NL" sz="2800" dirty="0">
                <a:solidFill>
                  <a:srgbClr val="0070C0"/>
                </a:solidFill>
              </a:rPr>
              <a:t>Zelf doelen laten stellen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AF163343-BFE1-4647-B0C9-718197C8D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Tree>
    <p:extLst>
      <p:ext uri="{BB962C8B-B14F-4D97-AF65-F5344CB8AC3E}">
        <p14:creationId xmlns:p14="http://schemas.microsoft.com/office/powerpoint/2010/main" val="275304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D0500-59EE-488D-BE16-9CA77BBA3A58}"/>
              </a:ext>
            </a:extLst>
          </p:cNvPr>
          <p:cNvSpPr>
            <a:spLocks noGrp="1"/>
          </p:cNvSpPr>
          <p:nvPr>
            <p:ph type="title"/>
          </p:nvPr>
        </p:nvSpPr>
        <p:spPr>
          <a:xfrm>
            <a:off x="419099" y="351873"/>
            <a:ext cx="11353801" cy="1325563"/>
          </a:xfrm>
        </p:spPr>
        <p:txBody>
          <a:bodyPr>
            <a:normAutofit fontScale="90000"/>
          </a:bodyPr>
          <a:lstStyle/>
          <a:p>
            <a:r>
              <a:rPr lang="nl-NL" dirty="0">
                <a:solidFill>
                  <a:srgbClr val="0070C0"/>
                </a:solidFill>
              </a:rPr>
              <a:t>Doelen op het digibord tonen aan het begin van de les</a:t>
            </a:r>
            <a:br>
              <a:rPr lang="nl-NL" dirty="0">
                <a:solidFill>
                  <a:srgbClr val="0070C0"/>
                </a:solidFill>
              </a:rPr>
            </a:br>
            <a:endParaRPr lang="nl-NL" dirty="0"/>
          </a:p>
        </p:txBody>
      </p:sp>
      <p:pic>
        <p:nvPicPr>
          <p:cNvPr id="3" name="Picture 2" descr="Afbeeldingsresultaat voor doelen op het digibord&quot;">
            <a:extLst>
              <a:ext uri="{FF2B5EF4-FFF2-40B4-BE49-F238E27FC236}">
                <a16:creationId xmlns:a16="http://schemas.microsoft.com/office/drawing/2014/main" id="{DF945750-DEB8-49A9-94E9-5D18BC853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741" y="1014654"/>
            <a:ext cx="72294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4328CB50-E912-4888-8D7D-92936A963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Tree>
    <p:extLst>
      <p:ext uri="{BB962C8B-B14F-4D97-AF65-F5344CB8AC3E}">
        <p14:creationId xmlns:p14="http://schemas.microsoft.com/office/powerpoint/2010/main" val="1810250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E6F60-362A-407F-9371-FC7A87E144FA}"/>
              </a:ext>
            </a:extLst>
          </p:cNvPr>
          <p:cNvSpPr>
            <a:spLocks noGrp="1"/>
          </p:cNvSpPr>
          <p:nvPr>
            <p:ph type="title"/>
          </p:nvPr>
        </p:nvSpPr>
        <p:spPr/>
        <p:txBody>
          <a:bodyPr/>
          <a:lstStyle/>
          <a:p>
            <a:r>
              <a:rPr lang="nl-NL" dirty="0">
                <a:solidFill>
                  <a:srgbClr val="0070C0"/>
                </a:solidFill>
              </a:rPr>
              <a:t>Doelen op de weektaak van de leerlingen</a:t>
            </a:r>
            <a:br>
              <a:rPr lang="nl-NL" dirty="0">
                <a:solidFill>
                  <a:srgbClr val="0070C0"/>
                </a:solidFill>
              </a:rPr>
            </a:br>
            <a:endParaRPr lang="nl-NL" dirty="0"/>
          </a:p>
        </p:txBody>
      </p:sp>
      <p:pic>
        <p:nvPicPr>
          <p:cNvPr id="6" name="Afbeelding 5">
            <a:extLst>
              <a:ext uri="{FF2B5EF4-FFF2-40B4-BE49-F238E27FC236}">
                <a16:creationId xmlns:a16="http://schemas.microsoft.com/office/drawing/2014/main" id="{FE246D32-DBF9-4827-94C7-43089DA58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12879">
            <a:off x="-472327" y="2261760"/>
            <a:ext cx="5448396" cy="3327939"/>
          </a:xfrm>
          <a:prstGeom prst="rect">
            <a:avLst/>
          </a:prstGeom>
        </p:spPr>
      </p:pic>
      <p:pic>
        <p:nvPicPr>
          <p:cNvPr id="5" name="Afbeelding 4">
            <a:extLst>
              <a:ext uri="{FF2B5EF4-FFF2-40B4-BE49-F238E27FC236}">
                <a16:creationId xmlns:a16="http://schemas.microsoft.com/office/drawing/2014/main" id="{56F247B4-6D7B-40A3-AA97-018A0D1E7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459DEA99-D8F2-4153-AA71-4AB0B8F09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0510" y="1242707"/>
            <a:ext cx="6563641" cy="4372585"/>
          </a:xfrm>
          <a:prstGeom prst="rect">
            <a:avLst/>
          </a:prstGeom>
        </p:spPr>
      </p:pic>
    </p:spTree>
    <p:extLst>
      <p:ext uri="{BB962C8B-B14F-4D97-AF65-F5344CB8AC3E}">
        <p14:creationId xmlns:p14="http://schemas.microsoft.com/office/powerpoint/2010/main" val="1968884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146634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064920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ADD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Opdracht 2:  Fase 2 bespreken</a:t>
            </a:r>
          </a:p>
        </p:txBody>
      </p:sp>
      <p:sp>
        <p:nvSpPr>
          <p:cNvPr id="3" name="Tijdelijke aanduiding voor inhoud 2"/>
          <p:cNvSpPr>
            <a:spLocks noGrp="1"/>
          </p:cNvSpPr>
          <p:nvPr>
            <p:ph idx="1"/>
          </p:nvPr>
        </p:nvSpPr>
        <p:spPr>
          <a:xfrm>
            <a:off x="838200" y="1425644"/>
            <a:ext cx="11102009" cy="4961903"/>
          </a:xfrm>
          <a:solidFill>
            <a:srgbClr val="00ADCF"/>
          </a:solidFill>
        </p:spPr>
        <p:txBody>
          <a:bodyPr>
            <a:normAutofit fontScale="92500" lnSpcReduction="20000"/>
          </a:bodyPr>
          <a:lstStyle/>
          <a:p>
            <a:pPr marL="0" indent="0">
              <a:buNone/>
            </a:pPr>
            <a:r>
              <a:rPr lang="nl-NL" dirty="0">
                <a:solidFill>
                  <a:srgbClr val="002060"/>
                </a:solidFill>
              </a:rPr>
              <a:t>Bekijken</a:t>
            </a:r>
          </a:p>
          <a:p>
            <a:pPr lvl="1"/>
            <a:r>
              <a:rPr lang="nl-NL" dirty="0">
                <a:solidFill>
                  <a:srgbClr val="002060"/>
                </a:solidFill>
              </a:rPr>
              <a:t>Fasen voor ontwikkeling (zie PowerPoint)</a:t>
            </a:r>
          </a:p>
          <a:p>
            <a:pPr lvl="1"/>
            <a:r>
              <a:rPr lang="nl-NL" dirty="0">
                <a:solidFill>
                  <a:srgbClr val="002060"/>
                </a:solidFill>
              </a:rPr>
              <a:t>Doelen </a:t>
            </a:r>
            <a:r>
              <a:rPr lang="nl-NL" dirty="0" err="1">
                <a:solidFill>
                  <a:srgbClr val="002060"/>
                </a:solidFill>
              </a:rPr>
              <a:t>RekenZeker</a:t>
            </a:r>
            <a:endParaRPr lang="nl-NL" dirty="0">
              <a:solidFill>
                <a:srgbClr val="002060"/>
              </a:solidFill>
            </a:endParaRPr>
          </a:p>
          <a:p>
            <a:pPr lvl="1"/>
            <a:r>
              <a:rPr lang="nl-NL" dirty="0">
                <a:solidFill>
                  <a:srgbClr val="002060"/>
                </a:solidFill>
              </a:rPr>
              <a:t>Planning doelen NieuwLeren per jaar (3/4/5, 6/7/8)</a:t>
            </a:r>
          </a:p>
          <a:p>
            <a:pPr marL="0" indent="0">
              <a:buNone/>
            </a:pPr>
            <a:endParaRPr lang="nl-NL" dirty="0">
              <a:solidFill>
                <a:srgbClr val="002060"/>
              </a:solidFill>
            </a:endParaRPr>
          </a:p>
          <a:p>
            <a:pPr marL="0" indent="0">
              <a:buNone/>
            </a:pPr>
            <a:r>
              <a:rPr lang="nl-NL" dirty="0">
                <a:solidFill>
                  <a:srgbClr val="002060"/>
                </a:solidFill>
              </a:rPr>
              <a:t>Opdracht</a:t>
            </a:r>
          </a:p>
          <a:p>
            <a:r>
              <a:rPr lang="nl-NL" dirty="0">
                <a:solidFill>
                  <a:srgbClr val="002060"/>
                </a:solidFill>
              </a:rPr>
              <a:t>Bekijk de fasen 2 en 3</a:t>
            </a:r>
          </a:p>
          <a:p>
            <a:r>
              <a:rPr lang="nl-NL" dirty="0">
                <a:solidFill>
                  <a:srgbClr val="002060"/>
                </a:solidFill>
              </a:rPr>
              <a:t>Stel dat je gaat werken vanuit de leerlijnen: </a:t>
            </a:r>
          </a:p>
          <a:p>
            <a:pPr lvl="1"/>
            <a:r>
              <a:rPr lang="nl-NL" dirty="0">
                <a:solidFill>
                  <a:srgbClr val="002060"/>
                </a:solidFill>
              </a:rPr>
              <a:t>Hoe ziet dit eruit in de praktijk? Betrek ook de kijkwijzer hierin, vooral:</a:t>
            </a:r>
          </a:p>
          <a:p>
            <a:pPr lvl="1"/>
            <a:r>
              <a:rPr lang="nl-NL" dirty="0">
                <a:solidFill>
                  <a:srgbClr val="002060"/>
                </a:solidFill>
              </a:rPr>
              <a:t>Welke instructie, te </a:t>
            </a:r>
            <a:r>
              <a:rPr lang="nl-NL" dirty="0" err="1">
                <a:solidFill>
                  <a:srgbClr val="002060"/>
                </a:solidFill>
              </a:rPr>
              <a:t>differentieren</a:t>
            </a:r>
            <a:r>
              <a:rPr lang="nl-NL" dirty="0">
                <a:solidFill>
                  <a:srgbClr val="002060"/>
                </a:solidFill>
              </a:rPr>
              <a:t>?</a:t>
            </a:r>
          </a:p>
          <a:p>
            <a:pPr lvl="1"/>
            <a:r>
              <a:rPr lang="nl-NL" dirty="0">
                <a:solidFill>
                  <a:srgbClr val="002060"/>
                </a:solidFill>
              </a:rPr>
              <a:t>Welke lesstof</a:t>
            </a:r>
          </a:p>
          <a:p>
            <a:pPr lvl="1"/>
            <a:r>
              <a:rPr lang="nl-NL" dirty="0">
                <a:solidFill>
                  <a:srgbClr val="002060"/>
                </a:solidFill>
              </a:rPr>
              <a:t>Lukt het dan om </a:t>
            </a:r>
            <a:r>
              <a:rPr lang="nl-NL" dirty="0" err="1">
                <a:solidFill>
                  <a:srgbClr val="002060"/>
                </a:solidFill>
              </a:rPr>
              <a:t>om</a:t>
            </a:r>
            <a:r>
              <a:rPr lang="nl-NL" dirty="0">
                <a:solidFill>
                  <a:srgbClr val="002060"/>
                </a:solidFill>
              </a:rPr>
              <a:t> te gaan met de niveauverschillen binnen je groep?</a:t>
            </a:r>
          </a:p>
          <a:p>
            <a:pPr lvl="1"/>
            <a:r>
              <a:rPr lang="nl-NL" dirty="0">
                <a:solidFill>
                  <a:srgbClr val="002060"/>
                </a:solidFill>
              </a:rPr>
              <a:t>Werk twee weken praktisch uit, hoe ziet dit eruit?</a:t>
            </a:r>
          </a:p>
          <a:p>
            <a:r>
              <a:rPr lang="nl-NL" dirty="0">
                <a:solidFill>
                  <a:srgbClr val="002060"/>
                </a:solidFill>
              </a:rPr>
              <a:t>Uiteindelijke keuze: nieuwe methode of meer vanuit leerlijnen?</a:t>
            </a:r>
          </a:p>
        </p:txBody>
      </p:sp>
      <p:pic>
        <p:nvPicPr>
          <p:cNvPr id="4" name="Afbeelding 3">
            <a:extLst>
              <a:ext uri="{FF2B5EF4-FFF2-40B4-BE49-F238E27FC236}">
                <a16:creationId xmlns:a16="http://schemas.microsoft.com/office/drawing/2014/main" id="{73BA8244-47D1-4283-A65F-8C963ABC3C12}"/>
              </a:ext>
            </a:extLst>
          </p:cNvPr>
          <p:cNvPicPr>
            <a:picLocks noChangeAspect="1"/>
          </p:cNvPicPr>
          <p:nvPr/>
        </p:nvPicPr>
        <p:blipFill rotWithShape="1">
          <a:blip r:embed="rId3"/>
          <a:srcRect l="30116" r="30307" b="1105"/>
          <a:stretch/>
        </p:blipFill>
        <p:spPr>
          <a:xfrm>
            <a:off x="9938155" y="1083212"/>
            <a:ext cx="2141303" cy="3008320"/>
          </a:xfrm>
          <a:prstGeom prst="rect">
            <a:avLst/>
          </a:prstGeom>
        </p:spPr>
      </p:pic>
    </p:spTree>
    <p:extLst>
      <p:ext uri="{BB962C8B-B14F-4D97-AF65-F5344CB8AC3E}">
        <p14:creationId xmlns:p14="http://schemas.microsoft.com/office/powerpoint/2010/main" val="3982629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0"/>
            <a:ext cx="10515600" cy="1325563"/>
          </a:xfrm>
        </p:spPr>
        <p:txBody>
          <a:bodyPr/>
          <a:lstStyle/>
          <a:p>
            <a:r>
              <a:rPr lang="nl-NL" dirty="0">
                <a:solidFill>
                  <a:srgbClr val="00BFFE"/>
                </a:solidFill>
                <a:latin typeface="Arial Rounded MT Bold" panose="020F0704030504030204" pitchFamily="34" charset="0"/>
              </a:rPr>
              <a:t>Filmpje kindgesprekken</a:t>
            </a:r>
          </a:p>
        </p:txBody>
      </p:sp>
      <p:sp>
        <p:nvSpPr>
          <p:cNvPr id="6" name="Tijdelijke aanduiding voor inhoud 5"/>
          <p:cNvSpPr>
            <a:spLocks noGrp="1"/>
          </p:cNvSpPr>
          <p:nvPr>
            <p:ph idx="1"/>
          </p:nvPr>
        </p:nvSpPr>
        <p:spPr>
          <a:xfrm>
            <a:off x="838199" y="1232452"/>
            <a:ext cx="10651436" cy="4126523"/>
          </a:xfrm>
        </p:spPr>
        <p:txBody>
          <a:bodyPr>
            <a:normAutofit/>
          </a:bodyPr>
          <a:lstStyle/>
          <a:p>
            <a:endParaRPr lang="nl-NL" dirty="0">
              <a:solidFill>
                <a:srgbClr val="0B5DA7"/>
              </a:solidFill>
            </a:endParaRP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7" name="Tekstvak 6">
            <a:extLst>
              <a:ext uri="{FF2B5EF4-FFF2-40B4-BE49-F238E27FC236}">
                <a16:creationId xmlns:a16="http://schemas.microsoft.com/office/drawing/2014/main" id="{EB73354B-E5AA-4201-96D4-3D0102049938}"/>
              </a:ext>
            </a:extLst>
          </p:cNvPr>
          <p:cNvSpPr txBox="1"/>
          <p:nvPr/>
        </p:nvSpPr>
        <p:spPr>
          <a:xfrm>
            <a:off x="2559326" y="5302382"/>
            <a:ext cx="6109252" cy="646331"/>
          </a:xfrm>
          <a:prstGeom prst="rect">
            <a:avLst/>
          </a:prstGeom>
          <a:noFill/>
        </p:spPr>
        <p:txBody>
          <a:bodyPr wrap="square">
            <a:spAutoFit/>
          </a:bodyPr>
          <a:lstStyle/>
          <a:p>
            <a:r>
              <a:rPr lang="nl-NL" dirty="0"/>
              <a:t>https://www.leraar24.nl/247171/kind-coachgesprek-met-goede-feedback-leerdoelen-halen/</a:t>
            </a:r>
          </a:p>
        </p:txBody>
      </p:sp>
      <p:pic>
        <p:nvPicPr>
          <p:cNvPr id="2" name="Afbeelding 1">
            <a:extLst>
              <a:ext uri="{FF2B5EF4-FFF2-40B4-BE49-F238E27FC236}">
                <a16:creationId xmlns:a16="http://schemas.microsoft.com/office/drawing/2014/main" id="{B4E93647-5081-427A-AECC-264113F07299}"/>
              </a:ext>
            </a:extLst>
          </p:cNvPr>
          <p:cNvPicPr>
            <a:picLocks noChangeAspect="1"/>
          </p:cNvPicPr>
          <p:nvPr/>
        </p:nvPicPr>
        <p:blipFill>
          <a:blip r:embed="rId4"/>
          <a:stretch>
            <a:fillRect/>
          </a:stretch>
        </p:blipFill>
        <p:spPr>
          <a:xfrm>
            <a:off x="2679838" y="1109108"/>
            <a:ext cx="7524750" cy="4143375"/>
          </a:xfrm>
          <a:prstGeom prst="rect">
            <a:avLst/>
          </a:prstGeom>
        </p:spPr>
      </p:pic>
    </p:spTree>
    <p:extLst>
      <p:ext uri="{BB962C8B-B14F-4D97-AF65-F5344CB8AC3E}">
        <p14:creationId xmlns:p14="http://schemas.microsoft.com/office/powerpoint/2010/main" val="3441086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1. Van kerndoel 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r>
              <a:rPr lang="nl-NL" dirty="0" err="1">
                <a:solidFill>
                  <a:srgbClr val="0B5DA7"/>
                </a:solidFill>
              </a:rPr>
              <a:t>toetsdoelen</a:t>
            </a:r>
            <a:endParaRPr lang="nl-NL" dirty="0">
              <a:solidFill>
                <a:srgbClr val="0B5DA7"/>
              </a:solidFill>
            </a:endParaRPr>
          </a:p>
          <a:p>
            <a:endParaRPr lang="nl-NL" dirty="0">
              <a:solidFill>
                <a:srgbClr val="0B5DA7"/>
              </a:solidFill>
            </a:endParaRPr>
          </a:p>
          <a:p>
            <a:r>
              <a:rPr lang="nl-NL" dirty="0">
                <a:solidFill>
                  <a:srgbClr val="0B5DA7"/>
                </a:solidFill>
              </a:rPr>
              <a:t>Cito doelen</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 rekenen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4016</TotalTime>
  <Words>1936</Words>
  <Application>Microsoft Office PowerPoint</Application>
  <PresentationFormat>Breedbeeld</PresentationFormat>
  <Paragraphs>266</Paragraphs>
  <Slides>43</Slides>
  <Notes>24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43</vt:i4>
      </vt:variant>
    </vt:vector>
  </HeadingPairs>
  <TitlesOfParts>
    <vt:vector size="50" baseType="lpstr">
      <vt:lpstr>Arial</vt:lpstr>
      <vt:lpstr>Arial Rounded MT Bold</vt:lpstr>
      <vt:lpstr>Calibri</vt:lpstr>
      <vt:lpstr>Calibri Light</vt:lpstr>
      <vt:lpstr>Verdana</vt:lpstr>
      <vt:lpstr>Wingdings</vt:lpstr>
      <vt:lpstr>Kantoorthema</vt:lpstr>
      <vt:lpstr>PowerPoint-presentatie</vt:lpstr>
      <vt:lpstr>Studiemiddag ‘Doelgericht werken vanuit leerlijnen’</vt:lpstr>
      <vt:lpstr>PowerPoint-presentatie</vt:lpstr>
      <vt:lpstr>Leerlijn</vt:lpstr>
      <vt:lpstr>Leerlijn</vt:lpstr>
      <vt:lpstr>PowerPoint-presentatie</vt:lpstr>
      <vt:lpstr>1. Van kerndoel naar leerlijn</vt:lpstr>
      <vt:lpstr>Kerndoelen  1996  van 115 naar 58  Voorbeeld, getallen en bewerkingen:  </vt:lpstr>
      <vt:lpstr>Referentieniveaus rekenen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vt:lpstr>
      <vt:lpstr>Leerlijn rekenen, domeinen</vt:lpstr>
      <vt:lpstr>Referentieniveaus  </vt:lpstr>
      <vt:lpstr>Referentieniveaus  </vt:lpstr>
      <vt:lpstr>PowerPoint-presentatie</vt:lpstr>
      <vt:lpstr>Referentieniveaus  </vt:lpstr>
      <vt:lpstr>Centrale eindtoets  </vt:lpstr>
      <vt:lpstr>Centrale eindtoets  </vt:lpstr>
      <vt:lpstr>PowerPoint-presentatie</vt:lpstr>
      <vt:lpstr>Voorbeelden referentieopgaven eindtoets</vt:lpstr>
      <vt:lpstr>Voorbeelden referentieopgaven eindtoets</vt:lpstr>
      <vt:lpstr>PowerPoint-presentatie</vt:lpstr>
      <vt:lpstr>Conclusie</vt:lpstr>
      <vt:lpstr>Opdracht 1: De referentieniveaus </vt:lpstr>
      <vt:lpstr>2. Van methode naar leerlijn</vt:lpstr>
      <vt:lpstr>Waarom wil je losser komen van je methode?</vt:lpstr>
      <vt:lpstr>Hoe wordt een methode ontwikkeld?</vt:lpstr>
      <vt:lpstr>Hoe ontwerp ik een mooie leerlijn?</vt:lpstr>
      <vt:lpstr>Leerlijn rekenen   voorbeeld van een onderdeel van de leerlijn van groep 5</vt:lpstr>
      <vt:lpstr>Leerlijnen rekenen hoofdfasenmodel</vt:lpstr>
      <vt:lpstr>Van methode naar leerlijnen, hoe doe je dat?</vt:lpstr>
      <vt:lpstr>Fase 1 Leerdoelen vanuit de methodes centraal zetten</vt:lpstr>
      <vt:lpstr>PowerPoint-presentatie</vt:lpstr>
      <vt:lpstr>Fase 3 Zelf leerlijnen samenstellen</vt:lpstr>
      <vt:lpstr>PowerPoint-presentatie</vt:lpstr>
      <vt:lpstr>PowerPoint-presentatie</vt:lpstr>
      <vt:lpstr>Hoe komen de doelen bij de leerlingen?</vt:lpstr>
      <vt:lpstr>Doelen op het digibord tonen aan het begin van de les </vt:lpstr>
      <vt:lpstr>Doelen op de weektaak van de leerlingen </vt:lpstr>
      <vt:lpstr>PowerPoint-presentatie</vt:lpstr>
      <vt:lpstr>Fase 3 Zelf leerlijnen samenstellen</vt:lpstr>
      <vt:lpstr>Opdracht 2:  Fase 2 bespreken</vt:lpstr>
      <vt:lpstr>Filmpje kindgesprekken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114</cp:revision>
  <cp:lastPrinted>2021-04-08T12:40:05Z</cp:lastPrinted>
  <dcterms:created xsi:type="dcterms:W3CDTF">2019-12-07T18:56:50Z</dcterms:created>
  <dcterms:modified xsi:type="dcterms:W3CDTF">2022-01-31T14:55:19Z</dcterms:modified>
</cp:coreProperties>
</file>