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336" r:id="rId2"/>
    <p:sldId id="295" r:id="rId3"/>
    <p:sldId id="409" r:id="rId4"/>
    <p:sldId id="333" r:id="rId5"/>
    <p:sldId id="296" r:id="rId6"/>
    <p:sldId id="297" r:id="rId7"/>
    <p:sldId id="260" r:id="rId8"/>
    <p:sldId id="303" r:id="rId9"/>
    <p:sldId id="304" r:id="rId10"/>
    <p:sldId id="305" r:id="rId11"/>
    <p:sldId id="306" r:id="rId12"/>
    <p:sldId id="329" r:id="rId13"/>
    <p:sldId id="308" r:id="rId14"/>
    <p:sldId id="311" r:id="rId15"/>
    <p:sldId id="312" r:id="rId16"/>
    <p:sldId id="307" r:id="rId17"/>
    <p:sldId id="388" r:id="rId18"/>
    <p:sldId id="400" r:id="rId19"/>
    <p:sldId id="395" r:id="rId20"/>
    <p:sldId id="397" r:id="rId21"/>
    <p:sldId id="398" r:id="rId22"/>
    <p:sldId id="396" r:id="rId23"/>
    <p:sldId id="431" r:id="rId24"/>
    <p:sldId id="351" r:id="rId25"/>
    <p:sldId id="384" r:id="rId26"/>
    <p:sldId id="385" r:id="rId27"/>
    <p:sldId id="386" r:id="rId28"/>
    <p:sldId id="387" r:id="rId29"/>
    <p:sldId id="414" r:id="rId30"/>
    <p:sldId id="415" r:id="rId31"/>
    <p:sldId id="416" r:id="rId32"/>
    <p:sldId id="418" r:id="rId33"/>
    <p:sldId id="432" r:id="rId34"/>
    <p:sldId id="435" r:id="rId35"/>
    <p:sldId id="433" r:id="rId36"/>
    <p:sldId id="389" r:id="rId37"/>
    <p:sldId id="280" r:id="rId38"/>
    <p:sldId id="403" r:id="rId39"/>
    <p:sldId id="419" r:id="rId40"/>
    <p:sldId id="315" r:id="rId41"/>
    <p:sldId id="298" r:id="rId42"/>
    <p:sldId id="404" r:id="rId43"/>
    <p:sldId id="299" r:id="rId44"/>
    <p:sldId id="264" r:id="rId45"/>
    <p:sldId id="317" r:id="rId46"/>
    <p:sldId id="263" r:id="rId47"/>
    <p:sldId id="276" r:id="rId48"/>
    <p:sldId id="393" r:id="rId49"/>
    <p:sldId id="383" r:id="rId50"/>
    <p:sldId id="392" r:id="rId51"/>
    <p:sldId id="422" r:id="rId52"/>
    <p:sldId id="423" r:id="rId53"/>
    <p:sldId id="436" r:id="rId54"/>
    <p:sldId id="424" r:id="rId55"/>
    <p:sldId id="267" r:id="rId56"/>
    <p:sldId id="320" r:id="rId57"/>
    <p:sldId id="309" r:id="rId58"/>
    <p:sldId id="420" r:id="rId59"/>
    <p:sldId id="363" r:id="rId60"/>
    <p:sldId id="325" r:id="rId61"/>
    <p:sldId id="421" r:id="rId62"/>
    <p:sldId id="326" r:id="rId63"/>
    <p:sldId id="327" r:id="rId64"/>
    <p:sldId id="322" r:id="rId65"/>
    <p:sldId id="394" r:id="rId66"/>
    <p:sldId id="342" r:id="rId67"/>
    <p:sldId id="375" r:id="rId68"/>
    <p:sldId id="334" r:id="rId69"/>
    <p:sldId id="350" r:id="rId70"/>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B38"/>
    <a:srgbClr val="00ADCE"/>
    <a:srgbClr val="00ADD2"/>
    <a:srgbClr val="0FF936"/>
    <a:srgbClr val="0456A2"/>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62" d="100"/>
          <a:sy n="62" d="100"/>
        </p:scale>
        <p:origin x="632"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30-9-2022</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30-9-2022</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4851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7038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7517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37</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16059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55</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56</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57</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58</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59</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61</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62</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63</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67</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23</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30-9-2022</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30-9-2022</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30-9-2022</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30-9-2022</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30-9-2022</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30-9-2022</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30-9-2022</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30-9-2022</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30-9-2022</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30-9-2022</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30-9-2022</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30-9-2022</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7" Type="http://schemas.microsoft.com/office/2007/relationships/hdphoto" Target="../media/hdphoto1.wdp"/><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1.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7.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13.jpg"/></Relationships>
</file>

<file path=ppt/slides/_rels/slide5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8.png"/><Relationship Id="rId7"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70.jpeg"/><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21.png"/></Relationships>
</file>

<file path=ppt/slides/_rels/slide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Masterclass </a:t>
            </a:r>
            <a:br>
              <a:rPr lang="nl-NL" sz="4000" dirty="0">
                <a:solidFill>
                  <a:srgbClr val="00BFFE"/>
                </a:solidFill>
                <a:latin typeface="Arial Rounded MT Bold" panose="020F0704030504030204" pitchFamily="34" charset="0"/>
              </a:rPr>
            </a:br>
            <a:r>
              <a:rPr lang="nl-NL" sz="4000" dirty="0">
                <a:solidFill>
                  <a:srgbClr val="00BFFE"/>
                </a:solidFill>
                <a:latin typeface="Arial Rounded MT Bold" panose="020F0704030504030204" pitchFamily="34" charset="0"/>
              </a:rPr>
              <a:t>‘Doelgericht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916956299"/>
              </p:ext>
            </p:extLst>
          </p:nvPr>
        </p:nvGraphicFramePr>
        <p:xfrm>
          <a:off x="1139483" y="1145229"/>
          <a:ext cx="9167013" cy="5029200"/>
        </p:xfrm>
        <a:graphic>
          <a:graphicData uri="http://schemas.openxmlformats.org/drawingml/2006/table">
            <a:tbl>
              <a:tblPr firstRow="1" bandRow="1">
                <a:tableStyleId>{5C22544A-7EE6-4342-B048-85BDC9FD1C3A}</a:tableStyleId>
              </a:tblPr>
              <a:tblGrid>
                <a:gridCol w="951230">
                  <a:extLst>
                    <a:ext uri="{9D8B030D-6E8A-4147-A177-3AD203B41FA5}">
                      <a16:colId xmlns:a16="http://schemas.microsoft.com/office/drawing/2014/main" val="3406897326"/>
                    </a:ext>
                  </a:extLst>
                </a:gridCol>
                <a:gridCol w="1875747">
                  <a:extLst>
                    <a:ext uri="{9D8B030D-6E8A-4147-A177-3AD203B41FA5}">
                      <a16:colId xmlns:a16="http://schemas.microsoft.com/office/drawing/2014/main" val="2885263533"/>
                    </a:ext>
                  </a:extLst>
                </a:gridCol>
                <a:gridCol w="6340036">
                  <a:extLst>
                    <a:ext uri="{9D8B030D-6E8A-4147-A177-3AD203B41FA5}">
                      <a16:colId xmlns:a16="http://schemas.microsoft.com/office/drawing/2014/main" val="930306543"/>
                    </a:ext>
                  </a:extLst>
                </a:gridCol>
              </a:tblGrid>
              <a:tr h="396024">
                <a:tc>
                  <a:txBody>
                    <a:bodyPr/>
                    <a:lstStyle/>
                    <a:p>
                      <a:r>
                        <a:rPr lang="nl-NL" sz="2400" dirty="0">
                          <a:solidFill>
                            <a:srgbClr val="002060"/>
                          </a:solidFill>
                        </a:rPr>
                        <a:t>15:00</a:t>
                      </a:r>
                    </a:p>
                  </a:txBody>
                  <a:tcPr>
                    <a:solidFill>
                      <a:srgbClr val="CFD5EA"/>
                    </a:solidFill>
                  </a:tcPr>
                </a:tc>
                <a:tc>
                  <a:txBody>
                    <a:bodyPr/>
                    <a:lstStyle/>
                    <a:p>
                      <a:r>
                        <a:rPr lang="nl-NL" sz="2400" b="0" dirty="0">
                          <a:solidFill>
                            <a:srgbClr val="002060"/>
                          </a:solidFill>
                        </a:rPr>
                        <a:t>10 minuten</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396024">
                <a:tc>
                  <a:txBody>
                    <a:bodyPr/>
                    <a:lstStyle/>
                    <a:p>
                      <a:r>
                        <a:rPr lang="nl-NL" sz="2400" b="1" dirty="0">
                          <a:solidFill>
                            <a:srgbClr val="002060"/>
                          </a:solidFill>
                        </a:rPr>
                        <a:t>15:10</a:t>
                      </a:r>
                    </a:p>
                  </a:txBody>
                  <a:tcPr>
                    <a:solidFill>
                      <a:srgbClr val="FFFF00"/>
                    </a:solidFill>
                  </a:tcPr>
                </a:tc>
                <a:tc>
                  <a:txBody>
                    <a:bodyPr/>
                    <a:lstStyle/>
                    <a:p>
                      <a:r>
                        <a:rPr lang="nl-NL" sz="2400" dirty="0">
                          <a:solidFill>
                            <a:srgbClr val="002060"/>
                          </a:solidFill>
                        </a:rPr>
                        <a:t>25 minuten</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20 minuten</a:t>
                      </a: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5 minuten</a:t>
                      </a:r>
                    </a:p>
                  </a:txBody>
                  <a:tcPr>
                    <a:solidFill>
                      <a:srgbClr val="FFFF00"/>
                    </a:solidFill>
                  </a:tcPr>
                </a:tc>
                <a:tc>
                  <a:txBody>
                    <a:bodyPr/>
                    <a:lstStyle/>
                    <a:p>
                      <a:r>
                        <a:rPr lang="nl-NL" sz="2400" dirty="0">
                          <a:solidFill>
                            <a:srgbClr val="002060"/>
                          </a:solidFill>
                        </a:rPr>
                        <a:t>Korte pauze</a:t>
                      </a:r>
                    </a:p>
                  </a:txBody>
                  <a:tcPr>
                    <a:solidFill>
                      <a:srgbClr val="FFFF00"/>
                    </a:solidFill>
                  </a:tcPr>
                </a:tc>
                <a:extLst>
                  <a:ext uri="{0D108BD9-81ED-4DB2-BD59-A6C34878D82A}">
                    <a16:rowId xmlns:a16="http://schemas.microsoft.com/office/drawing/2014/main" val="3760406378"/>
                  </a:ext>
                </a:extLst>
              </a:tr>
              <a:tr h="396024">
                <a:tc>
                  <a:txBody>
                    <a:bodyPr/>
                    <a:lstStyle/>
                    <a:p>
                      <a:r>
                        <a:rPr lang="nl-NL" sz="2400" b="1" dirty="0">
                          <a:solidFill>
                            <a:srgbClr val="002060"/>
                          </a:solidFill>
                        </a:rPr>
                        <a:t>16:00</a:t>
                      </a: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15 minuten</a:t>
                      </a:r>
                    </a:p>
                  </a:txBody>
                  <a:tcPr>
                    <a:solidFill>
                      <a:srgbClr val="00B0F0"/>
                    </a:solidFill>
                  </a:tcPr>
                </a:tc>
                <a:tc>
                  <a:txBody>
                    <a:bodyPr/>
                    <a:lstStyle/>
                    <a:p>
                      <a:r>
                        <a:rPr lang="nl-NL" sz="2400" dirty="0">
                          <a:solidFill>
                            <a:srgbClr val="002060"/>
                          </a:solidFill>
                        </a:rPr>
                        <a:t>Beheersingsgericht leren</a:t>
                      </a:r>
                    </a:p>
                  </a:txBody>
                  <a:tcPr>
                    <a:solidFill>
                      <a:srgbClr val="00B0F0"/>
                    </a:solidFill>
                  </a:tcPr>
                </a:tc>
                <a:extLst>
                  <a:ext uri="{0D108BD9-81ED-4DB2-BD59-A6C34878D82A}">
                    <a16:rowId xmlns:a16="http://schemas.microsoft.com/office/drawing/2014/main" val="784145475"/>
                  </a:ext>
                </a:extLst>
              </a:tr>
              <a:tr h="396024">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396024">
                <a:tc>
                  <a:txBody>
                    <a:bodyPr/>
                    <a:lstStyle/>
                    <a:p>
                      <a:r>
                        <a:rPr lang="nl-NL" sz="2400" b="1" dirty="0">
                          <a:solidFill>
                            <a:srgbClr val="002060"/>
                          </a:solidFill>
                        </a:rPr>
                        <a:t>16:35</a:t>
                      </a: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396024">
                <a:tc>
                  <a:txBody>
                    <a:bodyPr/>
                    <a:lstStyle/>
                    <a:p>
                      <a:endParaRPr lang="nl-NL" sz="2400" b="1" dirty="0">
                        <a:solidFill>
                          <a:srgbClr val="002060"/>
                        </a:solidFill>
                      </a:endParaRP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Bespreking</a:t>
                      </a:r>
                    </a:p>
                  </a:txBody>
                  <a:tcPr>
                    <a:solidFill>
                      <a:srgbClr val="0FF936"/>
                    </a:solidFill>
                  </a:tcPr>
                </a:tc>
                <a:extLst>
                  <a:ext uri="{0D108BD9-81ED-4DB2-BD59-A6C34878D82A}">
                    <a16:rowId xmlns:a16="http://schemas.microsoft.com/office/drawing/2014/main" val="4113801732"/>
                  </a:ext>
                </a:extLst>
              </a:tr>
              <a:tr h="396024">
                <a:tc>
                  <a:txBody>
                    <a:bodyPr/>
                    <a:lstStyle/>
                    <a:p>
                      <a:r>
                        <a:rPr lang="nl-NL" sz="2400" b="1" dirty="0">
                          <a:solidFill>
                            <a:srgbClr val="002060"/>
                          </a:solidFill>
                        </a:rPr>
                        <a:t>16:55</a:t>
                      </a:r>
                    </a:p>
                  </a:txBody>
                  <a:tcPr/>
                </a:tc>
                <a:tc>
                  <a:txBody>
                    <a:bodyPr/>
                    <a:lstStyle/>
                    <a:p>
                      <a:r>
                        <a:rPr lang="nl-NL" sz="2400" dirty="0">
                          <a:solidFill>
                            <a:srgbClr val="002060"/>
                          </a:solidFill>
                        </a:rPr>
                        <a:t>5 minuten </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3944119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7243907" cy="4670779"/>
          </a:xfrm>
          <a:noFill/>
        </p:spPr>
        <p:txBody>
          <a:bodyPr>
            <a:normAutofit fontScale="92500"/>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659864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882160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pic>
        <p:nvPicPr>
          <p:cNvPr id="4" name="Afbeelding 3">
            <a:extLst>
              <a:ext uri="{FF2B5EF4-FFF2-40B4-BE49-F238E27FC236}">
                <a16:creationId xmlns:a16="http://schemas.microsoft.com/office/drawing/2014/main" id="{DB8E3743-63E2-478F-BDD6-47F972339E17}"/>
              </a:ext>
            </a:extLst>
          </p:cNvPr>
          <p:cNvPicPr>
            <a:picLocks noChangeAspect="1"/>
          </p:cNvPicPr>
          <p:nvPr/>
        </p:nvPicPr>
        <p:blipFill>
          <a:blip r:embed="rId3"/>
          <a:stretch>
            <a:fillRect/>
          </a:stretch>
        </p:blipFill>
        <p:spPr>
          <a:xfrm rot="21260331">
            <a:off x="8533960" y="3593492"/>
            <a:ext cx="3362325" cy="552450"/>
          </a:xfrm>
          <a:prstGeom prst="rect">
            <a:avLst/>
          </a:prstGeom>
        </p:spPr>
      </p:pic>
    </p:spTree>
    <p:extLst>
      <p:ext uri="{BB962C8B-B14F-4D97-AF65-F5344CB8AC3E}">
        <p14:creationId xmlns:p14="http://schemas.microsoft.com/office/powerpoint/2010/main" val="3457743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0702129E-EA80-4427-BDF7-3FEF35EAA060}"/>
              </a:ext>
            </a:extLst>
          </p:cNvPr>
          <p:cNvPicPr>
            <a:picLocks noChangeAspect="1"/>
          </p:cNvPicPr>
          <p:nvPr/>
        </p:nvPicPr>
        <p:blipFill>
          <a:blip r:embed="rId4"/>
          <a:stretch>
            <a:fillRect/>
          </a:stretch>
        </p:blipFill>
        <p:spPr>
          <a:xfrm>
            <a:off x="-14123" y="247293"/>
            <a:ext cx="12192000" cy="5519351"/>
          </a:xfrm>
          <a:prstGeom prst="rect">
            <a:avLst/>
          </a:prstGeom>
        </p:spPr>
      </p:pic>
    </p:spTree>
    <p:extLst>
      <p:ext uri="{BB962C8B-B14F-4D97-AF65-F5344CB8AC3E}">
        <p14:creationId xmlns:p14="http://schemas.microsoft.com/office/powerpoint/2010/main" val="1470964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0623" y="1997454"/>
            <a:ext cx="5196947" cy="857250"/>
          </a:xfrm>
        </p:spPr>
        <p:txBody>
          <a:bodyPr>
            <a:normAutofit/>
          </a:bodyPr>
          <a:lstStyle/>
          <a:p>
            <a:pPr algn="l"/>
            <a:r>
              <a:rPr lang="nl-NL" dirty="0">
                <a:solidFill>
                  <a:srgbClr val="66AB38"/>
                </a:solidFill>
                <a:latin typeface="Arial Rounded MT Bold" panose="020F0704030504030204" pitchFamily="34" charset="0"/>
              </a:rPr>
              <a:t>5 minuten pauze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04441" y="266283"/>
            <a:ext cx="1239245" cy="928398"/>
          </a:xfrm>
          <a:prstGeom prst="rect">
            <a:avLst/>
          </a:prstGeom>
        </p:spPr>
      </p:pic>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550782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4205322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838200" y="1410896"/>
            <a:ext cx="11102009" cy="4961903"/>
          </a:xfrm>
          <a:solidFill>
            <a:srgbClr val="00ADCF"/>
          </a:solidFill>
        </p:spPr>
        <p:txBody>
          <a:bodyPr>
            <a:normAutofit/>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2</a:t>
            </a:r>
            <a:r>
              <a:rPr lang="nl-NL" baseline="30000" dirty="0">
                <a:solidFill>
                  <a:srgbClr val="002060"/>
                </a:solidFill>
              </a:rPr>
              <a:t>e</a:t>
            </a:r>
            <a:r>
              <a:rPr lang="nl-NL" dirty="0">
                <a:solidFill>
                  <a:srgbClr val="002060"/>
                </a:solidFill>
              </a:rPr>
              <a:t> halfjaar,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err="1">
                <a:solidFill>
                  <a:srgbClr val="002060"/>
                </a:solidFill>
              </a:rPr>
              <a:t>MijnOnderwijs</a:t>
            </a:r>
            <a:r>
              <a:rPr lang="nl-NL" b="1" dirty="0">
                <a:solidFill>
                  <a:srgbClr val="002060"/>
                </a:solidFill>
              </a:rPr>
              <a:t>, per balk: waar sta ik nu, waar wil ik heen, wat is nodig om daar te komen, welke fase kies ik?</a:t>
            </a:r>
          </a:p>
          <a:p>
            <a:r>
              <a:rPr lang="nl-NL" b="1" dirty="0">
                <a:solidFill>
                  <a:srgbClr val="002060"/>
                </a:solidFill>
              </a:rPr>
              <a:t>Kijk naar je eigen groep (of kies een groep): welke doelen moeten echt beheerst worden? </a:t>
            </a: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pic>
        <p:nvPicPr>
          <p:cNvPr id="5" name="Afbeelding 4">
            <a:extLst>
              <a:ext uri="{FF2B5EF4-FFF2-40B4-BE49-F238E27FC236}">
                <a16:creationId xmlns:a16="http://schemas.microsoft.com/office/drawing/2014/main" id="{F64678C6-2FBF-4023-86BD-804899858B0F}"/>
              </a:ext>
            </a:extLst>
          </p:cNvPr>
          <p:cNvPicPr>
            <a:picLocks noChangeAspect="1"/>
          </p:cNvPicPr>
          <p:nvPr/>
        </p:nvPicPr>
        <p:blipFill>
          <a:blip r:embed="rId4"/>
          <a:stretch>
            <a:fillRect/>
          </a:stretch>
        </p:blipFill>
        <p:spPr>
          <a:xfrm rot="21260331">
            <a:off x="7627434" y="6013038"/>
            <a:ext cx="3362325" cy="55245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4586</TotalTime>
  <Words>2968</Words>
  <Application>Microsoft Office PowerPoint</Application>
  <PresentationFormat>Breedbeeld</PresentationFormat>
  <Paragraphs>479</Paragraphs>
  <Slides>69</Slides>
  <Notes>42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69</vt:i4>
      </vt:variant>
    </vt:vector>
  </HeadingPairs>
  <TitlesOfParts>
    <vt:vector size="76" baseType="lpstr">
      <vt:lpstr>Arial</vt:lpstr>
      <vt:lpstr>Arial Rounded MT Bold</vt:lpstr>
      <vt:lpstr>Calibri</vt:lpstr>
      <vt:lpstr>Calibri Light</vt:lpstr>
      <vt:lpstr>Verdana</vt:lpstr>
      <vt:lpstr>Wingdings</vt:lpstr>
      <vt:lpstr>Kantoorthema</vt:lpstr>
      <vt:lpstr>PowerPoint-presentatie</vt:lpstr>
      <vt:lpstr>Even voorstellen</vt:lpstr>
      <vt:lpstr>Masterclass  ‘Doelgericht werken vanuit leerlijnen’</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Leerlijn lezen, wat is leesbegrip</vt:lpstr>
      <vt:lpstr>Leerlijn begrijpend lezen</vt:lpstr>
      <vt:lpstr>Woordenschat</vt:lpstr>
      <vt:lpstr>Conclusie</vt:lpstr>
      <vt:lpstr>Opdracht 1: De referentieniveaus </vt:lpstr>
      <vt:lpstr>PowerPoint-presentatie</vt:lpstr>
      <vt:lpstr>5 minuten pauze</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109</cp:revision>
  <cp:lastPrinted>2021-04-08T12:40:05Z</cp:lastPrinted>
  <dcterms:created xsi:type="dcterms:W3CDTF">2019-12-07T18:56:50Z</dcterms:created>
  <dcterms:modified xsi:type="dcterms:W3CDTF">2022-09-30T12:39:12Z</dcterms:modified>
</cp:coreProperties>
</file>