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396" r:id="rId23"/>
    <p:sldId id="431" r:id="rId24"/>
    <p:sldId id="351" r:id="rId25"/>
    <p:sldId id="384" r:id="rId26"/>
    <p:sldId id="385" r:id="rId27"/>
    <p:sldId id="386" r:id="rId28"/>
    <p:sldId id="387" r:id="rId29"/>
    <p:sldId id="414" r:id="rId30"/>
    <p:sldId id="415" r:id="rId31"/>
    <p:sldId id="416" r:id="rId32"/>
    <p:sldId id="418" r:id="rId33"/>
    <p:sldId id="432" r:id="rId34"/>
    <p:sldId id="435" r:id="rId35"/>
    <p:sldId id="433" r:id="rId36"/>
    <p:sldId id="389" r:id="rId37"/>
    <p:sldId id="280" r:id="rId38"/>
    <p:sldId id="419" r:id="rId39"/>
    <p:sldId id="315" r:id="rId40"/>
    <p:sldId id="298" r:id="rId41"/>
    <p:sldId id="404" r:id="rId42"/>
    <p:sldId id="299" r:id="rId43"/>
    <p:sldId id="264" r:id="rId44"/>
    <p:sldId id="317" r:id="rId45"/>
    <p:sldId id="263" r:id="rId46"/>
    <p:sldId id="276" r:id="rId47"/>
    <p:sldId id="393" r:id="rId48"/>
    <p:sldId id="383" r:id="rId49"/>
    <p:sldId id="392" r:id="rId50"/>
    <p:sldId id="422" r:id="rId51"/>
    <p:sldId id="423" r:id="rId52"/>
    <p:sldId id="436" r:id="rId53"/>
    <p:sldId id="424" r:id="rId54"/>
    <p:sldId id="441" r:id="rId55"/>
    <p:sldId id="437" r:id="rId56"/>
    <p:sldId id="440" r:id="rId57"/>
    <p:sldId id="438" r:id="rId58"/>
    <p:sldId id="439" r:id="rId59"/>
    <p:sldId id="442" r:id="rId60"/>
    <p:sldId id="267" r:id="rId61"/>
    <p:sldId id="320" r:id="rId62"/>
    <p:sldId id="309" r:id="rId63"/>
    <p:sldId id="420" r:id="rId64"/>
    <p:sldId id="363" r:id="rId65"/>
    <p:sldId id="325" r:id="rId66"/>
    <p:sldId id="421" r:id="rId67"/>
    <p:sldId id="326" r:id="rId68"/>
    <p:sldId id="327" r:id="rId69"/>
    <p:sldId id="322" r:id="rId70"/>
    <p:sldId id="394" r:id="rId71"/>
    <p:sldId id="342" r:id="rId72"/>
    <p:sldId id="375" r:id="rId73"/>
    <p:sldId id="334" r:id="rId74"/>
    <p:sldId id="350" r:id="rId75"/>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B38"/>
    <a:srgbClr val="00ADCE"/>
    <a:srgbClr val="00ADD2"/>
    <a:srgbClr val="0FF936"/>
    <a:srgbClr val="0456A2"/>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47" autoAdjust="0"/>
    <p:restoredTop sz="94249" autoAdjust="0"/>
  </p:normalViewPr>
  <p:slideViewPr>
    <p:cSldViewPr snapToGrid="0">
      <p:cViewPr varScale="1">
        <p:scale>
          <a:sx n="106" d="100"/>
          <a:sy n="106" d="100"/>
        </p:scale>
        <p:origin x="101" y="33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24-1-2023</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24-1-2023</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4851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70385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751789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37</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43</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61</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62</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63</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65</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66</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67</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68</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70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72</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23</a:t>
            </a:fld>
            <a:endParaRPr lang="nl-NL"/>
          </a:p>
        </p:txBody>
      </p:sp>
    </p:spTree>
    <p:extLst>
      <p:ext uri="{BB962C8B-B14F-4D97-AF65-F5344CB8AC3E}">
        <p14:creationId xmlns:p14="http://schemas.microsoft.com/office/powerpoint/2010/main" val="3923215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24-1-2023</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24-1-2023</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1.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1.wdp"/><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13.jpg"/></Relationships>
</file>

<file path=ppt/slides/_rels/slide6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8.png"/><Relationship Id="rId7"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6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4.jpeg"/><Relationship Id="rId4" Type="http://schemas.openxmlformats.org/officeDocument/2006/relationships/image" Target="../media/image73.jpeg"/></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Referentieniveaus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 rekenen:</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513007" y="0"/>
            <a:ext cx="7413006" cy="6687687"/>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 taal</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Complex proces, minder ‘rechtlijnig’ dan bij rekenen. </a:t>
            </a: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pic>
        <p:nvPicPr>
          <p:cNvPr id="9" name="Picture 2">
            <a:extLst>
              <a:ext uri="{FF2B5EF4-FFF2-40B4-BE49-F238E27FC236}">
                <a16:creationId xmlns:a16="http://schemas.microsoft.com/office/drawing/2014/main" id="{8D5F962E-967F-4354-AD4B-0452BA6416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235"/>
          <a:stretch/>
        </p:blipFill>
        <p:spPr bwMode="auto">
          <a:xfrm>
            <a:off x="6096020" y="-55795"/>
            <a:ext cx="6095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696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8703320" cy="857250"/>
          </a:xfrm>
        </p:spPr>
        <p:txBody>
          <a:bodyPr>
            <a:normAutofit fontScale="90000"/>
          </a:bodyPr>
          <a:lstStyle/>
          <a:p>
            <a:pPr algn="l"/>
            <a:r>
              <a:rPr lang="nl-NL" dirty="0">
                <a:solidFill>
                  <a:srgbClr val="66AB38"/>
                </a:solidFill>
                <a:latin typeface="Arial Rounded MT Bold" panose="020F0704030504030204" pitchFamily="34" charset="0"/>
              </a:rPr>
              <a:t>Referentieniveaus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10649" y="211525"/>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75437" y="461658"/>
            <a:ext cx="11612879" cy="613649"/>
          </a:xfrm>
        </p:spPr>
        <p:txBody>
          <a:bodyPr>
            <a:normAutofit fontScale="90000"/>
          </a:bodyPr>
          <a:lstStyle/>
          <a:p>
            <a:r>
              <a:rPr lang="nl-NL" sz="4000" dirty="0">
                <a:solidFill>
                  <a:srgbClr val="00BFFE"/>
                </a:solidFill>
                <a:latin typeface="Arial Rounded MT Bold" panose="020F0704030504030204" pitchFamily="34" charset="0"/>
              </a:rPr>
              <a:t>Masterclass ‘Doelgericht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221913"/>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745167496"/>
              </p:ext>
            </p:extLst>
          </p:nvPr>
        </p:nvGraphicFramePr>
        <p:xfrm>
          <a:off x="1159077" y="1075307"/>
          <a:ext cx="9023420" cy="5029200"/>
        </p:xfrm>
        <a:graphic>
          <a:graphicData uri="http://schemas.openxmlformats.org/drawingml/2006/table">
            <a:tbl>
              <a:tblPr firstRow="1" bandRow="1">
                <a:tableStyleId>{5C22544A-7EE6-4342-B048-85BDC9FD1C3A}</a:tableStyleId>
              </a:tblPr>
              <a:tblGrid>
                <a:gridCol w="1177210">
                  <a:extLst>
                    <a:ext uri="{9D8B030D-6E8A-4147-A177-3AD203B41FA5}">
                      <a16:colId xmlns:a16="http://schemas.microsoft.com/office/drawing/2014/main" val="3406897326"/>
                    </a:ext>
                  </a:extLst>
                </a:gridCol>
                <a:gridCol w="7846210">
                  <a:extLst>
                    <a:ext uri="{9D8B030D-6E8A-4147-A177-3AD203B41FA5}">
                      <a16:colId xmlns:a16="http://schemas.microsoft.com/office/drawing/2014/main" val="930306543"/>
                    </a:ext>
                  </a:extLst>
                </a:gridCol>
              </a:tblGrid>
              <a:tr h="438159">
                <a:tc>
                  <a:txBody>
                    <a:bodyPr/>
                    <a:lstStyle/>
                    <a:p>
                      <a:r>
                        <a:rPr lang="nl-NL" sz="2400" dirty="0">
                          <a:solidFill>
                            <a:srgbClr val="002060"/>
                          </a:solidFill>
                        </a:rPr>
                        <a:t>15:00</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438159">
                <a:tc>
                  <a:txBody>
                    <a:bodyPr/>
                    <a:lstStyle/>
                    <a:p>
                      <a:r>
                        <a:rPr lang="nl-NL" sz="2400" b="1" dirty="0">
                          <a:solidFill>
                            <a:srgbClr val="002060"/>
                          </a:solidFill>
                        </a:rPr>
                        <a:t>15:10</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438159">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438159">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438159">
                <a:tc>
                  <a:txBody>
                    <a:bodyPr/>
                    <a:lstStyle/>
                    <a:p>
                      <a:r>
                        <a:rPr lang="nl-NL" sz="2400" b="1" dirty="0">
                          <a:solidFill>
                            <a:srgbClr val="002060"/>
                          </a:solidFill>
                        </a:rPr>
                        <a:t>16:00</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438159">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438159">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438159">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438159">
                <a:tc>
                  <a:txBody>
                    <a:bodyPr/>
                    <a:lstStyle/>
                    <a:p>
                      <a:r>
                        <a:rPr lang="nl-NL" sz="2400" b="1" dirty="0">
                          <a:solidFill>
                            <a:srgbClr val="002060"/>
                          </a:solidFill>
                        </a:rPr>
                        <a:t>16:45</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438159">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438159">
                <a:tc>
                  <a:txBody>
                    <a:bodyPr/>
                    <a:lstStyle/>
                    <a:p>
                      <a:r>
                        <a:rPr lang="nl-NL" sz="2400" b="1" dirty="0">
                          <a:solidFill>
                            <a:srgbClr val="002060"/>
                          </a:solidFill>
                        </a:rPr>
                        <a:t>17:10</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lezen, wat is leesbegrip</a:t>
            </a:r>
            <a:endParaRPr lang="nl-NL" sz="3600" dirty="0"/>
          </a:p>
        </p:txBody>
      </p:sp>
      <p:sp>
        <p:nvSpPr>
          <p:cNvPr id="3" name="Tijdelijke aanduiding voor inhoud 2"/>
          <p:cNvSpPr>
            <a:spLocks noGrp="1"/>
          </p:cNvSpPr>
          <p:nvPr>
            <p:ph idx="1"/>
          </p:nvPr>
        </p:nvSpPr>
        <p:spPr>
          <a:xfrm>
            <a:off x="677469" y="1093610"/>
            <a:ext cx="10191254" cy="4670779"/>
          </a:xfrm>
          <a:noFill/>
        </p:spPr>
        <p:txBody>
          <a:bodyPr>
            <a:normAutofit/>
          </a:bodyPr>
          <a:lstStyle/>
          <a:p>
            <a:r>
              <a:rPr lang="nl-NL" dirty="0">
                <a:solidFill>
                  <a:srgbClr val="0456A2"/>
                </a:solidFill>
              </a:rPr>
              <a:t>Leesbegrip = DV x ETB x LMH x TK x AD</a:t>
            </a:r>
          </a:p>
          <a:p>
            <a:endParaRPr lang="nl-NL" dirty="0">
              <a:solidFill>
                <a:srgbClr val="0456A2"/>
              </a:solidFill>
            </a:endParaRPr>
          </a:p>
          <a:p>
            <a:r>
              <a:rPr lang="nl-NL" dirty="0">
                <a:solidFill>
                  <a:srgbClr val="0456A2"/>
                </a:solidFill>
              </a:rPr>
              <a:t>DV = decoderen en vloeiendheid </a:t>
            </a:r>
          </a:p>
          <a:p>
            <a:r>
              <a:rPr lang="nl-NL" dirty="0">
                <a:solidFill>
                  <a:srgbClr val="0456A2"/>
                </a:solidFill>
              </a:rPr>
              <a:t>EV= ervarings- en taalbasis </a:t>
            </a:r>
            <a:r>
              <a:rPr lang="nl-NL" sz="2400" dirty="0">
                <a:solidFill>
                  <a:srgbClr val="0456A2"/>
                </a:solidFill>
              </a:rPr>
              <a:t>(wat weet je al van dit </a:t>
            </a:r>
            <a:br>
              <a:rPr lang="nl-NL" sz="2400" dirty="0">
                <a:solidFill>
                  <a:srgbClr val="0456A2"/>
                </a:solidFill>
              </a:rPr>
            </a:br>
            <a:r>
              <a:rPr lang="nl-NL" sz="2400" dirty="0">
                <a:solidFill>
                  <a:srgbClr val="0456A2"/>
                </a:solidFill>
              </a:rPr>
              <a:t>onderwerp, woordenschat)</a:t>
            </a:r>
          </a:p>
          <a:p>
            <a:r>
              <a:rPr lang="nl-NL" dirty="0">
                <a:solidFill>
                  <a:srgbClr val="0456A2"/>
                </a:solidFill>
              </a:rPr>
              <a:t>LMH = leesmotivatie en hoeveelheid tekst</a:t>
            </a:r>
          </a:p>
          <a:p>
            <a:r>
              <a:rPr lang="nl-NL" dirty="0">
                <a:solidFill>
                  <a:srgbClr val="0456A2"/>
                </a:solidFill>
              </a:rPr>
              <a:t>TK= tekstkwaliteit </a:t>
            </a:r>
            <a:r>
              <a:rPr lang="nl-NL" sz="2400" dirty="0">
                <a:solidFill>
                  <a:srgbClr val="0456A2"/>
                </a:solidFill>
              </a:rPr>
              <a:t>(rijke teksten, meerdere teksten over een onderwerp)</a:t>
            </a:r>
          </a:p>
          <a:p>
            <a:r>
              <a:rPr lang="nl-NL" dirty="0">
                <a:solidFill>
                  <a:srgbClr val="0456A2"/>
                </a:solidFill>
              </a:rPr>
              <a:t>AD = actief denken </a:t>
            </a:r>
            <a:r>
              <a:rPr lang="nl-NL" sz="2400" dirty="0">
                <a:solidFill>
                  <a:srgbClr val="0456A2"/>
                </a:solidFill>
              </a:rPr>
              <a:t>(gesprekken, schrijven over teksten, interessante 					     betekenisvolle opdrachten)</a:t>
            </a:r>
            <a:endParaRPr lang="nl-NL" dirty="0">
              <a:solidFill>
                <a:srgbClr val="0456A2"/>
              </a:solidFill>
            </a:endParaRPr>
          </a:p>
          <a:p>
            <a:pPr lvl="1"/>
            <a:endParaRPr lang="nl-NL" dirty="0">
              <a:solidFill>
                <a:srgbClr val="0456A2"/>
              </a:solidFill>
            </a:endParaRPr>
          </a:p>
          <a:p>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lvl="1"/>
            <a:endParaRPr lang="nl-NL" dirty="0">
              <a:solidFill>
                <a:srgbClr val="0456A2"/>
              </a:solidFill>
            </a:endParaRPr>
          </a:p>
          <a:p>
            <a:pPr marL="457200" lvl="1"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4" name="Afbeelding 3">
            <a:extLst>
              <a:ext uri="{FF2B5EF4-FFF2-40B4-BE49-F238E27FC236}">
                <a16:creationId xmlns:a16="http://schemas.microsoft.com/office/drawing/2014/main" id="{8B8FFD97-3D45-9BFF-146D-550B93C6C422}"/>
              </a:ext>
            </a:extLst>
          </p:cNvPr>
          <p:cNvPicPr>
            <a:picLocks noChangeAspect="1"/>
          </p:cNvPicPr>
          <p:nvPr/>
        </p:nvPicPr>
        <p:blipFill>
          <a:blip r:embed="rId4"/>
          <a:stretch>
            <a:fillRect/>
          </a:stretch>
        </p:blipFill>
        <p:spPr>
          <a:xfrm rot="836555">
            <a:off x="9129859" y="252021"/>
            <a:ext cx="2553654" cy="3776351"/>
          </a:xfrm>
          <a:prstGeom prst="rect">
            <a:avLst/>
          </a:prstGeom>
        </p:spPr>
      </p:pic>
    </p:spTree>
    <p:extLst>
      <p:ext uri="{BB962C8B-B14F-4D97-AF65-F5344CB8AC3E}">
        <p14:creationId xmlns:p14="http://schemas.microsoft.com/office/powerpoint/2010/main" val="39441192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Leerlijn begrijpend lezen</a:t>
            </a:r>
            <a:endParaRPr lang="nl-NL" sz="3600" dirty="0"/>
          </a:p>
        </p:txBody>
      </p:sp>
      <p:sp>
        <p:nvSpPr>
          <p:cNvPr id="3" name="Tijdelijke aanduiding voor inhoud 2"/>
          <p:cNvSpPr>
            <a:spLocks noGrp="1"/>
          </p:cNvSpPr>
          <p:nvPr>
            <p:ph idx="1"/>
          </p:nvPr>
        </p:nvSpPr>
        <p:spPr>
          <a:xfrm>
            <a:off x="677468" y="1252943"/>
            <a:ext cx="7243907" cy="4670779"/>
          </a:xfrm>
          <a:noFill/>
        </p:spPr>
        <p:txBody>
          <a:bodyPr>
            <a:normAutofit fontScale="92500"/>
          </a:bodyPr>
          <a:lstStyle/>
          <a:p>
            <a:r>
              <a:rPr lang="nl-NL" dirty="0">
                <a:solidFill>
                  <a:srgbClr val="0456A2"/>
                </a:solidFill>
              </a:rPr>
              <a:t>Begrijpend lezen is alleen in Nederland een apart vak</a:t>
            </a:r>
          </a:p>
          <a:p>
            <a:r>
              <a:rPr lang="nl-NL" dirty="0">
                <a:solidFill>
                  <a:srgbClr val="0456A2"/>
                </a:solidFill>
              </a:rPr>
              <a:t>Scores voor leesbegrip belangrijk bij de verwijzing naar het VO</a:t>
            </a:r>
          </a:p>
          <a:p>
            <a:r>
              <a:rPr lang="nl-NL" dirty="0">
                <a:solidFill>
                  <a:srgbClr val="0456A2"/>
                </a:solidFill>
              </a:rPr>
              <a:t>Leesbegrip komt op vergelijkbare wijze tot stand als mondelinge taal</a:t>
            </a:r>
          </a:p>
          <a:p>
            <a:r>
              <a:rPr lang="nl-NL" dirty="0">
                <a:solidFill>
                  <a:srgbClr val="0456A2"/>
                </a:solidFill>
              </a:rPr>
              <a:t>Begrijpen van een tekst verloopt grotendeels onbewust</a:t>
            </a:r>
          </a:p>
          <a:p>
            <a:r>
              <a:rPr lang="nl-NL" dirty="0">
                <a:solidFill>
                  <a:srgbClr val="0456A2"/>
                </a:solidFill>
              </a:rPr>
              <a:t>Soms zijn onbewuste processen niet toereikend: dan kan een lezer ervoor kiezen om bewust iets te herhalen, langzamer lezen etc.</a:t>
            </a:r>
          </a:p>
          <a:p>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1659864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Woordenschat</a:t>
            </a:r>
            <a:endParaRPr lang="nl-NL" sz="3600" dirty="0"/>
          </a:p>
        </p:txBody>
      </p:sp>
      <p:sp>
        <p:nvSpPr>
          <p:cNvPr id="3" name="Tijdelijke aanduiding voor inhoud 2"/>
          <p:cNvSpPr>
            <a:spLocks noGrp="1"/>
          </p:cNvSpPr>
          <p:nvPr>
            <p:ph idx="1"/>
          </p:nvPr>
        </p:nvSpPr>
        <p:spPr>
          <a:xfrm>
            <a:off x="677468" y="1252943"/>
            <a:ext cx="10769197" cy="4670779"/>
          </a:xfrm>
          <a:noFill/>
        </p:spPr>
        <p:txBody>
          <a:bodyPr>
            <a:normAutofit lnSpcReduction="10000"/>
          </a:bodyPr>
          <a:lstStyle/>
          <a:p>
            <a:pPr marL="0" indent="0">
              <a:buNone/>
            </a:pPr>
            <a:r>
              <a:rPr lang="nl-NL" i="1" dirty="0">
                <a:solidFill>
                  <a:srgbClr val="0456A2"/>
                </a:solidFill>
              </a:rPr>
              <a:t>‘</a:t>
            </a:r>
            <a:r>
              <a:rPr lang="nl-NL" dirty="0">
                <a:solidFill>
                  <a:srgbClr val="0456A2"/>
                </a:solidFill>
              </a:rPr>
              <a:t>De woordenschat van hoogopgeleiden in hun dagelijks leven is vele malen armer dan geschreven taal. Het is voor leraren dan ook een onmogelijke opgave om de woordenschat van leerlingen helpen te ontwikkelen door alleen woordbetekenissen uit te leggen. Zonder aandacht voor rijke contexten en rijke teksten is woordenschatontwikkeling niet mogelijk.’</a:t>
            </a:r>
          </a:p>
          <a:p>
            <a:pPr marL="0" indent="0">
              <a:buNone/>
            </a:pPr>
            <a:endParaRPr lang="nl-NL" i="1" dirty="0">
              <a:solidFill>
                <a:srgbClr val="0456A2"/>
              </a:solidFill>
            </a:endParaRPr>
          </a:p>
          <a:p>
            <a:pPr>
              <a:buFont typeface="Wingdings" panose="05000000000000000000" pitchFamily="2" charset="2"/>
              <a:buChar char="Ø"/>
            </a:pPr>
            <a:r>
              <a:rPr lang="nl-NL" i="1" dirty="0">
                <a:solidFill>
                  <a:srgbClr val="0456A2"/>
                </a:solidFill>
              </a:rPr>
              <a:t>Niet woorden aanleren, maar woordenschat faciliteren door veel voor te lezen, door hun te stimuleren veel te lezen.</a:t>
            </a:r>
          </a:p>
          <a:p>
            <a:pPr>
              <a:buFont typeface="Wingdings" panose="05000000000000000000" pitchFamily="2" charset="2"/>
              <a:buChar char="Ø"/>
            </a:pPr>
            <a:r>
              <a:rPr lang="nl-NL" i="1" dirty="0">
                <a:solidFill>
                  <a:srgbClr val="0456A2"/>
                </a:solidFill>
              </a:rPr>
              <a:t>Focus op losse woorden in een tekst leidt juist af van het begrijpen van de tekst als geheel</a:t>
            </a:r>
          </a:p>
          <a:p>
            <a:pPr marL="0" indent="0">
              <a:buNone/>
            </a:pPr>
            <a:endParaRPr lang="nl-NL"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88216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165123" y="1705475"/>
            <a:ext cx="9942542" cy="4526584"/>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spTree>
    <p:extLst>
      <p:ext uri="{BB962C8B-B14F-4D97-AF65-F5344CB8AC3E}">
        <p14:creationId xmlns:p14="http://schemas.microsoft.com/office/powerpoint/2010/main" val="345774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Korte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74885" y="475822"/>
            <a:ext cx="9982158"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&lt;&gt; methodisch leren</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5848726" y="1528919"/>
            <a:ext cx="4908317" cy="3943999"/>
          </a:xfrm>
          <a:prstGeom prst="rect">
            <a:avLst/>
          </a:prstGeom>
          <a:no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Meer onderwerpen door elkaar heen</a:t>
            </a:r>
          </a:p>
          <a:p>
            <a:r>
              <a:rPr lang="nl-NL" dirty="0">
                <a:solidFill>
                  <a:srgbClr val="0456A2"/>
                </a:solidFill>
              </a:rPr>
              <a:t>Niet beheerst? Komt later wel, of RT </a:t>
            </a:r>
            <a:r>
              <a:rPr lang="nl-NL" dirty="0" err="1">
                <a:solidFill>
                  <a:srgbClr val="0456A2"/>
                </a:solidFill>
              </a:rPr>
              <a:t>etc</a:t>
            </a:r>
            <a:endParaRPr lang="nl-NL" dirty="0">
              <a:solidFill>
                <a:srgbClr val="0456A2"/>
              </a:solidFill>
            </a:endParaRPr>
          </a:p>
          <a:p>
            <a:r>
              <a:rPr lang="nl-NL" dirty="0">
                <a:solidFill>
                  <a:srgbClr val="0456A2"/>
                </a:solidFill>
              </a:rPr>
              <a:t>Tempo van de methode aanhouden</a:t>
            </a:r>
          </a:p>
          <a:p>
            <a:r>
              <a:rPr lang="nl-NL" dirty="0">
                <a:solidFill>
                  <a:srgbClr val="0456A2"/>
                </a:solidFill>
              </a:rPr>
              <a:t>Steeds een beetje niet beheersen, risico op ‘gatenkaas’, probleem bij complexere onderwerpen</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jdelijke aanduiding voor inhoud 2">
            <a:extLst>
              <a:ext uri="{FF2B5EF4-FFF2-40B4-BE49-F238E27FC236}">
                <a16:creationId xmlns:a16="http://schemas.microsoft.com/office/drawing/2014/main" id="{F2E8A4A3-CE24-72DF-C518-1B4EF0C509ED}"/>
              </a:ext>
            </a:extLst>
          </p:cNvPr>
          <p:cNvSpPr txBox="1">
            <a:spLocks/>
          </p:cNvSpPr>
          <p:nvPr/>
        </p:nvSpPr>
        <p:spPr>
          <a:xfrm>
            <a:off x="1018159" y="1609400"/>
            <a:ext cx="4908317"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Weet wat het einddoel is</a:t>
            </a:r>
          </a:p>
          <a:p>
            <a:r>
              <a:rPr lang="nl-NL" dirty="0">
                <a:solidFill>
                  <a:srgbClr val="0456A2"/>
                </a:solidFill>
              </a:rPr>
              <a:t>Formuleer succescriteria</a:t>
            </a:r>
          </a:p>
          <a:p>
            <a:r>
              <a:rPr lang="nl-NL" dirty="0">
                <a:solidFill>
                  <a:srgbClr val="0456A2"/>
                </a:solidFill>
              </a:rPr>
              <a:t>Bedenk andere manieren om</a:t>
            </a:r>
            <a:br>
              <a:rPr lang="nl-NL" dirty="0">
                <a:solidFill>
                  <a:srgbClr val="0456A2"/>
                </a:solidFill>
              </a:rPr>
            </a:br>
            <a:r>
              <a:rPr lang="nl-NL" dirty="0">
                <a:solidFill>
                  <a:srgbClr val="0456A2"/>
                </a:solidFill>
              </a:rPr>
              <a:t>de leerling toch verder te krijgen</a:t>
            </a:r>
          </a:p>
          <a:p>
            <a:r>
              <a:rPr lang="nl-NL" dirty="0">
                <a:solidFill>
                  <a:srgbClr val="0456A2"/>
                </a:solidFill>
              </a:rPr>
              <a:t>Niet beheerst door iedereen:</a:t>
            </a:r>
            <a:br>
              <a:rPr lang="nl-NL" dirty="0">
                <a:solidFill>
                  <a:srgbClr val="0456A2"/>
                </a:solidFill>
              </a:rPr>
            </a:br>
            <a:r>
              <a:rPr lang="nl-NL" dirty="0">
                <a:solidFill>
                  <a:srgbClr val="0456A2"/>
                </a:solidFill>
              </a:rPr>
              <a:t>neem extra tijd</a:t>
            </a:r>
          </a:p>
          <a:p>
            <a:pPr lvl="1"/>
            <a:endParaRPr lang="nl-NL" dirty="0">
              <a:solidFill>
                <a:srgbClr val="0456A2"/>
              </a:solidFill>
            </a:endParaRPr>
          </a:p>
          <a:p>
            <a:endParaRPr lang="nl-NL" dirty="0">
              <a:solidFill>
                <a:srgbClr val="0456A2"/>
              </a:solidFill>
            </a:endParaRPr>
          </a:p>
          <a:p>
            <a:pPr marL="0" indent="0">
              <a:buFont typeface="Arial" panose="020B0604020202020204" pitchFamily="34" charset="0"/>
              <a:buNone/>
            </a:pPr>
            <a:endParaRPr lang="nl-NL" dirty="0">
              <a:solidFill>
                <a:srgbClr val="0456A2"/>
              </a:solidFill>
            </a:endParaRPr>
          </a:p>
        </p:txBody>
      </p:sp>
    </p:spTree>
    <p:extLst>
      <p:ext uri="{BB962C8B-B14F-4D97-AF65-F5344CB8AC3E}">
        <p14:creationId xmlns:p14="http://schemas.microsoft.com/office/powerpoint/2010/main" val="4158662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descr="Afbeelding met tekst&#10;&#10;Automatisch gegenereerde beschrijving">
            <a:extLst>
              <a:ext uri="{FF2B5EF4-FFF2-40B4-BE49-F238E27FC236}">
                <a16:creationId xmlns:a16="http://schemas.microsoft.com/office/drawing/2014/main" id="{426D9490-1BCA-69FC-F8A8-EB1035E7B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8299" y="0"/>
            <a:ext cx="9110389" cy="6076941"/>
          </a:xfrm>
          <a:prstGeom prst="rect">
            <a:avLst/>
          </a:prstGeom>
        </p:spPr>
      </p:pic>
    </p:spTree>
    <p:extLst>
      <p:ext uri="{BB962C8B-B14F-4D97-AF65-F5344CB8AC3E}">
        <p14:creationId xmlns:p14="http://schemas.microsoft.com/office/powerpoint/2010/main" val="15683160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E8EF73B5-62A2-8759-704D-0121E529F2E7}"/>
              </a:ext>
            </a:extLst>
          </p:cNvPr>
          <p:cNvPicPr>
            <a:picLocks noChangeAspect="1"/>
          </p:cNvPicPr>
          <p:nvPr/>
        </p:nvPicPr>
        <p:blipFill>
          <a:blip r:embed="rId4"/>
          <a:stretch>
            <a:fillRect/>
          </a:stretch>
        </p:blipFill>
        <p:spPr>
          <a:xfrm>
            <a:off x="1695236" y="-39493"/>
            <a:ext cx="8369645" cy="5949506"/>
          </a:xfrm>
          <a:prstGeom prst="rect">
            <a:avLst/>
          </a:prstGeom>
        </p:spPr>
      </p:pic>
    </p:spTree>
    <p:extLst>
      <p:ext uri="{BB962C8B-B14F-4D97-AF65-F5344CB8AC3E}">
        <p14:creationId xmlns:p14="http://schemas.microsoft.com/office/powerpoint/2010/main" val="4097272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4" name="Afbeelding 3">
            <a:extLst>
              <a:ext uri="{FF2B5EF4-FFF2-40B4-BE49-F238E27FC236}">
                <a16:creationId xmlns:a16="http://schemas.microsoft.com/office/drawing/2014/main" id="{F08F2373-188E-6342-71EA-C6262250B7A7}"/>
              </a:ext>
            </a:extLst>
          </p:cNvPr>
          <p:cNvPicPr>
            <a:picLocks noChangeAspect="1"/>
          </p:cNvPicPr>
          <p:nvPr/>
        </p:nvPicPr>
        <p:blipFill>
          <a:blip r:embed="rId4"/>
          <a:stretch>
            <a:fillRect/>
          </a:stretch>
        </p:blipFill>
        <p:spPr>
          <a:xfrm>
            <a:off x="2215581" y="144199"/>
            <a:ext cx="7789082" cy="5820783"/>
          </a:xfrm>
          <a:prstGeom prst="rect">
            <a:avLst/>
          </a:prstGeom>
        </p:spPr>
      </p:pic>
    </p:spTree>
    <p:extLst>
      <p:ext uri="{BB962C8B-B14F-4D97-AF65-F5344CB8AC3E}">
        <p14:creationId xmlns:p14="http://schemas.microsoft.com/office/powerpoint/2010/main" val="1911469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5" name="Afbeelding 4" descr="Afbeelding met tekst&#10;&#10;Automatisch gegenereerde beschrijving">
            <a:extLst>
              <a:ext uri="{FF2B5EF4-FFF2-40B4-BE49-F238E27FC236}">
                <a16:creationId xmlns:a16="http://schemas.microsoft.com/office/drawing/2014/main" id="{3545D8BA-151F-ED57-E337-254B93339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312" y="101438"/>
            <a:ext cx="7360357" cy="6655124"/>
          </a:xfrm>
          <a:prstGeom prst="rect">
            <a:avLst/>
          </a:prstGeom>
        </p:spPr>
      </p:pic>
    </p:spTree>
    <p:extLst>
      <p:ext uri="{BB962C8B-B14F-4D97-AF65-F5344CB8AC3E}">
        <p14:creationId xmlns:p14="http://schemas.microsoft.com/office/powerpoint/2010/main" val="4500464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0" name="Afbeelding 9" descr="Afbeelding met tekst&#10;&#10;Automatisch gegenereerde beschrijving">
            <a:extLst>
              <a:ext uri="{FF2B5EF4-FFF2-40B4-BE49-F238E27FC236}">
                <a16:creationId xmlns:a16="http://schemas.microsoft.com/office/drawing/2014/main" id="{E09A7BE6-D694-FE46-F665-302784E9F9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330" y="28254"/>
            <a:ext cx="8969340" cy="5705668"/>
          </a:xfrm>
          <a:prstGeom prst="rect">
            <a:avLst/>
          </a:prstGeom>
        </p:spPr>
      </p:pic>
    </p:spTree>
    <p:extLst>
      <p:ext uri="{BB962C8B-B14F-4D97-AF65-F5344CB8AC3E}">
        <p14:creationId xmlns:p14="http://schemas.microsoft.com/office/powerpoint/2010/main" val="2073779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AutoShape 2">
            <a:extLst>
              <a:ext uri="{FF2B5EF4-FFF2-40B4-BE49-F238E27FC236}">
                <a16:creationId xmlns:a16="http://schemas.microsoft.com/office/drawing/2014/main" id="{4DA978B8-5CEB-C88C-42AB-01B45C1D7A2A}"/>
              </a:ext>
            </a:extLst>
          </p:cNvPr>
          <p:cNvSpPr>
            <a:spLocks noChangeAspect="1" noChangeArrowheads="1"/>
          </p:cNvSpPr>
          <p:nvPr/>
        </p:nvSpPr>
        <p:spPr bwMode="auto">
          <a:xfrm>
            <a:off x="5943600" y="3276600"/>
            <a:ext cx="3063240" cy="30632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4" name="Afbeelding 3">
            <a:extLst>
              <a:ext uri="{FF2B5EF4-FFF2-40B4-BE49-F238E27FC236}">
                <a16:creationId xmlns:a16="http://schemas.microsoft.com/office/drawing/2014/main" id="{429A3BBA-9DA4-73BC-C066-A1108DF03F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80" y="195646"/>
            <a:ext cx="12034620" cy="5420354"/>
          </a:xfrm>
          <a:prstGeom prst="rect">
            <a:avLst/>
          </a:prstGeom>
        </p:spPr>
      </p:pic>
      <p:sp>
        <p:nvSpPr>
          <p:cNvPr id="5" name="Tijdelijke aanduiding voor inhoud 2">
            <a:extLst>
              <a:ext uri="{FF2B5EF4-FFF2-40B4-BE49-F238E27FC236}">
                <a16:creationId xmlns:a16="http://schemas.microsoft.com/office/drawing/2014/main" id="{25B0DDF0-7C25-753B-4E04-E2B0CC245896}"/>
              </a:ext>
            </a:extLst>
          </p:cNvPr>
          <p:cNvSpPr txBox="1">
            <a:spLocks/>
          </p:cNvSpPr>
          <p:nvPr/>
        </p:nvSpPr>
        <p:spPr>
          <a:xfrm>
            <a:off x="322999" y="371717"/>
            <a:ext cx="6056201" cy="5075105"/>
          </a:xfrm>
          <a:prstGeom prst="rect">
            <a:avLst/>
          </a:prstGeom>
          <a:solidFill>
            <a:schemeClr val="bg1">
              <a:lumMod val="95000"/>
              <a:alpha val="64000"/>
            </a:scheme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Werken in units</a:t>
            </a:r>
          </a:p>
          <a:p>
            <a:r>
              <a:rPr lang="nl-NL" dirty="0"/>
              <a:t>Instructie in aparte lokalen</a:t>
            </a:r>
          </a:p>
          <a:p>
            <a:r>
              <a:rPr lang="nl-NL" dirty="0"/>
              <a:t>Verwerking in deze ruimte</a:t>
            </a:r>
          </a:p>
          <a:p>
            <a:r>
              <a:rPr lang="nl-NL" dirty="0"/>
              <a:t>Leerkrachten en onderwijsondersteuners</a:t>
            </a:r>
          </a:p>
          <a:p>
            <a:r>
              <a:rPr lang="nl-NL" dirty="0"/>
              <a:t>Rustige werksfeer</a:t>
            </a:r>
          </a:p>
          <a:p>
            <a:r>
              <a:rPr lang="nl-NL" dirty="0"/>
              <a:t>Rekenen: 50% </a:t>
            </a:r>
            <a:r>
              <a:rPr lang="nl-NL" dirty="0" err="1"/>
              <a:t>gynzy</a:t>
            </a:r>
            <a:r>
              <a:rPr lang="nl-NL" dirty="0"/>
              <a:t> en spellen, papier, </a:t>
            </a:r>
            <a:r>
              <a:rPr lang="nl-NL" dirty="0" err="1"/>
              <a:t>etc</a:t>
            </a:r>
            <a:endParaRPr lang="nl-NL" dirty="0"/>
          </a:p>
          <a:p>
            <a:r>
              <a:rPr lang="nl-NL" dirty="0"/>
              <a:t>Langere tijd met een doel/domein bezig</a:t>
            </a:r>
          </a:p>
          <a:p>
            <a:r>
              <a:rPr lang="nl-NL" dirty="0"/>
              <a:t>Sommige leerlingen meer structuur</a:t>
            </a:r>
          </a:p>
          <a:p>
            <a:r>
              <a:rPr lang="nl-NL" dirty="0"/>
              <a:t>Goede werksfeer, weinig conflicten</a:t>
            </a:r>
          </a:p>
          <a:p>
            <a:r>
              <a:rPr lang="nl-NL" dirty="0"/>
              <a:t>Samenwerking tussen leerkrachten</a:t>
            </a:r>
          </a:p>
          <a:p>
            <a:r>
              <a:rPr lang="nl-NL" dirty="0"/>
              <a:t>Doelen staan centraal</a:t>
            </a:r>
          </a:p>
          <a:p>
            <a:r>
              <a:rPr lang="nl-NL" dirty="0"/>
              <a:t>Portfolioboekje per leerling</a:t>
            </a:r>
          </a:p>
          <a:p>
            <a:r>
              <a:rPr lang="nl-NL" dirty="0"/>
              <a:t>Matrix om doelenvoortgang bij te houden</a:t>
            </a:r>
          </a:p>
          <a:p>
            <a:pPr lvl="1"/>
            <a:endParaRPr lang="nl-NL" dirty="0">
              <a:solidFill>
                <a:schemeClr val="bg1"/>
              </a:solidFill>
            </a:endParaRPr>
          </a:p>
          <a:p>
            <a:endParaRPr lang="nl-NL" dirty="0">
              <a:solidFill>
                <a:schemeClr val="bg1"/>
              </a:solidFill>
            </a:endParaRPr>
          </a:p>
          <a:p>
            <a:pPr marL="0" indent="0">
              <a:buFont typeface="Arial" panose="020B0604020202020204" pitchFamily="34" charset="0"/>
              <a:buNone/>
            </a:pPr>
            <a:endParaRPr lang="nl-NL" dirty="0">
              <a:solidFill>
                <a:schemeClr val="bg1"/>
              </a:solidFill>
            </a:endParaRPr>
          </a:p>
        </p:txBody>
      </p:sp>
    </p:spTree>
    <p:extLst>
      <p:ext uri="{BB962C8B-B14F-4D97-AF65-F5344CB8AC3E}">
        <p14:creationId xmlns:p14="http://schemas.microsoft.com/office/powerpoint/2010/main" val="430092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404950" y="1410896"/>
            <a:ext cx="11535260" cy="4961903"/>
          </a:xfrm>
          <a:solidFill>
            <a:srgbClr val="00ADCF"/>
          </a:solidFill>
        </p:spPr>
        <p:txBody>
          <a:bodyPr>
            <a:normAutofit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a:solidFill>
                  <a:srgbClr val="002060"/>
                </a:solidFill>
              </a:rPr>
              <a:t>Hoe zou jij het werken vanuit doelen willen aanpakken, welke fase kies je?</a:t>
            </a:r>
          </a:p>
          <a:p>
            <a:r>
              <a:rPr lang="nl-NL" b="1" dirty="0">
                <a:solidFill>
                  <a:srgbClr val="002060"/>
                </a:solidFill>
              </a:rPr>
              <a:t>Wat heb je daarvoor nodig?</a:t>
            </a:r>
          </a:p>
          <a:p>
            <a:r>
              <a:rPr lang="nl-NL" b="1" dirty="0">
                <a:solidFill>
                  <a:srgbClr val="002060"/>
                </a:solidFill>
              </a:rPr>
              <a:t>Kijk naar je eigen groep (of kies een groep): welke doelen moeten echt beheerst worden? </a:t>
            </a: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Van kerndoel en referentieniveau</a:t>
            </a:r>
            <a:br>
              <a:rPr lang="nl-NL" dirty="0">
                <a:solidFill>
                  <a:srgbClr val="87B632"/>
                </a:solidFill>
                <a:latin typeface="Arial Rounded MT Bold" panose="020F0704030504030204" pitchFamily="34" charset="0"/>
              </a:rPr>
            </a:br>
            <a:r>
              <a:rPr lang="nl-NL" dirty="0">
                <a:solidFill>
                  <a:srgbClr val="87B632"/>
                </a:solidFill>
                <a:latin typeface="Arial Rounded MT Bold" panose="020F0704030504030204" pitchFamily="34" charset="0"/>
              </a:rPr>
              <a:t>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p>
          <a:p>
            <a:endParaRPr lang="nl-NL" dirty="0">
              <a:solidFill>
                <a:srgbClr val="0B5DA7"/>
              </a:solidFill>
            </a:endParaRPr>
          </a:p>
          <a:p>
            <a:pPr marL="0" indent="0">
              <a:buNone/>
            </a:pPr>
            <a:r>
              <a:rPr lang="nl-NL" dirty="0">
                <a:solidFill>
                  <a:srgbClr val="0B5DA7"/>
                </a:solidFill>
              </a:rPr>
              <a:t>Wat is het einddoel?</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4891</TotalTime>
  <Words>2996</Words>
  <Application>Microsoft Office PowerPoint</Application>
  <PresentationFormat>Breedbeeld</PresentationFormat>
  <Paragraphs>483</Paragraphs>
  <Slides>74</Slides>
  <Notes>42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74</vt:i4>
      </vt:variant>
    </vt:vector>
  </HeadingPairs>
  <TitlesOfParts>
    <vt:vector size="81"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Van kerndoel en referentieniveau naar leerlijn</vt:lpstr>
      <vt:lpstr>Kerndoelen  1996  van 115 naar 58  Voorbeeld, getallen en bewerkingen:  </vt:lpstr>
      <vt:lpstr>Referentieniveaus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Referentieniveaus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Leerlijn taal</vt:lpstr>
      <vt:lpstr>Referentieniveaus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PowerPoint-presentatie</vt:lpstr>
      <vt:lpstr>Leerlijn lezen, wat is leesbegrip</vt:lpstr>
      <vt:lpstr>Leerlijn begrijpend lezen</vt:lpstr>
      <vt:lpstr>Woordenschat</vt:lpstr>
      <vt:lpstr>Conclusie</vt:lpstr>
      <vt:lpstr>Opdracht 1: De referentieniveaus </vt:lpstr>
      <vt:lpstr>Korte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115</cp:revision>
  <cp:lastPrinted>2021-04-08T12:40:05Z</cp:lastPrinted>
  <dcterms:created xsi:type="dcterms:W3CDTF">2019-12-07T18:56:50Z</dcterms:created>
  <dcterms:modified xsi:type="dcterms:W3CDTF">2023-01-24T11:27:27Z</dcterms:modified>
</cp:coreProperties>
</file>