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336" r:id="rId2"/>
    <p:sldId id="295" r:id="rId3"/>
    <p:sldId id="409" r:id="rId4"/>
    <p:sldId id="333" r:id="rId5"/>
    <p:sldId id="296" r:id="rId6"/>
    <p:sldId id="297" r:id="rId7"/>
    <p:sldId id="260" r:id="rId8"/>
    <p:sldId id="303" r:id="rId9"/>
    <p:sldId id="304" r:id="rId10"/>
    <p:sldId id="305" r:id="rId11"/>
    <p:sldId id="306" r:id="rId12"/>
    <p:sldId id="329" r:id="rId13"/>
    <p:sldId id="308" r:id="rId14"/>
    <p:sldId id="311" r:id="rId15"/>
    <p:sldId id="312" r:id="rId16"/>
    <p:sldId id="307" r:id="rId17"/>
    <p:sldId id="388" r:id="rId18"/>
    <p:sldId id="400" r:id="rId19"/>
    <p:sldId id="395" r:id="rId20"/>
    <p:sldId id="397" r:id="rId21"/>
    <p:sldId id="398" r:id="rId22"/>
    <p:sldId id="396" r:id="rId23"/>
    <p:sldId id="431" r:id="rId24"/>
    <p:sldId id="351" r:id="rId25"/>
    <p:sldId id="384" r:id="rId26"/>
    <p:sldId id="385" r:id="rId27"/>
    <p:sldId id="386" r:id="rId28"/>
    <p:sldId id="387" r:id="rId29"/>
    <p:sldId id="414" r:id="rId30"/>
    <p:sldId id="415" r:id="rId31"/>
    <p:sldId id="416" r:id="rId32"/>
    <p:sldId id="418" r:id="rId33"/>
    <p:sldId id="432" r:id="rId34"/>
    <p:sldId id="435" r:id="rId35"/>
    <p:sldId id="433" r:id="rId36"/>
    <p:sldId id="389" r:id="rId37"/>
    <p:sldId id="280" r:id="rId38"/>
    <p:sldId id="419" r:id="rId39"/>
    <p:sldId id="315" r:id="rId40"/>
    <p:sldId id="298" r:id="rId41"/>
    <p:sldId id="404" r:id="rId42"/>
    <p:sldId id="299" r:id="rId43"/>
    <p:sldId id="264" r:id="rId44"/>
    <p:sldId id="317" r:id="rId45"/>
    <p:sldId id="263" r:id="rId46"/>
    <p:sldId id="276" r:id="rId47"/>
    <p:sldId id="393" r:id="rId48"/>
    <p:sldId id="383" r:id="rId49"/>
    <p:sldId id="392" r:id="rId50"/>
    <p:sldId id="422" r:id="rId51"/>
    <p:sldId id="423" r:id="rId52"/>
    <p:sldId id="436" r:id="rId53"/>
    <p:sldId id="424" r:id="rId54"/>
    <p:sldId id="441" r:id="rId55"/>
    <p:sldId id="437" r:id="rId56"/>
    <p:sldId id="440" r:id="rId57"/>
    <p:sldId id="438" r:id="rId58"/>
    <p:sldId id="439" r:id="rId59"/>
    <p:sldId id="442" r:id="rId60"/>
    <p:sldId id="267" r:id="rId61"/>
    <p:sldId id="320" r:id="rId62"/>
    <p:sldId id="309" r:id="rId63"/>
    <p:sldId id="420" r:id="rId64"/>
    <p:sldId id="363" r:id="rId65"/>
    <p:sldId id="325" r:id="rId66"/>
    <p:sldId id="421" r:id="rId67"/>
    <p:sldId id="326" r:id="rId68"/>
    <p:sldId id="327" r:id="rId69"/>
    <p:sldId id="322" r:id="rId70"/>
    <p:sldId id="394" r:id="rId71"/>
    <p:sldId id="342" r:id="rId72"/>
    <p:sldId id="375" r:id="rId73"/>
    <p:sldId id="334" r:id="rId74"/>
    <p:sldId id="350" r:id="rId75"/>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B38"/>
    <a:srgbClr val="00ADCE"/>
    <a:srgbClr val="00ADD2"/>
    <a:srgbClr val="0FF936"/>
    <a:srgbClr val="0456A2"/>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4249" autoAdjust="0"/>
  </p:normalViewPr>
  <p:slideViewPr>
    <p:cSldViewPr snapToGrid="0">
      <p:cViewPr varScale="1">
        <p:scale>
          <a:sx n="62" d="100"/>
          <a:sy n="62" d="100"/>
        </p:scale>
        <p:origin x="632"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5-4-2023</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5-4-2023</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29</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4851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70385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75178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37</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16059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60</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61</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62</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63</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64</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65</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66</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67</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17</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68</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72</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20</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23</a:t>
            </a:fld>
            <a:endParaRPr lang="nl-NL"/>
          </a:p>
        </p:txBody>
      </p:sp>
    </p:spTree>
    <p:extLst>
      <p:ext uri="{BB962C8B-B14F-4D97-AF65-F5344CB8AC3E}">
        <p14:creationId xmlns:p14="http://schemas.microsoft.com/office/powerpoint/2010/main" val="392321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5-4-2023</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5-4-2023</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5-4-2023</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5-4-2023</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5-4-2023</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5-4-2023</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5-4-2023</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5-4-2023</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5-4-2023</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5-4-2023</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5-4-2023</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5-4-2023</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1.wdp"/><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1.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6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13.jpg"/></Relationships>
</file>

<file path=ppt/slides/_rels/slide6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png"/><Relationship Id="rId7"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6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74.jpeg"/><Relationship Id="rId4" Type="http://schemas.openxmlformats.org/officeDocument/2006/relationships/image" Target="../media/image73.jpeg"/></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75437" y="461658"/>
            <a:ext cx="11612879" cy="613649"/>
          </a:xfrm>
        </p:spPr>
        <p:txBody>
          <a:bodyPr>
            <a:normAutofit fontScale="90000"/>
          </a:bodyPr>
          <a:lstStyle/>
          <a:p>
            <a:r>
              <a:rPr lang="nl-NL" sz="4000" dirty="0">
                <a:solidFill>
                  <a:srgbClr val="00BFFE"/>
                </a:solidFill>
                <a:latin typeface="Arial Rounded MT Bold" panose="020F0704030504030204" pitchFamily="34" charset="0"/>
              </a:rPr>
              <a:t>Masterclass ‘Doelgericht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221913"/>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1745167496"/>
              </p:ext>
            </p:extLst>
          </p:nvPr>
        </p:nvGraphicFramePr>
        <p:xfrm>
          <a:off x="1159077" y="1075307"/>
          <a:ext cx="9023420" cy="5029200"/>
        </p:xfrm>
        <a:graphic>
          <a:graphicData uri="http://schemas.openxmlformats.org/drawingml/2006/table">
            <a:tbl>
              <a:tblPr firstRow="1" bandRow="1">
                <a:tableStyleId>{5C22544A-7EE6-4342-B048-85BDC9FD1C3A}</a:tableStyleId>
              </a:tblPr>
              <a:tblGrid>
                <a:gridCol w="1177210">
                  <a:extLst>
                    <a:ext uri="{9D8B030D-6E8A-4147-A177-3AD203B41FA5}">
                      <a16:colId xmlns:a16="http://schemas.microsoft.com/office/drawing/2014/main" val="3406897326"/>
                    </a:ext>
                  </a:extLst>
                </a:gridCol>
                <a:gridCol w="7846210">
                  <a:extLst>
                    <a:ext uri="{9D8B030D-6E8A-4147-A177-3AD203B41FA5}">
                      <a16:colId xmlns:a16="http://schemas.microsoft.com/office/drawing/2014/main" val="930306543"/>
                    </a:ext>
                  </a:extLst>
                </a:gridCol>
              </a:tblGrid>
              <a:tr h="438159">
                <a:tc>
                  <a:txBody>
                    <a:bodyPr/>
                    <a:lstStyle/>
                    <a:p>
                      <a:r>
                        <a:rPr lang="nl-NL" sz="2400" dirty="0">
                          <a:solidFill>
                            <a:srgbClr val="002060"/>
                          </a:solidFill>
                        </a:rPr>
                        <a:t>15:00</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438159">
                <a:tc>
                  <a:txBody>
                    <a:bodyPr/>
                    <a:lstStyle/>
                    <a:p>
                      <a:r>
                        <a:rPr lang="nl-NL" sz="2400" b="1" dirty="0">
                          <a:solidFill>
                            <a:srgbClr val="002060"/>
                          </a:solidFill>
                        </a:rPr>
                        <a:t>15:10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438159">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438159">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Korte pauze</a:t>
                      </a:r>
                    </a:p>
                  </a:txBody>
                  <a:tcPr>
                    <a:solidFill>
                      <a:srgbClr val="FFFF00"/>
                    </a:solidFill>
                  </a:tcPr>
                </a:tc>
                <a:extLst>
                  <a:ext uri="{0D108BD9-81ED-4DB2-BD59-A6C34878D82A}">
                    <a16:rowId xmlns:a16="http://schemas.microsoft.com/office/drawing/2014/main" val="3760406378"/>
                  </a:ext>
                </a:extLst>
              </a:tr>
              <a:tr h="438159">
                <a:tc>
                  <a:txBody>
                    <a:bodyPr/>
                    <a:lstStyle/>
                    <a:p>
                      <a:r>
                        <a:rPr lang="nl-NL" sz="2400" b="1" dirty="0">
                          <a:solidFill>
                            <a:srgbClr val="002060"/>
                          </a:solidFill>
                        </a:rPr>
                        <a:t>16:00</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438159">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438159">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Beheersingsgericht leren</a:t>
                      </a:r>
                    </a:p>
                  </a:txBody>
                  <a:tcPr>
                    <a:solidFill>
                      <a:srgbClr val="00B0F0"/>
                    </a:solidFill>
                  </a:tcPr>
                </a:tc>
                <a:extLst>
                  <a:ext uri="{0D108BD9-81ED-4DB2-BD59-A6C34878D82A}">
                    <a16:rowId xmlns:a16="http://schemas.microsoft.com/office/drawing/2014/main" val="784145475"/>
                  </a:ext>
                </a:extLst>
              </a:tr>
              <a:tr h="438159">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Opdracht 2, kijkwijzer, fasen, leerlijnen</a:t>
                      </a:r>
                    </a:p>
                  </a:txBody>
                  <a:tcPr>
                    <a:solidFill>
                      <a:srgbClr val="00B0F0"/>
                    </a:solidFill>
                  </a:tcPr>
                </a:tc>
                <a:extLst>
                  <a:ext uri="{0D108BD9-81ED-4DB2-BD59-A6C34878D82A}">
                    <a16:rowId xmlns:a16="http://schemas.microsoft.com/office/drawing/2014/main" val="1221163810"/>
                  </a:ext>
                </a:extLst>
              </a:tr>
              <a:tr h="438159">
                <a:tc>
                  <a:txBody>
                    <a:bodyPr/>
                    <a:lstStyle/>
                    <a:p>
                      <a:r>
                        <a:rPr lang="nl-NL" sz="2400" b="1" dirty="0">
                          <a:solidFill>
                            <a:srgbClr val="002060"/>
                          </a:solidFill>
                        </a:rPr>
                        <a:t>16:45</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438159">
                <a:tc>
                  <a:txBody>
                    <a:bodyPr/>
                    <a:lstStyle/>
                    <a:p>
                      <a:endParaRPr lang="nl-NL" sz="2400" b="1" dirty="0">
                        <a:solidFill>
                          <a:srgbClr val="002060"/>
                        </a:solidFill>
                      </a:endParaRPr>
                    </a:p>
                  </a:txBody>
                  <a:tcPr>
                    <a:solidFill>
                      <a:srgbClr val="0FF936"/>
                    </a:solidFill>
                  </a:tcPr>
                </a:tc>
                <a:tc>
                  <a:txBody>
                    <a:bodyPr/>
                    <a:lstStyle/>
                    <a:p>
                      <a:r>
                        <a:rPr lang="nl-NL" sz="2400" dirty="0">
                          <a:solidFill>
                            <a:srgbClr val="002060"/>
                          </a:solidFill>
                        </a:rPr>
                        <a:t>Bespreking</a:t>
                      </a:r>
                    </a:p>
                  </a:txBody>
                  <a:tcPr>
                    <a:solidFill>
                      <a:srgbClr val="0FF936"/>
                    </a:solidFill>
                  </a:tcPr>
                </a:tc>
                <a:extLst>
                  <a:ext uri="{0D108BD9-81ED-4DB2-BD59-A6C34878D82A}">
                    <a16:rowId xmlns:a16="http://schemas.microsoft.com/office/drawing/2014/main" val="4113801732"/>
                  </a:ext>
                </a:extLst>
              </a:tr>
              <a:tr h="438159">
                <a:tc>
                  <a:txBody>
                    <a:bodyPr/>
                    <a:lstStyle/>
                    <a:p>
                      <a:r>
                        <a:rPr lang="nl-NL" sz="2400" b="1" dirty="0">
                          <a:solidFill>
                            <a:srgbClr val="002060"/>
                          </a:solidFill>
                        </a:rPr>
                        <a:t>17:10</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3944119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begrijpend lezen</a:t>
            </a:r>
            <a:endParaRPr lang="nl-NL" sz="3600" dirty="0"/>
          </a:p>
        </p:txBody>
      </p:sp>
      <p:sp>
        <p:nvSpPr>
          <p:cNvPr id="3" name="Tijdelijke aanduiding voor inhoud 2"/>
          <p:cNvSpPr>
            <a:spLocks noGrp="1"/>
          </p:cNvSpPr>
          <p:nvPr>
            <p:ph idx="1"/>
          </p:nvPr>
        </p:nvSpPr>
        <p:spPr>
          <a:xfrm>
            <a:off x="677468" y="1252943"/>
            <a:ext cx="7243907" cy="4670779"/>
          </a:xfrm>
          <a:noFill/>
        </p:spPr>
        <p:txBody>
          <a:bodyPr>
            <a:normAutofit fontScale="92500"/>
          </a:bodyPr>
          <a:lstStyle/>
          <a:p>
            <a:r>
              <a:rPr lang="nl-NL" dirty="0">
                <a:solidFill>
                  <a:srgbClr val="0456A2"/>
                </a:solidFill>
              </a:rPr>
              <a:t>Begrijpend lezen is alleen in Nederland een apart vak</a:t>
            </a:r>
          </a:p>
          <a:p>
            <a:r>
              <a:rPr lang="nl-NL" dirty="0">
                <a:solidFill>
                  <a:srgbClr val="0456A2"/>
                </a:solidFill>
              </a:rPr>
              <a:t>Scores voor leesbegrip belangrijk bij de verwijzing naar het VO</a:t>
            </a:r>
          </a:p>
          <a:p>
            <a:r>
              <a:rPr lang="nl-NL" dirty="0">
                <a:solidFill>
                  <a:srgbClr val="0456A2"/>
                </a:solidFill>
              </a:rPr>
              <a:t>Leesbegrip komt op vergelijkbare wijze tot stand als mondelinge taal</a:t>
            </a:r>
          </a:p>
          <a:p>
            <a:r>
              <a:rPr lang="nl-NL" dirty="0">
                <a:solidFill>
                  <a:srgbClr val="0456A2"/>
                </a:solidFill>
              </a:rPr>
              <a:t>Begrijpen van een tekst verloopt grotendeels onbewust</a:t>
            </a:r>
          </a:p>
          <a:p>
            <a:r>
              <a:rPr lang="nl-NL" dirty="0">
                <a:solidFill>
                  <a:srgbClr val="0456A2"/>
                </a:solidFill>
              </a:rPr>
              <a:t>Soms zijn onbewuste processen niet toereikend: dan kan een lezer ervoor kiezen om bewust iets te herhalen, langzamer lezen etc.</a:t>
            </a:r>
          </a:p>
          <a:p>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659864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882160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3457743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0623" y="1997454"/>
            <a:ext cx="5196947" cy="857250"/>
          </a:xfrm>
        </p:spPr>
        <p:txBody>
          <a:bodyPr>
            <a:normAutofit/>
          </a:bodyPr>
          <a:lstStyle/>
          <a:p>
            <a:pPr algn="l"/>
            <a:r>
              <a:rPr lang="nl-NL" dirty="0">
                <a:solidFill>
                  <a:srgbClr val="66AB38"/>
                </a:solidFill>
                <a:latin typeface="Arial Rounded MT Bold" panose="020F0704030504030204" pitchFamily="34" charset="0"/>
              </a:rPr>
              <a:t>Korte pauze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04441" y="266283"/>
            <a:ext cx="1239245" cy="928398"/>
          </a:xfrm>
          <a:prstGeom prst="rect">
            <a:avLst/>
          </a:prstGeom>
        </p:spPr>
      </p:pic>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550782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85382"/>
            <a:ext cx="9298744" cy="4202544"/>
          </a:xfrm>
          <a:noFill/>
        </p:spPr>
        <p:txBody>
          <a:bodyPr>
            <a:normAutofit fontScale="925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D7A2D541-F153-4A95-AAFF-07A2C4698A32}"/>
              </a:ext>
            </a:extLst>
          </p:cNvPr>
          <p:cNvPicPr>
            <a:picLocks noChangeAspect="1"/>
          </p:cNvPicPr>
          <p:nvPr/>
        </p:nvPicPr>
        <p:blipFill rotWithShape="1">
          <a:blip r:embed="rId2"/>
          <a:srcRect l="1505" t="2397" r="-1505" b="34599"/>
          <a:stretch/>
        </p:blipFill>
        <p:spPr>
          <a:xfrm>
            <a:off x="965200" y="1337303"/>
            <a:ext cx="3188265" cy="3813574"/>
          </a:xfrm>
          <a:prstGeom prst="rect">
            <a:avLst/>
          </a:prstGeom>
        </p:spPr>
      </p:pic>
      <p:sp>
        <p:nvSpPr>
          <p:cNvPr id="16" name="Rectangle 15">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8FC4239F-CBBA-4FE8-8032-591DFA10E81E}"/>
              </a:ext>
            </a:extLst>
          </p:cNvPr>
          <p:cNvPicPr>
            <a:picLocks noChangeAspect="1"/>
          </p:cNvPicPr>
          <p:nvPr/>
        </p:nvPicPr>
        <p:blipFill>
          <a:blip r:embed="rId3"/>
          <a:stretch>
            <a:fillRect/>
          </a:stretch>
        </p:blipFill>
        <p:spPr>
          <a:xfrm>
            <a:off x="4407670" y="1215357"/>
            <a:ext cx="3360971" cy="2367292"/>
          </a:xfrm>
          <a:prstGeom prst="rect">
            <a:avLst/>
          </a:prstGeom>
        </p:spPr>
      </p:pic>
      <p:pic>
        <p:nvPicPr>
          <p:cNvPr id="13" name="Afbeelding 12">
            <a:extLst>
              <a:ext uri="{FF2B5EF4-FFF2-40B4-BE49-F238E27FC236}">
                <a16:creationId xmlns:a16="http://schemas.microsoft.com/office/drawing/2014/main" id="{C3161CD7-94B3-4D2A-A1DC-D130C26B2932}"/>
              </a:ext>
            </a:extLst>
          </p:cNvPr>
          <p:cNvPicPr>
            <a:picLocks noChangeAspect="1"/>
          </p:cNvPicPr>
          <p:nvPr/>
        </p:nvPicPr>
        <p:blipFill>
          <a:blip r:embed="rId4"/>
          <a:stretch>
            <a:fillRect/>
          </a:stretch>
        </p:blipFill>
        <p:spPr>
          <a:xfrm>
            <a:off x="8074780" y="1125416"/>
            <a:ext cx="3470615" cy="2840763"/>
          </a:xfrm>
          <a:prstGeom prst="rect">
            <a:avLst/>
          </a:prstGeom>
        </p:spPr>
      </p:pic>
    </p:spTree>
    <p:extLst>
      <p:ext uri="{BB962C8B-B14F-4D97-AF65-F5344CB8AC3E}">
        <p14:creationId xmlns:p14="http://schemas.microsoft.com/office/powerpoint/2010/main" val="4205322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41586625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descr="Afbeelding met tekst&#10;&#10;Automatisch gegenereerde beschrijving">
            <a:extLst>
              <a:ext uri="{FF2B5EF4-FFF2-40B4-BE49-F238E27FC236}">
                <a16:creationId xmlns:a16="http://schemas.microsoft.com/office/drawing/2014/main" id="{426D9490-1BCA-69FC-F8A8-EB1035E7B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299" y="0"/>
            <a:ext cx="9110389" cy="6076941"/>
          </a:xfrm>
          <a:prstGeom prst="rect">
            <a:avLst/>
          </a:prstGeom>
        </p:spPr>
      </p:pic>
    </p:spTree>
    <p:extLst>
      <p:ext uri="{BB962C8B-B14F-4D97-AF65-F5344CB8AC3E}">
        <p14:creationId xmlns:p14="http://schemas.microsoft.com/office/powerpoint/2010/main" val="15683160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20737799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AutoShape 2">
            <a:extLst>
              <a:ext uri="{FF2B5EF4-FFF2-40B4-BE49-F238E27FC236}">
                <a16:creationId xmlns:a16="http://schemas.microsoft.com/office/drawing/2014/main" id="{4DA978B8-5CEB-C88C-42AB-01B45C1D7A2A}"/>
              </a:ext>
            </a:extLst>
          </p:cNvPr>
          <p:cNvSpPr>
            <a:spLocks noChangeAspect="1" noChangeArrowheads="1"/>
          </p:cNvSpPr>
          <p:nvPr/>
        </p:nvSpPr>
        <p:spPr bwMode="auto">
          <a:xfrm>
            <a:off x="5943600" y="3276600"/>
            <a:ext cx="3063240" cy="3063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429A3BBA-9DA4-73BC-C066-A1108DF03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80" y="195646"/>
            <a:ext cx="12034620" cy="5420354"/>
          </a:xfrm>
          <a:prstGeom prst="rect">
            <a:avLst/>
          </a:prstGeom>
        </p:spPr>
      </p:pic>
      <p:sp>
        <p:nvSpPr>
          <p:cNvPr id="5" name="Tijdelijke aanduiding voor inhoud 2">
            <a:extLst>
              <a:ext uri="{FF2B5EF4-FFF2-40B4-BE49-F238E27FC236}">
                <a16:creationId xmlns:a16="http://schemas.microsoft.com/office/drawing/2014/main" id="{25B0DDF0-7C25-753B-4E04-E2B0CC245896}"/>
              </a:ext>
            </a:extLst>
          </p:cNvPr>
          <p:cNvSpPr txBox="1">
            <a:spLocks/>
          </p:cNvSpPr>
          <p:nvPr/>
        </p:nvSpPr>
        <p:spPr>
          <a:xfrm>
            <a:off x="322999" y="371717"/>
            <a:ext cx="6056201" cy="5075105"/>
          </a:xfrm>
          <a:prstGeom prst="rect">
            <a:avLst/>
          </a:prstGeom>
          <a:solidFill>
            <a:schemeClr val="bg1">
              <a:lumMod val="95000"/>
              <a:alpha val="64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Werken in units</a:t>
            </a:r>
          </a:p>
          <a:p>
            <a:r>
              <a:rPr lang="nl-NL" dirty="0"/>
              <a:t>Instructie in aparte lokalen</a:t>
            </a:r>
          </a:p>
          <a:p>
            <a:r>
              <a:rPr lang="nl-NL" dirty="0"/>
              <a:t>Verwerking in deze ruimte</a:t>
            </a:r>
          </a:p>
          <a:p>
            <a:r>
              <a:rPr lang="nl-NL" dirty="0"/>
              <a:t>Leerkrachten en onderwijsondersteuners</a:t>
            </a:r>
          </a:p>
          <a:p>
            <a:r>
              <a:rPr lang="nl-NL" dirty="0"/>
              <a:t>Rustige werksfeer</a:t>
            </a:r>
          </a:p>
          <a:p>
            <a:r>
              <a:rPr lang="nl-NL" dirty="0"/>
              <a:t>Rekenen: 50% </a:t>
            </a:r>
            <a:r>
              <a:rPr lang="nl-NL" dirty="0" err="1"/>
              <a:t>gynzy</a:t>
            </a:r>
            <a:r>
              <a:rPr lang="nl-NL" dirty="0"/>
              <a:t> en spellen, papier, </a:t>
            </a:r>
            <a:r>
              <a:rPr lang="nl-NL" dirty="0" err="1"/>
              <a:t>etc</a:t>
            </a:r>
            <a:endParaRPr lang="nl-NL" dirty="0"/>
          </a:p>
          <a:p>
            <a:r>
              <a:rPr lang="nl-NL" dirty="0"/>
              <a:t>Langere tijd met een doel/domein bezig</a:t>
            </a:r>
          </a:p>
          <a:p>
            <a:r>
              <a:rPr lang="nl-NL" dirty="0"/>
              <a:t>Sommige leerlingen meer structuur</a:t>
            </a:r>
          </a:p>
          <a:p>
            <a:r>
              <a:rPr lang="nl-NL" dirty="0"/>
              <a:t>Goede werksfeer, weinig conflicten</a:t>
            </a:r>
          </a:p>
          <a:p>
            <a:r>
              <a:rPr lang="nl-NL" dirty="0"/>
              <a:t>Samenwerking tussen leerkrachten</a:t>
            </a:r>
          </a:p>
          <a:p>
            <a:r>
              <a:rPr lang="nl-NL" dirty="0"/>
              <a:t>Doelen staan centraal</a:t>
            </a:r>
          </a:p>
          <a:p>
            <a:r>
              <a:rPr lang="nl-NL" dirty="0"/>
              <a:t>Portfolioboekje per leerling</a:t>
            </a:r>
          </a:p>
          <a:p>
            <a:r>
              <a:rPr lang="nl-NL" dirty="0"/>
              <a:t>Matrix om doelenvoortgang bij te houden</a:t>
            </a:r>
          </a:p>
          <a:p>
            <a:pPr lvl="1"/>
            <a:endParaRPr lang="nl-NL" dirty="0">
              <a:solidFill>
                <a:schemeClr val="bg1"/>
              </a:solidFill>
            </a:endParaRPr>
          </a:p>
          <a:p>
            <a:endParaRPr lang="nl-NL" dirty="0">
              <a:solidFill>
                <a:schemeClr val="bg1"/>
              </a:solidFill>
            </a:endParaRPr>
          </a:p>
          <a:p>
            <a:pPr marL="0" indent="0">
              <a:buFont typeface="Arial" panose="020B0604020202020204" pitchFamily="34" charset="0"/>
              <a:buNone/>
            </a:pPr>
            <a:endParaRPr lang="nl-NL" dirty="0">
              <a:solidFill>
                <a:schemeClr val="bg1"/>
              </a:solidFill>
            </a:endParaRPr>
          </a:p>
        </p:txBody>
      </p:sp>
    </p:spTree>
    <p:extLst>
      <p:ext uri="{BB962C8B-B14F-4D97-AF65-F5344CB8AC3E}">
        <p14:creationId xmlns:p14="http://schemas.microsoft.com/office/powerpoint/2010/main" val="430092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Kijkwijzer, fasen, leerlijnen</a:t>
            </a:r>
          </a:p>
        </p:txBody>
      </p:sp>
      <p:sp>
        <p:nvSpPr>
          <p:cNvPr id="3" name="Tijdelijke aanduiding voor inhoud 2"/>
          <p:cNvSpPr>
            <a:spLocks noGrp="1"/>
          </p:cNvSpPr>
          <p:nvPr>
            <p:ph idx="1"/>
          </p:nvPr>
        </p:nvSpPr>
        <p:spPr>
          <a:xfrm>
            <a:off x="404950" y="1410896"/>
            <a:ext cx="11535260" cy="4961903"/>
          </a:xfrm>
          <a:solidFill>
            <a:srgbClr val="00ADCF"/>
          </a:solidFill>
        </p:spPr>
        <p:txBody>
          <a:bodyPr>
            <a:normAutofit/>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per domein NieuwLeren (zie website)</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a:solidFill>
                  <a:srgbClr val="002060"/>
                </a:solidFill>
              </a:rPr>
              <a:t>Maak een doelenkaart voor het volgende blok.</a:t>
            </a:r>
          </a:p>
          <a:p>
            <a:r>
              <a:rPr lang="nl-NL" b="1" dirty="0">
                <a:solidFill>
                  <a:srgbClr val="002060"/>
                </a:solidFill>
              </a:rPr>
              <a:t>Geef aan bij welke doelen je handelend rekenen en concreet materiaal kunt inzetten, (en wat je dan uit de methode weglaat)</a:t>
            </a:r>
          </a:p>
          <a:p>
            <a:pPr marL="0" indent="0">
              <a:buNone/>
            </a:pPr>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4933</TotalTime>
  <Words>2986</Words>
  <Application>Microsoft Office PowerPoint</Application>
  <PresentationFormat>Breedbeeld</PresentationFormat>
  <Paragraphs>482</Paragraphs>
  <Slides>74</Slides>
  <Notes>42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74</vt:i4>
      </vt:variant>
    </vt:vector>
  </HeadingPairs>
  <TitlesOfParts>
    <vt:vector size="81" baseType="lpstr">
      <vt:lpstr>Arial</vt:lpstr>
      <vt:lpstr>Arial Rounded MT Bold</vt:lpstr>
      <vt:lpstr>Calibri</vt:lpstr>
      <vt:lpstr>Calibri Light</vt:lpstr>
      <vt:lpstr>Verdana</vt:lpstr>
      <vt:lpstr>Wingdings</vt:lpstr>
      <vt:lpstr>Kantoorthema</vt:lpstr>
      <vt:lpstr>PowerPoint-presentatie</vt:lpstr>
      <vt:lpstr>Even voorstellen</vt:lpstr>
      <vt:lpstr>Masterclass ‘Doelgericht werken vanuit leerlijnen’</vt:lpstr>
      <vt:lpstr>PowerPoint-presentatie</vt:lpstr>
      <vt:lpstr>Leerlijn</vt:lpstr>
      <vt:lpstr>Leerlijn</vt:lpstr>
      <vt:lpstr>PowerPoint-presentatie</vt:lpstr>
      <vt:lpstr>Van kerndoel en referentieniveau naar leerlijn</vt:lpstr>
      <vt:lpstr>Kerndoelen  1996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Referentieniveaus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Leerlijn taal</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Leerlijn lezen, wat is leesbegrip</vt:lpstr>
      <vt:lpstr>Leerlijn begrijpend lezen</vt:lpstr>
      <vt:lpstr>Woordenschat</vt:lpstr>
      <vt:lpstr>Conclusie</vt:lpstr>
      <vt:lpstr>Opdracht 1: De referentieniveaus </vt:lpstr>
      <vt:lpstr>Korte pauze</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Opdracht 2  Kijkwijzer, fasen, leerlijnen</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116</cp:revision>
  <cp:lastPrinted>2021-04-08T12:40:05Z</cp:lastPrinted>
  <dcterms:created xsi:type="dcterms:W3CDTF">2019-12-07T18:56:50Z</dcterms:created>
  <dcterms:modified xsi:type="dcterms:W3CDTF">2023-04-05T09:11:25Z</dcterms:modified>
</cp:coreProperties>
</file>