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9" r:id="rId2"/>
    <p:sldId id="429" r:id="rId3"/>
    <p:sldId id="430" r:id="rId4"/>
    <p:sldId id="435" r:id="rId5"/>
    <p:sldId id="433" r:id="rId6"/>
    <p:sldId id="434" r:id="rId7"/>
    <p:sldId id="436" r:id="rId8"/>
    <p:sldId id="431" r:id="rId9"/>
    <p:sldId id="432" r:id="rId10"/>
    <p:sldId id="427" r:id="rId11"/>
    <p:sldId id="424" r:id="rId12"/>
    <p:sldId id="43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>
        <p:scale>
          <a:sx n="75" d="100"/>
          <a:sy n="75" d="100"/>
        </p:scale>
        <p:origin x="2160" y="1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arten van der Steeg" userId="a6dc0641affce8f0" providerId="LiveId" clId="{DABA66F2-5769-45C0-9197-368084C4E148}"/>
    <pc:docChg chg="custSel delSld modSld">
      <pc:chgData name="Maarten van der Steeg" userId="a6dc0641affce8f0" providerId="LiveId" clId="{DABA66F2-5769-45C0-9197-368084C4E148}" dt="2023-05-09T09:27:33.537" v="45" actId="1076"/>
      <pc:docMkLst>
        <pc:docMk/>
      </pc:docMkLst>
      <pc:sldChg chg="modSp mod">
        <pc:chgData name="Maarten van der Steeg" userId="a6dc0641affce8f0" providerId="LiveId" clId="{DABA66F2-5769-45C0-9197-368084C4E148}" dt="2023-05-09T09:27:33.537" v="45" actId="1076"/>
        <pc:sldMkLst>
          <pc:docMk/>
          <pc:sldMk cId="3102426842" sldId="409"/>
        </pc:sldMkLst>
        <pc:spChg chg="mod">
          <ac:chgData name="Maarten van der Steeg" userId="a6dc0641affce8f0" providerId="LiveId" clId="{DABA66F2-5769-45C0-9197-368084C4E148}" dt="2023-05-09T09:27:29.939" v="44" actId="1076"/>
          <ac:spMkLst>
            <pc:docMk/>
            <pc:sldMk cId="3102426842" sldId="409"/>
            <ac:spMk id="4" creationId="{00000000-0000-0000-0000-000000000000}"/>
          </ac:spMkLst>
        </pc:spChg>
        <pc:graphicFrameChg chg="mod modGraphic">
          <ac:chgData name="Maarten van der Steeg" userId="a6dc0641affce8f0" providerId="LiveId" clId="{DABA66F2-5769-45C0-9197-368084C4E148}" dt="2023-05-09T09:27:33.537" v="45" actId="1076"/>
          <ac:graphicFrameMkLst>
            <pc:docMk/>
            <pc:sldMk cId="3102426842" sldId="409"/>
            <ac:graphicFrameMk id="6" creationId="{DAF2A2E4-FC08-4787-9A29-AF54AED90BFC}"/>
          </ac:graphicFrameMkLst>
        </pc:graphicFrameChg>
      </pc:sldChg>
      <pc:sldChg chg="del">
        <pc:chgData name="Maarten van der Steeg" userId="a6dc0641affce8f0" providerId="LiveId" clId="{DABA66F2-5769-45C0-9197-368084C4E148}" dt="2023-05-09T09:26:37.864" v="0" actId="47"/>
        <pc:sldMkLst>
          <pc:docMk/>
          <pc:sldMk cId="3968767823" sldId="4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A4C82-DA09-4585-99D5-8BDD30DFD34C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3528C-CD0A-4AE3-A8E3-E39CBBDB04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47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0B119-BECA-4257-A2C1-D3F8BA9696F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62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A57A0-E7D8-EEBA-4F91-ABFD3F279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CA3FE0-FDE1-D705-2854-ECBF0324B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15B966-8ACA-E191-32A3-4C2D7925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E5BA04-08AB-E8D5-E85F-F23E6ABF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CB1E1-3C82-D1BA-9C7A-64C4CE2B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93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C3FCB-A867-AC07-6F5F-EC74238C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F66BA4-7501-985A-1DBB-A087D533F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9ADB6-1B3D-D1BA-320F-895E747B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CB08E5-BFD3-FC54-9C86-B6CE5EF2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FF90F8-396B-21FD-E123-AC59FC35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9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440DA43-DCE3-1050-8713-7C866DE2D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98CFBE1-0550-293B-C057-B4BCAF2A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E94155-525E-81C0-E9BF-2574DC5D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FC9BD7-913C-9AB9-2DB0-15154E9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A4C801-8917-E7EA-7513-E756DDEF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63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E8183-C2B6-B3BC-D104-E14D1E36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D0E41-CA62-EC78-B15C-AD8526E2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D23DCE-43C5-F7EE-43C8-51FEB83B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97CF12-8CB5-DE9D-46F8-C9CAAB5F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D6EA42-872A-5EED-E5B3-1C631C3C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0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CB262-9865-52A3-6E4C-DC43CE9F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993453-EB94-84AF-D5F5-5FB4A69FA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33D726-888B-62D3-FE28-056FAC4E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53D0D-5F3C-C468-F40D-2B179E39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32E8B3-65DA-2BF4-4B21-8E88F614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61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EC861-EE45-AE51-05E2-E238100E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45DF0B-D8D5-90B1-868B-656C3059D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4EE968-57FE-5789-40E6-80074C549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9B9173-C479-40FB-CAC5-674D43D0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5C9C65B-4172-AE8B-D442-3C3774FE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8CCF29-C030-6D7A-B079-CD29A0DB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32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B527E-3965-95FB-41FA-41141E19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FD4ABC-2623-7FC0-5240-F5C4D4D96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E5AA0C-744B-ED50-6348-AF385E034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508A3FD-47BA-B284-5F2C-67DFA903F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2024CA-2850-96D3-F796-EAFE2BC18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1A555A4-99FF-13F7-9D26-98BBD231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264108B-27E4-544D-F9C6-9547A7A4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6674FB-966E-B908-5A7D-CC218FA5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1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D098E-5466-1DAD-25E6-DD5DB85F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B887E7D-88C0-1335-3F9B-39FAF3FD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6DBAA9-D4ED-EEC6-3C9C-5E73CCDC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EE1A30-F511-2414-8380-E7055BD5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67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444F904-3D8F-A711-0606-03085E7D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1D4F2B-9A7F-F2C6-5600-285BD506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405FFE-50F3-F4AE-DA02-53BDE433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74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3CF2C-5359-1794-47AC-AE0A9DB0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2A651D-98B8-91ED-1A12-116EC508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BE7C51-CD6D-43B1-5BCD-4467E26EB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DC072F-AB28-94F9-0AB3-4A25EBD1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4219E1-B53B-FF23-D401-B6CB6843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848B89-AA04-630D-F3AA-A815C748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59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18E7F-F9BB-8876-57B8-4DB019E2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571055-581E-6EA8-A764-75C0FCC11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8D6359-97E3-2F45-6BA6-19380A261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9935F9-ABD3-05A1-5729-E70C8AB1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A099B6-253B-536C-BF74-0DF6D8AD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C3175B-6845-4D7A-9803-824E29A5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9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A20749-9942-630A-AD0C-7BC3434BA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1D40E-C6B9-D403-0C9D-C3631598E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BD44E-CB39-0FC2-5401-CBB5EAF6B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7897-B0C8-45D5-810A-05AA2B969CBF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2AC5DA-062E-950B-0B2C-4747D05AB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17A6C5-8D99-AB78-849B-48187BA8F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5714-3180-4207-9741-36C5DD6B51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9714" y="282743"/>
            <a:ext cx="10515600" cy="613649"/>
          </a:xfrm>
        </p:spPr>
        <p:txBody>
          <a:bodyPr>
            <a:normAutofit fontScale="90000"/>
          </a:bodyPr>
          <a:lstStyle/>
          <a:p>
            <a:r>
              <a:rPr lang="nl-NL" sz="40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Studiemorgen de Spoorzoeker</a:t>
            </a:r>
            <a:br>
              <a:rPr lang="nl-NL" sz="4000" dirty="0">
                <a:solidFill>
                  <a:srgbClr val="00BFFE"/>
                </a:solidFill>
                <a:latin typeface="Arial Rounded MT Bold" panose="020F0704030504030204" pitchFamily="34" charset="0"/>
              </a:rPr>
            </a:br>
            <a:r>
              <a:rPr lang="nl-NL" sz="40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25 mei 2023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45" y="5964982"/>
            <a:ext cx="12220245" cy="89301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9E696B1-AAC8-44DF-9A24-148E6DCBE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9185" y="0"/>
            <a:ext cx="2102815" cy="753495"/>
          </a:xfrm>
          <a:prstGeom prst="rect">
            <a:avLst/>
          </a:prstGeom>
        </p:spPr>
      </p:pic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DAF2A2E4-FC08-4787-9A29-AF54AED90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767073"/>
              </p:ext>
            </p:extLst>
          </p:nvPr>
        </p:nvGraphicFramePr>
        <p:xfrm>
          <a:off x="979714" y="1296826"/>
          <a:ext cx="10232572" cy="426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958">
                  <a:extLst>
                    <a:ext uri="{9D8B030D-6E8A-4147-A177-3AD203B41FA5}">
                      <a16:colId xmlns:a16="http://schemas.microsoft.com/office/drawing/2014/main" val="3406897326"/>
                    </a:ext>
                  </a:extLst>
                </a:gridCol>
                <a:gridCol w="8897614">
                  <a:extLst>
                    <a:ext uri="{9D8B030D-6E8A-4147-A177-3AD203B41FA5}">
                      <a16:colId xmlns:a16="http://schemas.microsoft.com/office/drawing/2014/main" val="930306543"/>
                    </a:ext>
                  </a:extLst>
                </a:gridCol>
              </a:tblGrid>
              <a:tr h="526146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10:00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Opening en doelen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492736"/>
                  </a:ext>
                </a:extLst>
              </a:tr>
              <a:tr h="534557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10:10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Thematisch werken vanuit leerlijnen, inleiding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69010"/>
                  </a:ext>
                </a:extLst>
              </a:tr>
              <a:tr h="526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10:45</a:t>
                      </a:r>
                      <a:endParaRPr lang="nl-NL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Opdracht 1: uitwerken thema’s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40193"/>
                  </a:ext>
                </a:extLst>
              </a:tr>
              <a:tr h="526146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15 min.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Pauze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29527"/>
                  </a:ext>
                </a:extLst>
              </a:tr>
              <a:tr h="572915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11:45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Presentatie uitkomsten van de opdracht, plenair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14097"/>
                  </a:ext>
                </a:extLst>
              </a:tr>
              <a:tr h="526146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12:00</a:t>
                      </a:r>
                    </a:p>
                  </a:txBody>
                  <a:tcPr>
                    <a:solidFill>
                      <a:srgbClr val="0FF93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Pauze</a:t>
                      </a:r>
                    </a:p>
                  </a:txBody>
                  <a:tcPr>
                    <a:solidFill>
                      <a:srgbClr val="0FF9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455590"/>
                  </a:ext>
                </a:extLst>
              </a:tr>
              <a:tr h="526146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12:15</a:t>
                      </a:r>
                    </a:p>
                  </a:txBody>
                  <a:tcPr>
                    <a:solidFill>
                      <a:srgbClr val="0FF93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002060"/>
                          </a:solidFill>
                        </a:rPr>
                        <a:t>Uitleg Klasseplan</a:t>
                      </a:r>
                    </a:p>
                  </a:txBody>
                  <a:tcPr>
                    <a:solidFill>
                      <a:srgbClr val="0FF9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01732"/>
                  </a:ext>
                </a:extLst>
              </a:tr>
              <a:tr h="526146">
                <a:tc>
                  <a:txBody>
                    <a:bodyPr/>
                    <a:lstStyle/>
                    <a:p>
                      <a:r>
                        <a:rPr lang="nl-NL" sz="2400" b="1" dirty="0">
                          <a:solidFill>
                            <a:srgbClr val="002060"/>
                          </a:solidFill>
                        </a:rPr>
                        <a:t>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Afsluiting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70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42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Opdracht groep 1 t/m 4</a:t>
            </a:r>
            <a:endParaRPr lang="nl-NL" dirty="0">
              <a:solidFill>
                <a:srgbClr val="66AB38"/>
              </a:solidFill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D245B0B-B4FE-453B-9093-EDBD0D14F582}"/>
              </a:ext>
            </a:extLst>
          </p:cNvPr>
          <p:cNvSpPr txBox="1">
            <a:spLocks/>
          </p:cNvSpPr>
          <p:nvPr/>
        </p:nvSpPr>
        <p:spPr>
          <a:xfrm>
            <a:off x="729837" y="1457000"/>
            <a:ext cx="9197925" cy="394399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Maak een overzicht van de thema’s waar je dit jaar aan werkt. Doe dit samen voor groep 1 t/m 4.</a:t>
            </a:r>
          </a:p>
          <a:p>
            <a:r>
              <a:rPr lang="nl-NL" dirty="0">
                <a:solidFill>
                  <a:srgbClr val="0456A2"/>
                </a:solidFill>
              </a:rPr>
              <a:t>Dan uitwerken voor groep 1 / 2 en groep 3 / 4  apart:</a:t>
            </a:r>
          </a:p>
          <a:p>
            <a:pPr lvl="1"/>
            <a:r>
              <a:rPr lang="nl-NL" dirty="0">
                <a:solidFill>
                  <a:srgbClr val="0456A2"/>
                </a:solidFill>
              </a:rPr>
              <a:t>Welke doelen en activiteiten horen er bij de thema’s? Maak een gedetailleerd overzicht voor groep 1 en 2.</a:t>
            </a:r>
          </a:p>
          <a:p>
            <a:pPr lvl="1"/>
            <a:r>
              <a:rPr lang="nl-NL" dirty="0">
                <a:solidFill>
                  <a:srgbClr val="0456A2"/>
                </a:solidFill>
              </a:rPr>
              <a:t>Hoe sluit dit aan bij groep 3 en 4, welke activiteiten kunnen we combineren met alle groepen en welke apart voor 1 / 2 en groep 3 / 4 ?</a:t>
            </a:r>
          </a:p>
          <a:p>
            <a:r>
              <a:rPr lang="nl-NL" dirty="0">
                <a:solidFill>
                  <a:srgbClr val="0456A2"/>
                </a:solidFill>
              </a:rPr>
              <a:t>Bereid het eerste thema voor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</p:spTree>
    <p:extLst>
      <p:ext uri="{BB962C8B-B14F-4D97-AF65-F5344CB8AC3E}">
        <p14:creationId xmlns:p14="http://schemas.microsoft.com/office/powerpoint/2010/main" val="214559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Opdracht groep 5 t/m 8</a:t>
            </a:r>
            <a:endParaRPr lang="nl-NL" dirty="0">
              <a:solidFill>
                <a:srgbClr val="66AB38"/>
              </a:solidFill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D245B0B-B4FE-453B-9093-EDBD0D14F582}"/>
              </a:ext>
            </a:extLst>
          </p:cNvPr>
          <p:cNvSpPr txBox="1">
            <a:spLocks/>
          </p:cNvSpPr>
          <p:nvPr/>
        </p:nvSpPr>
        <p:spPr>
          <a:xfrm>
            <a:off x="729837" y="1236500"/>
            <a:ext cx="10161683" cy="4385000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Maak een overzicht van de thema’s voor Staal en Blink voor dit jaar, stem het waar mogelijk op elkaar af</a:t>
            </a:r>
          </a:p>
          <a:p>
            <a:r>
              <a:rPr lang="nl-NL" dirty="0">
                <a:solidFill>
                  <a:srgbClr val="0456A2"/>
                </a:solidFill>
              </a:rPr>
              <a:t>Bekijk het 1</a:t>
            </a:r>
            <a:r>
              <a:rPr lang="nl-NL" baseline="30000" dirty="0">
                <a:solidFill>
                  <a:srgbClr val="0456A2"/>
                </a:solidFill>
              </a:rPr>
              <a:t>e</a:t>
            </a:r>
            <a:r>
              <a:rPr lang="nl-NL" dirty="0">
                <a:solidFill>
                  <a:srgbClr val="0456A2"/>
                </a:solidFill>
              </a:rPr>
              <a:t> thema voor Staal: wat zijn de onderliggende doelen? Maak daar een overzicht van.</a:t>
            </a:r>
          </a:p>
          <a:p>
            <a:r>
              <a:rPr lang="nl-NL" dirty="0">
                <a:solidFill>
                  <a:srgbClr val="0456A2"/>
                </a:solidFill>
              </a:rPr>
              <a:t>Welke activiteiten/opdrachten worden er gevraagd in dit thema? (schrijfopdrachten </a:t>
            </a:r>
            <a:r>
              <a:rPr lang="nl-NL" dirty="0" err="1">
                <a:solidFill>
                  <a:srgbClr val="0456A2"/>
                </a:solidFill>
              </a:rPr>
              <a:t>etc</a:t>
            </a:r>
            <a:r>
              <a:rPr lang="nl-NL" dirty="0">
                <a:solidFill>
                  <a:srgbClr val="0456A2"/>
                </a:solidFill>
              </a:rPr>
              <a:t>). Hoe ga je deze uitvoeren?</a:t>
            </a:r>
          </a:p>
          <a:p>
            <a:r>
              <a:rPr lang="nl-NL" dirty="0">
                <a:solidFill>
                  <a:srgbClr val="0456A2"/>
                </a:solidFill>
              </a:rPr>
              <a:t>Bekijk de thema’s van Blink: welke doelen liggen hieronder? Is dit voldoende zo?</a:t>
            </a:r>
          </a:p>
          <a:p>
            <a:r>
              <a:rPr lang="nl-NL" dirty="0">
                <a:solidFill>
                  <a:srgbClr val="0456A2"/>
                </a:solidFill>
              </a:rPr>
              <a:t>Is het 1</a:t>
            </a:r>
            <a:r>
              <a:rPr lang="nl-NL" baseline="30000" dirty="0">
                <a:solidFill>
                  <a:srgbClr val="0456A2"/>
                </a:solidFill>
              </a:rPr>
              <a:t>e</a:t>
            </a:r>
            <a:r>
              <a:rPr lang="nl-NL" dirty="0">
                <a:solidFill>
                  <a:srgbClr val="0456A2"/>
                </a:solidFill>
              </a:rPr>
              <a:t> thema van Staal te combineren met Blink? Op welke manier? Over welke doelen gaat het dan? En welke activiteiten?</a:t>
            </a:r>
          </a:p>
          <a:p>
            <a:r>
              <a:rPr lang="nl-NL" dirty="0">
                <a:solidFill>
                  <a:srgbClr val="0456A2"/>
                </a:solidFill>
              </a:rPr>
              <a:t>Maak een start met de voorbereiding van het eerste thema</a:t>
            </a:r>
          </a:p>
          <a:p>
            <a:r>
              <a:rPr lang="nl-NL" dirty="0">
                <a:solidFill>
                  <a:srgbClr val="0456A2"/>
                </a:solidFill>
              </a:rPr>
              <a:t>Bespreek hoe we dit verder kunnen uitwerken (welke voorbereiding, wie doet wat, overlegmomenten </a:t>
            </a:r>
            <a:r>
              <a:rPr lang="nl-NL" dirty="0" err="1">
                <a:solidFill>
                  <a:srgbClr val="0456A2"/>
                </a:solidFill>
              </a:rPr>
              <a:t>etc</a:t>
            </a:r>
            <a:r>
              <a:rPr lang="nl-NL" dirty="0">
                <a:solidFill>
                  <a:srgbClr val="0456A2"/>
                </a:solidFill>
              </a:rPr>
              <a:t>)</a:t>
            </a:r>
          </a:p>
          <a:p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</p:spTree>
    <p:extLst>
      <p:ext uri="{BB962C8B-B14F-4D97-AF65-F5344CB8AC3E}">
        <p14:creationId xmlns:p14="http://schemas.microsoft.com/office/powerpoint/2010/main" val="159994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Plenaire terugkoppeling</a:t>
            </a:r>
            <a:endParaRPr lang="nl-NL" dirty="0">
              <a:solidFill>
                <a:srgbClr val="66AB38"/>
              </a:solidFill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D245B0B-B4FE-453B-9093-EDBD0D14F582}"/>
              </a:ext>
            </a:extLst>
          </p:cNvPr>
          <p:cNvSpPr txBox="1">
            <a:spLocks/>
          </p:cNvSpPr>
          <p:nvPr/>
        </p:nvSpPr>
        <p:spPr>
          <a:xfrm>
            <a:off x="729837" y="1457001"/>
            <a:ext cx="9197925" cy="358236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Laat kort zien aan de andere bouwen wat er besproken is en wat de belangrijkste afspraken zijn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</p:spTree>
    <p:extLst>
      <p:ext uri="{BB962C8B-B14F-4D97-AF65-F5344CB8AC3E}">
        <p14:creationId xmlns:p14="http://schemas.microsoft.com/office/powerpoint/2010/main" val="222993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Belangrijk bij thematisch werken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87AB4B6-A878-B799-5C23-D1E934396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56737">
            <a:off x="230367" y="1258917"/>
            <a:ext cx="5096606" cy="295491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3A36274-4D3B-E4C5-ADE1-98E9B0DFED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0680">
            <a:off x="6120128" y="1512511"/>
            <a:ext cx="6388716" cy="307663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15FAC9E-150C-BEB5-1DC1-5E2055E459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0408" y="4455528"/>
            <a:ext cx="7166220" cy="227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 vanuit doelen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BD18A773-1387-2BFC-0B87-A3E2546F2317}"/>
              </a:ext>
            </a:extLst>
          </p:cNvPr>
          <p:cNvSpPr txBox="1">
            <a:spLocks/>
          </p:cNvSpPr>
          <p:nvPr/>
        </p:nvSpPr>
        <p:spPr>
          <a:xfrm>
            <a:off x="729837" y="1457000"/>
            <a:ext cx="9197925" cy="394399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Doelen geven richting aan de theorie, activiteiten en opdrachten</a:t>
            </a:r>
          </a:p>
          <a:p>
            <a:r>
              <a:rPr lang="nl-NL" dirty="0">
                <a:solidFill>
                  <a:srgbClr val="0456A2"/>
                </a:solidFill>
              </a:rPr>
              <a:t>De doelen zijn in eerste instantie </a:t>
            </a:r>
            <a:r>
              <a:rPr lang="nl-NL" dirty="0" err="1">
                <a:solidFill>
                  <a:srgbClr val="0456A2"/>
                </a:solidFill>
              </a:rPr>
              <a:t>aanbodsdoelen</a:t>
            </a:r>
            <a:r>
              <a:rPr lang="nl-NL" dirty="0">
                <a:solidFill>
                  <a:srgbClr val="0456A2"/>
                </a:solidFill>
              </a:rPr>
              <a:t> (je hoeft niet alles af te toetsen)</a:t>
            </a:r>
          </a:p>
          <a:p>
            <a:r>
              <a:rPr lang="nl-NL" dirty="0">
                <a:solidFill>
                  <a:srgbClr val="0456A2"/>
                </a:solidFill>
              </a:rPr>
              <a:t>De doelen geven focus </a:t>
            </a:r>
          </a:p>
          <a:p>
            <a:r>
              <a:rPr lang="nl-NL" dirty="0">
                <a:solidFill>
                  <a:srgbClr val="0456A2"/>
                </a:solidFill>
              </a:rPr>
              <a:t>Benoem de doelen per thema</a:t>
            </a:r>
          </a:p>
          <a:p>
            <a:r>
              <a:rPr lang="nl-NL" dirty="0">
                <a:solidFill>
                  <a:srgbClr val="0456A2"/>
                </a:solidFill>
              </a:rPr>
              <a:t>Hou bij welke doelen (in welke groep) zijn aangeboden</a:t>
            </a:r>
          </a:p>
          <a:p>
            <a:r>
              <a:rPr lang="nl-NL" dirty="0">
                <a:solidFill>
                  <a:srgbClr val="0456A2"/>
                </a:solidFill>
              </a:rPr>
              <a:t>Doelen voor taal kunnen prima worden geïntegreerd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6" y="317759"/>
            <a:ext cx="10212483" cy="85725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werken, doelen, bronnen: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3C294E-AF8B-D753-DB58-BD6779F2A57B}"/>
              </a:ext>
            </a:extLst>
          </p:cNvPr>
          <p:cNvSpPr txBox="1">
            <a:spLocks/>
          </p:cNvSpPr>
          <p:nvPr/>
        </p:nvSpPr>
        <p:spPr>
          <a:xfrm>
            <a:off x="729837" y="1175008"/>
            <a:ext cx="9653683" cy="2253991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Staal taal</a:t>
            </a:r>
          </a:p>
          <a:p>
            <a:r>
              <a:rPr lang="nl-NL" dirty="0">
                <a:solidFill>
                  <a:srgbClr val="0456A2"/>
                </a:solidFill>
              </a:rPr>
              <a:t>Blink</a:t>
            </a:r>
          </a:p>
          <a:p>
            <a:r>
              <a:rPr lang="nl-NL" dirty="0">
                <a:solidFill>
                  <a:srgbClr val="0456A2"/>
                </a:solidFill>
              </a:rPr>
              <a:t>Leerlijnen voor het basisonderwijs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880C591-D69B-DAC1-B13B-D3BC39CBC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5985">
            <a:off x="7786804" y="1141496"/>
            <a:ext cx="3511232" cy="441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78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werken, doelen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CF088178-4EEC-0A8A-E4F7-794B85A3F8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08" y="1295844"/>
            <a:ext cx="7166220" cy="227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werken, doelen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CC4E0DD-291D-D581-638F-CC6A3F95EC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689316"/>
            <a:ext cx="7447597" cy="4850925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3C294E-AF8B-D753-DB58-BD6779F2A57B}"/>
              </a:ext>
            </a:extLst>
          </p:cNvPr>
          <p:cNvSpPr txBox="1">
            <a:spLocks/>
          </p:cNvSpPr>
          <p:nvPr/>
        </p:nvSpPr>
        <p:spPr>
          <a:xfrm>
            <a:off x="729837" y="1175009"/>
            <a:ext cx="8160163" cy="51404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Alle doelen voor schrijven uit Staal taal groep 5: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AC363D-CA52-D5E5-9FE5-E741556F8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5985">
            <a:off x="454185" y="1620364"/>
            <a:ext cx="3511232" cy="441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8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6" y="317759"/>
            <a:ext cx="10212483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werken, doelen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3C294E-AF8B-D753-DB58-BD6779F2A57B}"/>
              </a:ext>
            </a:extLst>
          </p:cNvPr>
          <p:cNvSpPr txBox="1">
            <a:spLocks/>
          </p:cNvSpPr>
          <p:nvPr/>
        </p:nvSpPr>
        <p:spPr>
          <a:xfrm>
            <a:off x="729837" y="1175008"/>
            <a:ext cx="10913523" cy="3965952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Doelen methodes verschillen per methode, lijkt soms willekeurig</a:t>
            </a:r>
          </a:p>
          <a:p>
            <a:r>
              <a:rPr lang="nl-NL" dirty="0">
                <a:solidFill>
                  <a:srgbClr val="0456A2"/>
                </a:solidFill>
              </a:rPr>
              <a:t>Kerndoelen zijn ruim omschreven</a:t>
            </a:r>
          </a:p>
          <a:p>
            <a:r>
              <a:rPr lang="nl-NL" dirty="0">
                <a:solidFill>
                  <a:srgbClr val="0456A2"/>
                </a:solidFill>
              </a:rPr>
              <a:t>Niet alles hoeft vanuit een methode/werkboek,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0456A2"/>
                </a:solidFill>
              </a:rPr>
              <a:t>&gt;&gt; dit geeft ruimte voor eigen keuzes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r>
              <a:rPr lang="nl-NL" dirty="0">
                <a:solidFill>
                  <a:srgbClr val="0456A2"/>
                </a:solidFill>
              </a:rPr>
              <a:t>Maak de keuzes samen </a:t>
            </a:r>
          </a:p>
          <a:p>
            <a:r>
              <a:rPr lang="nl-NL" dirty="0">
                <a:solidFill>
                  <a:srgbClr val="0456A2"/>
                </a:solidFill>
              </a:rPr>
              <a:t>Leg vast wat je doet</a:t>
            </a:r>
          </a:p>
          <a:p>
            <a:r>
              <a:rPr lang="nl-NL" dirty="0">
                <a:solidFill>
                  <a:srgbClr val="0456A2"/>
                </a:solidFill>
              </a:rPr>
              <a:t>Wees niet bang om de keuzes te maken</a:t>
            </a:r>
          </a:p>
          <a:p>
            <a:endParaRPr lang="nl-NL" dirty="0">
              <a:solidFill>
                <a:srgbClr val="045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4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werken, hoofdindeling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87AB4B6-A878-B799-5C23-D1E934396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0080" y="2042781"/>
            <a:ext cx="6764972" cy="3922201"/>
          </a:xfrm>
          <a:prstGeom prst="rect">
            <a:avLst/>
          </a:prstGeom>
        </p:spPr>
      </p:pic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C8E962C1-DD98-B8D7-8A7D-4659080E9AB0}"/>
              </a:ext>
            </a:extLst>
          </p:cNvPr>
          <p:cNvSpPr txBox="1">
            <a:spLocks/>
          </p:cNvSpPr>
          <p:nvPr/>
        </p:nvSpPr>
        <p:spPr>
          <a:xfrm>
            <a:off x="729837" y="1175008"/>
            <a:ext cx="9867043" cy="857250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Start vanuit een goede hoofdindeling of gebruik die van Blink</a:t>
            </a:r>
          </a:p>
          <a:p>
            <a:r>
              <a:rPr lang="nl-NL" dirty="0">
                <a:solidFill>
                  <a:srgbClr val="0456A2"/>
                </a:solidFill>
              </a:rPr>
              <a:t>Denk wel na over de indeling van activiteiten, bijvoorbeeld:</a:t>
            </a:r>
          </a:p>
        </p:txBody>
      </p:sp>
    </p:spTree>
    <p:extLst>
      <p:ext uri="{BB962C8B-B14F-4D97-AF65-F5344CB8AC3E}">
        <p14:creationId xmlns:p14="http://schemas.microsoft.com/office/powerpoint/2010/main" val="119940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729837" y="317759"/>
            <a:ext cx="10000444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66AB38"/>
                </a:solidFill>
                <a:latin typeface="Arial Rounded MT Bold" panose="020F0704030504030204" pitchFamily="34" charset="0"/>
              </a:rPr>
              <a:t>Thematisch werken, tijdsplanning</a:t>
            </a:r>
            <a:endParaRPr lang="nl-NL" dirty="0">
              <a:solidFill>
                <a:srgbClr val="66AB38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74D7D566-8BCA-D1E0-34CE-4983A6AC1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688" y="1939230"/>
            <a:ext cx="7302512" cy="3516689"/>
          </a:xfrm>
          <a:prstGeom prst="rect">
            <a:avLst/>
          </a:prstGeom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3CB04C56-AA53-4737-50BD-A93C7799D4C9}"/>
              </a:ext>
            </a:extLst>
          </p:cNvPr>
          <p:cNvSpPr txBox="1">
            <a:spLocks/>
          </p:cNvSpPr>
          <p:nvPr/>
        </p:nvSpPr>
        <p:spPr>
          <a:xfrm>
            <a:off x="729837" y="1175008"/>
            <a:ext cx="9135523" cy="764221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456A2"/>
                </a:solidFill>
              </a:rPr>
              <a:t>Maak een goede tijdsplanning, ook uren taal en lezen kun je inplannen</a:t>
            </a:r>
          </a:p>
          <a:p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27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487</Words>
  <Application>Microsoft Office PowerPoint</Application>
  <PresentationFormat>Breedbeeld</PresentationFormat>
  <Paragraphs>65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Kantoorthema</vt:lpstr>
      <vt:lpstr>Studiemorgen de Spoorzoeker 25 mei 2023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Maarten van der Steeg</dc:creator>
  <cp:lastModifiedBy>Maarten van der Steeg</cp:lastModifiedBy>
  <cp:revision>2</cp:revision>
  <dcterms:created xsi:type="dcterms:W3CDTF">2023-04-20T09:50:30Z</dcterms:created>
  <dcterms:modified xsi:type="dcterms:W3CDTF">2023-05-09T09:27:35Z</dcterms:modified>
</cp:coreProperties>
</file>