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336" r:id="rId2"/>
    <p:sldId id="295" r:id="rId3"/>
    <p:sldId id="409" r:id="rId4"/>
    <p:sldId id="444" r:id="rId5"/>
    <p:sldId id="333" r:id="rId6"/>
    <p:sldId id="296" r:id="rId7"/>
    <p:sldId id="297" r:id="rId8"/>
    <p:sldId id="260" r:id="rId9"/>
    <p:sldId id="303" r:id="rId10"/>
    <p:sldId id="304" r:id="rId11"/>
    <p:sldId id="305" r:id="rId12"/>
    <p:sldId id="306" r:id="rId13"/>
    <p:sldId id="329" r:id="rId14"/>
    <p:sldId id="308" r:id="rId15"/>
    <p:sldId id="311" r:id="rId16"/>
    <p:sldId id="312" r:id="rId17"/>
    <p:sldId id="307" r:id="rId18"/>
    <p:sldId id="388" r:id="rId19"/>
    <p:sldId id="400" r:id="rId20"/>
    <p:sldId id="395" r:id="rId21"/>
    <p:sldId id="397" r:id="rId22"/>
    <p:sldId id="398" r:id="rId23"/>
    <p:sldId id="396" r:id="rId24"/>
    <p:sldId id="431" r:id="rId25"/>
    <p:sldId id="351" r:id="rId26"/>
    <p:sldId id="384" r:id="rId27"/>
    <p:sldId id="385" r:id="rId28"/>
    <p:sldId id="386" r:id="rId29"/>
    <p:sldId id="387" r:id="rId30"/>
    <p:sldId id="414" r:id="rId31"/>
    <p:sldId id="415" r:id="rId32"/>
    <p:sldId id="416" r:id="rId33"/>
    <p:sldId id="418" r:id="rId34"/>
    <p:sldId id="432" r:id="rId35"/>
    <p:sldId id="435" r:id="rId36"/>
    <p:sldId id="433" r:id="rId37"/>
    <p:sldId id="389" r:id="rId38"/>
    <p:sldId id="280" r:id="rId39"/>
    <p:sldId id="315" r:id="rId40"/>
    <p:sldId id="298" r:id="rId41"/>
    <p:sldId id="299" r:id="rId42"/>
    <p:sldId id="264" r:id="rId43"/>
    <p:sldId id="317" r:id="rId44"/>
    <p:sldId id="263" r:id="rId45"/>
    <p:sldId id="276" r:id="rId46"/>
    <p:sldId id="393" r:id="rId47"/>
    <p:sldId id="383" r:id="rId48"/>
    <p:sldId id="392" r:id="rId49"/>
    <p:sldId id="422" r:id="rId50"/>
    <p:sldId id="436" r:id="rId51"/>
    <p:sldId id="424" r:id="rId52"/>
    <p:sldId id="441" r:id="rId53"/>
    <p:sldId id="437" r:id="rId54"/>
    <p:sldId id="440" r:id="rId55"/>
    <p:sldId id="438" r:id="rId56"/>
    <p:sldId id="439" r:id="rId57"/>
    <p:sldId id="442" r:id="rId58"/>
    <p:sldId id="443" r:id="rId59"/>
    <p:sldId id="447" r:id="rId60"/>
    <p:sldId id="267" r:id="rId61"/>
    <p:sldId id="446" r:id="rId62"/>
    <p:sldId id="445" r:id="rId63"/>
    <p:sldId id="320" r:id="rId64"/>
    <p:sldId id="309" r:id="rId65"/>
    <p:sldId id="420" r:id="rId66"/>
    <p:sldId id="363" r:id="rId67"/>
    <p:sldId id="325" r:id="rId68"/>
    <p:sldId id="421" r:id="rId69"/>
    <p:sldId id="326" r:id="rId70"/>
    <p:sldId id="327" r:id="rId71"/>
    <p:sldId id="375" r:id="rId72"/>
    <p:sldId id="334" r:id="rId73"/>
    <p:sldId id="350" r:id="rId74"/>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6A2"/>
    <a:srgbClr val="00ADD2"/>
    <a:srgbClr val="66AB38"/>
    <a:srgbClr val="00ADCE"/>
    <a:srgbClr val="0FF936"/>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249" autoAdjust="0"/>
  </p:normalViewPr>
  <p:slideViewPr>
    <p:cSldViewPr snapToGrid="0">
      <p:cViewPr varScale="1">
        <p:scale>
          <a:sx n="62" d="100"/>
          <a:sy n="62" d="100"/>
        </p:scale>
        <p:origin x="632" y="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24-9-2023</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24-9-2023</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4851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7038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7517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38</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62</a:t>
            </a:fld>
            <a:endParaRPr lang="nl-NL"/>
          </a:p>
        </p:txBody>
      </p:sp>
    </p:spTree>
    <p:extLst>
      <p:ext uri="{BB962C8B-B14F-4D97-AF65-F5344CB8AC3E}">
        <p14:creationId xmlns:p14="http://schemas.microsoft.com/office/powerpoint/2010/main" val="907676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63</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64</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65</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66</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67</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68</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69</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70</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71</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19</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24</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24-9-2023</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24-9-2023</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24-9-2023</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24-9-2023</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24-9-2023</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24-9-2023</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24-9-2023</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24-9-2023</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24-9-2023</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24-9-2023</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24-9-2023</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24-9-2023</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1.wdp"/><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1.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7.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13.jpg"/></Relationships>
</file>

<file path=ppt/slides/_rels/slide6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png"/><Relationship Id="rId7"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6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71.jpeg"/><Relationship Id="rId4" Type="http://schemas.openxmlformats.org/officeDocument/2006/relationships/image" Target="../media/image70.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3.jpeg"/></Relationships>
</file>

<file path=ppt/slides/_rels/slide7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17566" y="3676080"/>
            <a:ext cx="12356270"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36469" y="69170"/>
              <a:ext cx="3922118"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Studiemorgen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75437" y="461658"/>
            <a:ext cx="11722797" cy="613649"/>
          </a:xfrm>
        </p:spPr>
        <p:txBody>
          <a:bodyPr>
            <a:normAutofit fontScale="90000"/>
          </a:bodyPr>
          <a:lstStyle/>
          <a:p>
            <a:r>
              <a:rPr lang="nl-NL" sz="4000" dirty="0">
                <a:solidFill>
                  <a:srgbClr val="00BFFE"/>
                </a:solidFill>
                <a:latin typeface="Arial Rounded MT Bold" panose="020F0704030504030204" pitchFamily="34" charset="0"/>
              </a:rPr>
              <a:t>Studiemorgen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221913"/>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153222659"/>
              </p:ext>
            </p:extLst>
          </p:nvPr>
        </p:nvGraphicFramePr>
        <p:xfrm>
          <a:off x="997030" y="1075306"/>
          <a:ext cx="9223415" cy="5568563"/>
        </p:xfrm>
        <a:graphic>
          <a:graphicData uri="http://schemas.openxmlformats.org/drawingml/2006/table">
            <a:tbl>
              <a:tblPr firstRow="1" bandRow="1">
                <a:tableStyleId>{5C22544A-7EE6-4342-B048-85BDC9FD1C3A}</a:tableStyleId>
              </a:tblPr>
              <a:tblGrid>
                <a:gridCol w="1203302">
                  <a:extLst>
                    <a:ext uri="{9D8B030D-6E8A-4147-A177-3AD203B41FA5}">
                      <a16:colId xmlns:a16="http://schemas.microsoft.com/office/drawing/2014/main" val="3406897326"/>
                    </a:ext>
                  </a:extLst>
                </a:gridCol>
                <a:gridCol w="8020113">
                  <a:extLst>
                    <a:ext uri="{9D8B030D-6E8A-4147-A177-3AD203B41FA5}">
                      <a16:colId xmlns:a16="http://schemas.microsoft.com/office/drawing/2014/main" val="930306543"/>
                    </a:ext>
                  </a:extLst>
                </a:gridCol>
              </a:tblGrid>
              <a:tr h="506233">
                <a:tc>
                  <a:txBody>
                    <a:bodyPr/>
                    <a:lstStyle/>
                    <a:p>
                      <a:r>
                        <a:rPr lang="nl-NL" sz="2400" dirty="0">
                          <a:solidFill>
                            <a:srgbClr val="002060"/>
                          </a:solidFill>
                        </a:rPr>
                        <a:t>9:00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506233">
                <a:tc>
                  <a:txBody>
                    <a:bodyPr/>
                    <a:lstStyle/>
                    <a:p>
                      <a:r>
                        <a:rPr lang="nl-NL" sz="2400" b="1" dirty="0">
                          <a:solidFill>
                            <a:srgbClr val="002060"/>
                          </a:solidFill>
                        </a:rPr>
                        <a:t>9:10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506233">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506233">
                <a:tc>
                  <a:txBody>
                    <a:bodyPr/>
                    <a:lstStyle/>
                    <a:p>
                      <a:r>
                        <a:rPr lang="nl-NL" sz="2400" b="1" dirty="0">
                          <a:solidFill>
                            <a:srgbClr val="002060"/>
                          </a:solidFill>
                        </a:rPr>
                        <a:t>10:00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506233">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506233">
                <a:tc>
                  <a:txBody>
                    <a:bodyPr/>
                    <a:lstStyle/>
                    <a:p>
                      <a:endParaRPr lang="nl-NL" sz="2400" b="1" dirty="0">
                        <a:solidFill>
                          <a:srgbClr val="002060"/>
                        </a:solidFill>
                      </a:endParaRP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Opdracht 2, leerlijn taal</a:t>
                      </a:r>
                    </a:p>
                  </a:txBody>
                  <a:tcPr>
                    <a:solidFill>
                      <a:srgbClr val="00B0F0"/>
                    </a:solidFill>
                  </a:tcPr>
                </a:tc>
                <a:extLst>
                  <a:ext uri="{0D108BD9-81ED-4DB2-BD59-A6C34878D82A}">
                    <a16:rowId xmlns:a16="http://schemas.microsoft.com/office/drawing/2014/main" val="3125499856"/>
                  </a:ext>
                </a:extLst>
              </a:tr>
              <a:tr h="506233">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Activiteiten bij taal</a:t>
                      </a:r>
                    </a:p>
                  </a:txBody>
                  <a:tcPr>
                    <a:solidFill>
                      <a:srgbClr val="00B0F0"/>
                    </a:solidFill>
                  </a:tcPr>
                </a:tc>
                <a:extLst>
                  <a:ext uri="{0D108BD9-81ED-4DB2-BD59-A6C34878D82A}">
                    <a16:rowId xmlns:a16="http://schemas.microsoft.com/office/drawing/2014/main" val="1108376495"/>
                  </a:ext>
                </a:extLst>
              </a:tr>
              <a:tr h="506233">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Opdracht 3 Activiteiten bij taal</a:t>
                      </a:r>
                    </a:p>
                  </a:txBody>
                  <a:tcPr>
                    <a:solidFill>
                      <a:srgbClr val="00B0F0"/>
                    </a:solidFill>
                  </a:tcPr>
                </a:tc>
                <a:extLst>
                  <a:ext uri="{0D108BD9-81ED-4DB2-BD59-A6C34878D82A}">
                    <a16:rowId xmlns:a16="http://schemas.microsoft.com/office/drawing/2014/main" val="784145475"/>
                  </a:ext>
                </a:extLst>
              </a:tr>
              <a:tr h="506233">
                <a:tc>
                  <a:txBody>
                    <a:bodyPr/>
                    <a:lstStyle/>
                    <a:p>
                      <a:r>
                        <a:rPr lang="nl-NL" sz="2400" b="1" dirty="0">
                          <a:solidFill>
                            <a:srgbClr val="002060"/>
                          </a:solidFill>
                        </a:rPr>
                        <a:t>11:40</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506233">
                <a:tc>
                  <a:txBody>
                    <a:bodyPr/>
                    <a:lstStyle/>
                    <a:p>
                      <a:endParaRPr lang="nl-NL" sz="2400" b="1" dirty="0">
                        <a:solidFill>
                          <a:srgbClr val="002060"/>
                        </a:solidFill>
                      </a:endParaRPr>
                    </a:p>
                  </a:txBody>
                  <a:tcPr>
                    <a:solidFill>
                      <a:srgbClr val="0FF936"/>
                    </a:solidFill>
                  </a:tcPr>
                </a:tc>
                <a:tc>
                  <a:txBody>
                    <a:bodyPr/>
                    <a:lstStyle/>
                    <a:p>
                      <a:r>
                        <a:rPr lang="nl-NL" sz="2400" dirty="0">
                          <a:solidFill>
                            <a:srgbClr val="002060"/>
                          </a:solidFill>
                        </a:rPr>
                        <a:t>Bespreking</a:t>
                      </a:r>
                    </a:p>
                  </a:txBody>
                  <a:tcPr>
                    <a:solidFill>
                      <a:srgbClr val="0FF936"/>
                    </a:solidFill>
                  </a:tcPr>
                </a:tc>
                <a:extLst>
                  <a:ext uri="{0D108BD9-81ED-4DB2-BD59-A6C34878D82A}">
                    <a16:rowId xmlns:a16="http://schemas.microsoft.com/office/drawing/2014/main" val="4113801732"/>
                  </a:ext>
                </a:extLst>
              </a:tr>
              <a:tr h="506233">
                <a:tc>
                  <a:txBody>
                    <a:bodyPr/>
                    <a:lstStyle/>
                    <a:p>
                      <a:r>
                        <a:rPr lang="nl-NL" sz="2400" b="1">
                          <a:solidFill>
                            <a:srgbClr val="002060"/>
                          </a:solidFill>
                        </a:rPr>
                        <a:t>11:50</a:t>
                      </a:r>
                      <a:endParaRPr lang="nl-NL" sz="2400" b="1" dirty="0">
                        <a:solidFill>
                          <a:srgbClr val="002060"/>
                        </a:solidFill>
                      </a:endParaRP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
        <p:nvSpPr>
          <p:cNvPr id="3" name="Tekstvak 2">
            <a:extLst>
              <a:ext uri="{FF2B5EF4-FFF2-40B4-BE49-F238E27FC236}">
                <a16:creationId xmlns:a16="http://schemas.microsoft.com/office/drawing/2014/main" id="{252FEAF5-CA1A-D935-2E29-79CC0961E19F}"/>
              </a:ext>
            </a:extLst>
          </p:cNvPr>
          <p:cNvSpPr txBox="1"/>
          <p:nvPr/>
        </p:nvSpPr>
        <p:spPr>
          <a:xfrm rot="19812031">
            <a:off x="8492926" y="3674921"/>
            <a:ext cx="1519176" cy="369332"/>
          </a:xfrm>
          <a:prstGeom prst="rect">
            <a:avLst/>
          </a:prstGeom>
          <a:noFill/>
        </p:spPr>
        <p:txBody>
          <a:bodyPr wrap="square">
            <a:spAutoFit/>
          </a:bodyPr>
          <a:lstStyle/>
          <a:p>
            <a:r>
              <a:rPr lang="nl-NL" sz="1800" dirty="0">
                <a:solidFill>
                  <a:srgbClr val="002060"/>
                </a:solidFill>
              </a:rPr>
              <a:t>Pauze</a:t>
            </a:r>
          </a:p>
        </p:txBody>
      </p:sp>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3944119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7243907" cy="4670779"/>
          </a:xfrm>
          <a:noFill/>
        </p:spPr>
        <p:txBody>
          <a:bodyPr>
            <a:normAutofit fontScale="92500"/>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659864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882160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en Taal</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Doelen voor deze ochtend</a:t>
            </a:r>
          </a:p>
        </p:txBody>
      </p:sp>
      <p:sp>
        <p:nvSpPr>
          <p:cNvPr id="6" name="Tijdelijke aanduiding voor inhoud 5"/>
          <p:cNvSpPr>
            <a:spLocks noGrp="1"/>
          </p:cNvSpPr>
          <p:nvPr>
            <p:ph idx="1"/>
          </p:nvPr>
        </p:nvSpPr>
        <p:spPr/>
        <p:txBody>
          <a:bodyPr/>
          <a:lstStyle/>
          <a:p>
            <a:r>
              <a:rPr lang="nl-NL" dirty="0">
                <a:solidFill>
                  <a:srgbClr val="0B5DA7"/>
                </a:solidFill>
              </a:rPr>
              <a:t>We hebben inzicht in de referentieniveaus voor rekenen en taal</a:t>
            </a:r>
          </a:p>
          <a:p>
            <a:r>
              <a:rPr lang="nl-NL" dirty="0">
                <a:solidFill>
                  <a:srgbClr val="0B5DA7"/>
                </a:solidFill>
              </a:rPr>
              <a:t>We hebben zicht op de doelen voor taal per leerjaar</a:t>
            </a:r>
          </a:p>
          <a:p>
            <a:r>
              <a:rPr lang="nl-NL" dirty="0">
                <a:solidFill>
                  <a:srgbClr val="0B5DA7"/>
                </a:solidFill>
              </a:rPr>
              <a:t>We denken na over een jaarplanning voor de doelen bij taal</a:t>
            </a:r>
          </a:p>
          <a:p>
            <a:r>
              <a:rPr lang="nl-NL" dirty="0">
                <a:solidFill>
                  <a:srgbClr val="0B5DA7"/>
                </a:solidFill>
              </a:rPr>
              <a:t>We begrijpen waar de ruimte zit om keuzes te maken uit de methode als we werken vanuit leerlijnen</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764712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Doelgericht werken bij taal, de leerlijn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Welke doelen zijn relevant bij taal?</a:t>
            </a:r>
          </a:p>
          <a:p>
            <a:r>
              <a:rPr lang="nl-NL" dirty="0">
                <a:solidFill>
                  <a:srgbClr val="0456A2"/>
                </a:solidFill>
              </a:rPr>
              <a:t>Wat is de herhaling?</a:t>
            </a:r>
          </a:p>
          <a:p>
            <a:r>
              <a:rPr lang="nl-NL" dirty="0">
                <a:solidFill>
                  <a:srgbClr val="0456A2"/>
                </a:solidFill>
              </a:rPr>
              <a:t>Hoe plannen we de doelen in?</a:t>
            </a:r>
          </a:p>
          <a:p>
            <a:r>
              <a:rPr lang="nl-NL" dirty="0">
                <a:solidFill>
                  <a:srgbClr val="0456A2"/>
                </a:solidFill>
              </a:rPr>
              <a:t>Welke activiteiten horen hierbij?  (werken we nog uit) </a:t>
            </a:r>
          </a:p>
          <a:p>
            <a:r>
              <a:rPr lang="nl-NL" dirty="0">
                <a:solidFill>
                  <a:srgbClr val="0456A2"/>
                </a:solidFill>
              </a:rPr>
              <a:t>Hoe houden we de voortgang bij?</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63039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699014" y="342802"/>
            <a:ext cx="10818316" cy="5215517"/>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0456A2"/>
                </a:solidFill>
                <a:effectLst/>
                <a:latin typeface="Calibri" panose="020F0502020204030204" pitchFamily="34" charset="0"/>
                <a:ea typeface="Calibri" panose="020F0502020204030204" pitchFamily="34" charset="0"/>
              </a:rPr>
              <a:t>Taal leren is complex, concentrisch. De uitvoering is echter redelijk eenduidig. Wat kun je doen?</a:t>
            </a:r>
          </a:p>
          <a:p>
            <a:pPr marL="0" indent="0">
              <a:buNone/>
            </a:pPr>
            <a:endParaRPr lang="nl-NL" b="1" dirty="0">
              <a:solidFill>
                <a:srgbClr val="0456A2"/>
              </a:solidFill>
              <a:effectLst/>
              <a:latin typeface="Calibri" panose="020F0502020204030204" pitchFamily="34" charset="0"/>
              <a:ea typeface="Calibri" panose="020F0502020204030204" pitchFamily="34" charset="0"/>
            </a:endParaRPr>
          </a:p>
          <a:p>
            <a:r>
              <a:rPr lang="nl-NL" dirty="0">
                <a:solidFill>
                  <a:srgbClr val="0456A2"/>
                </a:solidFill>
                <a:effectLst/>
                <a:latin typeface="Calibri" panose="020F0502020204030204" pitchFamily="34" charset="0"/>
                <a:ea typeface="Calibri" panose="020F0502020204030204" pitchFamily="34" charset="0"/>
              </a:rPr>
              <a:t>Woordenschat:  lezen, lezen, lezen, voorlezen, voorlezen</a:t>
            </a:r>
          </a:p>
          <a:p>
            <a:r>
              <a:rPr lang="nl-NL" dirty="0">
                <a:solidFill>
                  <a:srgbClr val="0456A2"/>
                </a:solidFill>
                <a:effectLst/>
                <a:latin typeface="Calibri" panose="020F0502020204030204" pitchFamily="34" charset="0"/>
                <a:ea typeface="Calibri" panose="020F0502020204030204" pitchFamily="34" charset="0"/>
              </a:rPr>
              <a:t>Taalbeschouwing</a:t>
            </a:r>
          </a:p>
          <a:p>
            <a:r>
              <a:rPr lang="nl-NL" dirty="0">
                <a:solidFill>
                  <a:srgbClr val="0456A2"/>
                </a:solidFill>
                <a:effectLst/>
                <a:latin typeface="Calibri" panose="020F0502020204030204" pitchFamily="34" charset="0"/>
                <a:ea typeface="Calibri" panose="020F0502020204030204" pitchFamily="34" charset="0"/>
              </a:rPr>
              <a:t>Spreekwoorden en gezegden</a:t>
            </a:r>
          </a:p>
          <a:p>
            <a:r>
              <a:rPr lang="nl-NL" dirty="0">
                <a:solidFill>
                  <a:srgbClr val="0456A2"/>
                </a:solidFill>
                <a:effectLst/>
                <a:latin typeface="Calibri" panose="020F0502020204030204" pitchFamily="34" charset="0"/>
                <a:ea typeface="Calibri" panose="020F0502020204030204" pitchFamily="34" charset="0"/>
              </a:rPr>
              <a:t>Zinsontleding: wees nuchter, wel belangrijk, maar niet altijd alle details . </a:t>
            </a:r>
          </a:p>
          <a:p>
            <a:r>
              <a:rPr lang="nl-NL" dirty="0">
                <a:solidFill>
                  <a:srgbClr val="0456A2"/>
                </a:solidFill>
                <a:effectLst/>
                <a:latin typeface="Calibri" panose="020F0502020204030204" pitchFamily="34" charset="0"/>
                <a:ea typeface="Calibri" panose="020F0502020204030204" pitchFamily="34" charset="0"/>
              </a:rPr>
              <a:t>Spelling: ook veel lezen en schrijven</a:t>
            </a:r>
          </a:p>
          <a:p>
            <a:r>
              <a:rPr lang="nl-NL" dirty="0">
                <a:solidFill>
                  <a:srgbClr val="0456A2"/>
                </a:solidFill>
                <a:effectLst/>
                <a:latin typeface="Calibri" panose="020F0502020204030204" pitchFamily="34" charset="0"/>
                <a:ea typeface="Calibri" panose="020F0502020204030204" pitchFamily="34" charset="0"/>
              </a:rPr>
              <a:t>Werkwoordspelling: vooral </a:t>
            </a:r>
            <a:r>
              <a:rPr lang="nl-NL" dirty="0" err="1">
                <a:solidFill>
                  <a:srgbClr val="0456A2"/>
                </a:solidFill>
                <a:effectLst/>
                <a:latin typeface="Calibri" panose="020F0502020204030204" pitchFamily="34" charset="0"/>
                <a:ea typeface="Calibri" panose="020F0502020204030204" pitchFamily="34" charset="0"/>
              </a:rPr>
              <a:t>dt</a:t>
            </a:r>
            <a:r>
              <a:rPr lang="nl-NL" dirty="0">
                <a:solidFill>
                  <a:srgbClr val="0456A2"/>
                </a:solidFill>
                <a:effectLst/>
                <a:latin typeface="Calibri" panose="020F0502020204030204" pitchFamily="34" charset="0"/>
                <a:ea typeface="Calibri" panose="020F0502020204030204" pitchFamily="34" charset="0"/>
              </a:rPr>
              <a:t> regels, wel regels, hou het simpel, ook veel schrijven en dictee</a:t>
            </a:r>
          </a:p>
          <a:p>
            <a:r>
              <a:rPr lang="nl-NL">
                <a:solidFill>
                  <a:srgbClr val="0456A2"/>
                </a:solidFill>
                <a:latin typeface="Calibri" panose="020F0502020204030204" pitchFamily="34" charset="0"/>
                <a:ea typeface="Calibri" panose="020F0502020204030204" pitchFamily="34" charset="0"/>
              </a:rPr>
              <a:t>Spreken en luisteren</a:t>
            </a:r>
            <a:endParaRPr lang="nl-NL" dirty="0">
              <a:solidFill>
                <a:srgbClr val="0456A2"/>
              </a:solidFill>
              <a:effectLst/>
              <a:latin typeface="Calibri" panose="020F0502020204030204" pitchFamily="34" charset="0"/>
              <a:ea typeface="Calibri" panose="020F0502020204030204" pitchFamily="34" charset="0"/>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780860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Leerlijn taal</a:t>
            </a:r>
          </a:p>
        </p:txBody>
      </p:sp>
      <p:sp>
        <p:nvSpPr>
          <p:cNvPr id="3" name="Tijdelijke aanduiding voor inhoud 2"/>
          <p:cNvSpPr>
            <a:spLocks noGrp="1"/>
          </p:cNvSpPr>
          <p:nvPr>
            <p:ph idx="1"/>
          </p:nvPr>
        </p:nvSpPr>
        <p:spPr>
          <a:xfrm>
            <a:off x="404950" y="1410896"/>
            <a:ext cx="11535260" cy="4961903"/>
          </a:xfrm>
          <a:solidFill>
            <a:srgbClr val="00ADCF"/>
          </a:solidFill>
        </p:spPr>
        <p:txBody>
          <a:bodyPr>
            <a:normAutofit/>
          </a:bodyPr>
          <a:lstStyle/>
          <a:p>
            <a:pPr marL="0" indent="0">
              <a:buNone/>
            </a:pPr>
            <a:r>
              <a:rPr lang="nl-NL" dirty="0">
                <a:solidFill>
                  <a:srgbClr val="002060"/>
                </a:solidFill>
              </a:rPr>
              <a:t>Bekijken</a:t>
            </a:r>
          </a:p>
          <a:p>
            <a:pPr lvl="1"/>
            <a:r>
              <a:rPr lang="nl-NL" dirty="0">
                <a:solidFill>
                  <a:srgbClr val="002060"/>
                </a:solidFill>
              </a:rPr>
              <a:t>Boek Leerlijnen voor het basisonderwijs, verdeeld over de leerjaren</a:t>
            </a:r>
          </a:p>
          <a:p>
            <a:pPr lvl="1"/>
            <a:r>
              <a:rPr lang="nl-NL" dirty="0">
                <a:solidFill>
                  <a:srgbClr val="002060"/>
                </a:solidFill>
              </a:rPr>
              <a:t>Doelen taal per groep van </a:t>
            </a:r>
            <a:r>
              <a:rPr lang="nl-NL" dirty="0" err="1">
                <a:solidFill>
                  <a:srgbClr val="002060"/>
                </a:solidFill>
              </a:rPr>
              <a:t>TaalActief</a:t>
            </a:r>
            <a:endParaRPr lang="nl-NL" dirty="0">
              <a:solidFill>
                <a:srgbClr val="002060"/>
              </a:solidFill>
            </a:endParaRP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a:solidFill>
                  <a:srgbClr val="002060"/>
                </a:solidFill>
              </a:rPr>
              <a:t>Welke doelen zijn relevant bij taal?</a:t>
            </a:r>
          </a:p>
          <a:p>
            <a:r>
              <a:rPr lang="nl-NL" b="1" dirty="0">
                <a:solidFill>
                  <a:srgbClr val="002060"/>
                </a:solidFill>
              </a:rPr>
              <a:t>Is hier een methode voor nodig?</a:t>
            </a:r>
          </a:p>
          <a:p>
            <a:r>
              <a:rPr lang="nl-NL" b="1" dirty="0">
                <a:solidFill>
                  <a:srgbClr val="002060"/>
                </a:solidFill>
              </a:rPr>
              <a:t>Welke herhaling is er, hoe plannen we dit in?</a:t>
            </a:r>
          </a:p>
          <a:p>
            <a:r>
              <a:rPr lang="nl-NL" b="1" dirty="0">
                <a:solidFill>
                  <a:srgbClr val="002060"/>
                </a:solidFill>
              </a:rPr>
              <a:t>Hoe ziet de jaarplanning voor deze doelen eruit?</a:t>
            </a:r>
          </a:p>
          <a:p>
            <a:r>
              <a:rPr lang="nl-NL" b="1" dirty="0">
                <a:solidFill>
                  <a:srgbClr val="002060"/>
                </a:solidFill>
              </a:rPr>
              <a:t>Kunnen we dit clusteren bij een combinatiegroep?</a:t>
            </a: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522514" y="317759"/>
            <a:ext cx="11789229" cy="8930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Welke activiteiten horen bij taal?</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642751" y="1620286"/>
            <a:ext cx="11255335"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Kijk steeds naar het doel</a:t>
            </a:r>
          </a:p>
          <a:p>
            <a:r>
              <a:rPr lang="nl-NL" dirty="0">
                <a:solidFill>
                  <a:srgbClr val="0456A2"/>
                </a:solidFill>
              </a:rPr>
              <a:t>Welk type activiteiten hoort hierbij? (schrijfopdracht, luisteropdracht </a:t>
            </a:r>
            <a:r>
              <a:rPr lang="nl-NL" dirty="0" err="1">
                <a:solidFill>
                  <a:srgbClr val="0456A2"/>
                </a:solidFill>
              </a:rPr>
              <a:t>etc</a:t>
            </a:r>
            <a:r>
              <a:rPr lang="nl-NL" dirty="0">
                <a:solidFill>
                  <a:srgbClr val="0456A2"/>
                </a:solidFill>
              </a:rPr>
              <a:t>)</a:t>
            </a:r>
          </a:p>
          <a:p>
            <a:r>
              <a:rPr lang="nl-NL" dirty="0">
                <a:solidFill>
                  <a:srgbClr val="0456A2"/>
                </a:solidFill>
              </a:rPr>
              <a:t>Hoe zouden we dit zonder methode kunnen vormgeven?</a:t>
            </a:r>
          </a:p>
          <a:p>
            <a:r>
              <a:rPr lang="nl-NL" dirty="0">
                <a:solidFill>
                  <a:srgbClr val="0456A2"/>
                </a:solidFill>
              </a:rPr>
              <a:t>Als we het bij een ander vak onderbrengen, hoe borgen we dit (bijvoorbeeld presentatie bij geschiedenis)?</a:t>
            </a:r>
          </a:p>
          <a:p>
            <a:r>
              <a:rPr lang="nl-NL" dirty="0">
                <a:solidFill>
                  <a:srgbClr val="0456A2"/>
                </a:solidFill>
              </a:rPr>
              <a:t>Zit hier een lijn in, kunnen we dit goed inplannen en borgen, of is er toch een methode nodig?</a:t>
            </a:r>
          </a:p>
          <a:p>
            <a:r>
              <a:rPr lang="nl-NL" dirty="0">
                <a:solidFill>
                  <a:srgbClr val="0456A2"/>
                </a:solidFill>
              </a:rPr>
              <a:t>Kijk kritisch naar de opdrachten uit de methode: haal je daarmee het doel, of is het vooral ‘bezig zijn’?</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064962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3  Activiteiten bij taal</a:t>
            </a:r>
          </a:p>
        </p:txBody>
      </p:sp>
      <p:sp>
        <p:nvSpPr>
          <p:cNvPr id="3" name="Tijdelijke aanduiding voor inhoud 2"/>
          <p:cNvSpPr>
            <a:spLocks noGrp="1"/>
          </p:cNvSpPr>
          <p:nvPr>
            <p:ph idx="1"/>
          </p:nvPr>
        </p:nvSpPr>
        <p:spPr>
          <a:xfrm>
            <a:off x="404950" y="1410896"/>
            <a:ext cx="11535260" cy="4961903"/>
          </a:xfrm>
          <a:solidFill>
            <a:srgbClr val="00ADCF"/>
          </a:solidFill>
        </p:spPr>
        <p:txBody>
          <a:bodyPr>
            <a:normAutofit/>
          </a:bodyPr>
          <a:lstStyle/>
          <a:p>
            <a:pPr marL="0" indent="0">
              <a:buNone/>
            </a:pPr>
            <a:r>
              <a:rPr lang="nl-NL" dirty="0">
                <a:solidFill>
                  <a:srgbClr val="002060"/>
                </a:solidFill>
              </a:rPr>
              <a:t>Bekijken</a:t>
            </a:r>
          </a:p>
          <a:p>
            <a:pPr lvl="1"/>
            <a:r>
              <a:rPr lang="nl-NL" dirty="0">
                <a:solidFill>
                  <a:srgbClr val="002060"/>
                </a:solidFill>
              </a:rPr>
              <a:t>Bekijk de opdrachten uit de methode</a:t>
            </a:r>
          </a:p>
          <a:p>
            <a:pPr lvl="1"/>
            <a:r>
              <a:rPr lang="nl-NL" dirty="0">
                <a:solidFill>
                  <a:srgbClr val="002060"/>
                </a:solidFill>
              </a:rPr>
              <a:t>Doelen taal per groep van </a:t>
            </a:r>
            <a:r>
              <a:rPr lang="nl-NL" dirty="0" err="1">
                <a:solidFill>
                  <a:srgbClr val="002060"/>
                </a:solidFill>
              </a:rPr>
              <a:t>TaalActief</a:t>
            </a:r>
            <a:endParaRPr lang="nl-NL" dirty="0">
              <a:solidFill>
                <a:srgbClr val="002060"/>
              </a:solidFill>
            </a:endParaRPr>
          </a:p>
          <a:p>
            <a:pPr lvl="1"/>
            <a:r>
              <a:rPr lang="nl-NL" dirty="0">
                <a:solidFill>
                  <a:srgbClr val="002060"/>
                </a:solidFill>
              </a:rPr>
              <a:t>Doelen Leerlijnen voor het basisonderwijs</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a:solidFill>
                  <a:srgbClr val="002060"/>
                </a:solidFill>
              </a:rPr>
              <a:t>Welk type opdracht kom je vaak tegen? </a:t>
            </a:r>
          </a:p>
          <a:p>
            <a:r>
              <a:rPr lang="nl-NL" b="1" dirty="0">
                <a:solidFill>
                  <a:srgbClr val="002060"/>
                </a:solidFill>
              </a:rPr>
              <a:t>Wat is een goede manier om de doelen te halen?</a:t>
            </a:r>
          </a:p>
          <a:p>
            <a:r>
              <a:rPr lang="nl-NL" b="1" dirty="0">
                <a:solidFill>
                  <a:srgbClr val="002060"/>
                </a:solidFill>
              </a:rPr>
              <a:t>Kunnen we de methode als bronnenboek gebruiken?</a:t>
            </a:r>
          </a:p>
          <a:p>
            <a:r>
              <a:rPr lang="nl-NL" b="1" dirty="0">
                <a:solidFill>
                  <a:srgbClr val="002060"/>
                </a:solidFill>
              </a:rPr>
              <a:t>Werk voor een blok uit hoe dit eruit zou zien </a:t>
            </a:r>
            <a:r>
              <a:rPr lang="nl-NL" b="1">
                <a:solidFill>
                  <a:srgbClr val="002060"/>
                </a:solidFill>
              </a:rPr>
              <a:t>zonder methode</a:t>
            </a: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spTree>
    <p:extLst>
      <p:ext uri="{BB962C8B-B14F-4D97-AF65-F5344CB8AC3E}">
        <p14:creationId xmlns:p14="http://schemas.microsoft.com/office/powerpoint/2010/main" val="33497127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4980</TotalTime>
  <Words>3179</Words>
  <Application>Microsoft Office PowerPoint</Application>
  <PresentationFormat>Breedbeeld</PresentationFormat>
  <Paragraphs>496</Paragraphs>
  <Slides>73</Slides>
  <Notes>40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73</vt:i4>
      </vt:variant>
    </vt:vector>
  </HeadingPairs>
  <TitlesOfParts>
    <vt:vector size="80" baseType="lpstr">
      <vt:lpstr>Arial</vt:lpstr>
      <vt:lpstr>Arial Rounded MT Bold</vt:lpstr>
      <vt:lpstr>Calibri</vt:lpstr>
      <vt:lpstr>Calibri Light</vt:lpstr>
      <vt:lpstr>Verdana</vt:lpstr>
      <vt:lpstr>Wingdings</vt:lpstr>
      <vt:lpstr>Kantoorthema</vt:lpstr>
      <vt:lpstr>PowerPoint-presentatie</vt:lpstr>
      <vt:lpstr>Even voorstellen</vt:lpstr>
      <vt:lpstr>Studiemorgen ‘Doelgericht werken vanuit leerlijnen’</vt:lpstr>
      <vt:lpstr>Doelen voor deze ochtend</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Leerlijn lezen, wat is leesbegrip</vt:lpstr>
      <vt:lpstr>Leerlijn begrijpend lezen</vt:lpstr>
      <vt:lpstr>Woordenschat</vt:lpstr>
      <vt:lpstr>Conclusie</vt:lpstr>
      <vt:lpstr>Opdracht 1: De referentieniveaus </vt:lpstr>
      <vt:lpstr>2. Van methode naar leerlijn</vt:lpstr>
      <vt:lpstr>Waarom wil je losser komen van je methode?</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Opdracht 2  Leerlijn taal</vt:lpstr>
      <vt:lpstr>PowerPoint-presentatie</vt:lpstr>
      <vt:lpstr>Opdracht 3  Activiteiten bij taal</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118</cp:revision>
  <cp:lastPrinted>2021-04-08T12:40:05Z</cp:lastPrinted>
  <dcterms:created xsi:type="dcterms:W3CDTF">2019-12-07T18:56:50Z</dcterms:created>
  <dcterms:modified xsi:type="dcterms:W3CDTF">2023-09-24T20:14:40Z</dcterms:modified>
</cp:coreProperties>
</file>