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handoutMasterIdLst>
    <p:handoutMasterId r:id="rId82"/>
  </p:handoutMasterIdLst>
  <p:sldIdLst>
    <p:sldId id="336" r:id="rId2"/>
    <p:sldId id="295" r:id="rId3"/>
    <p:sldId id="409" r:id="rId4"/>
    <p:sldId id="444" r:id="rId5"/>
    <p:sldId id="333" r:id="rId6"/>
    <p:sldId id="296" r:id="rId7"/>
    <p:sldId id="297" r:id="rId8"/>
    <p:sldId id="260" r:id="rId9"/>
    <p:sldId id="303" r:id="rId10"/>
    <p:sldId id="304" r:id="rId11"/>
    <p:sldId id="305" r:id="rId12"/>
    <p:sldId id="306" r:id="rId13"/>
    <p:sldId id="329" r:id="rId14"/>
    <p:sldId id="308" r:id="rId15"/>
    <p:sldId id="311" r:id="rId16"/>
    <p:sldId id="312" r:id="rId17"/>
    <p:sldId id="307" r:id="rId18"/>
    <p:sldId id="388" r:id="rId19"/>
    <p:sldId id="400" r:id="rId20"/>
    <p:sldId id="395" r:id="rId21"/>
    <p:sldId id="397" r:id="rId22"/>
    <p:sldId id="398" r:id="rId23"/>
    <p:sldId id="396" r:id="rId24"/>
    <p:sldId id="431" r:id="rId25"/>
    <p:sldId id="351" r:id="rId26"/>
    <p:sldId id="384" r:id="rId27"/>
    <p:sldId id="385" r:id="rId28"/>
    <p:sldId id="386" r:id="rId29"/>
    <p:sldId id="387" r:id="rId30"/>
    <p:sldId id="414" r:id="rId31"/>
    <p:sldId id="415" r:id="rId32"/>
    <p:sldId id="416" r:id="rId33"/>
    <p:sldId id="418" r:id="rId34"/>
    <p:sldId id="445" r:id="rId35"/>
    <p:sldId id="389" r:id="rId36"/>
    <p:sldId id="280" r:id="rId37"/>
    <p:sldId id="315" r:id="rId38"/>
    <p:sldId id="298" r:id="rId39"/>
    <p:sldId id="404" r:id="rId40"/>
    <p:sldId id="299" r:id="rId41"/>
    <p:sldId id="264" r:id="rId42"/>
    <p:sldId id="317" r:id="rId43"/>
    <p:sldId id="263" r:id="rId44"/>
    <p:sldId id="276" r:id="rId45"/>
    <p:sldId id="393" r:id="rId46"/>
    <p:sldId id="383" r:id="rId47"/>
    <p:sldId id="392" r:id="rId48"/>
    <p:sldId id="422" r:id="rId49"/>
    <p:sldId id="423" r:id="rId50"/>
    <p:sldId id="436" r:id="rId51"/>
    <p:sldId id="424" r:id="rId52"/>
    <p:sldId id="441" r:id="rId53"/>
    <p:sldId id="437" r:id="rId54"/>
    <p:sldId id="440" r:id="rId55"/>
    <p:sldId id="438" r:id="rId56"/>
    <p:sldId id="439" r:id="rId57"/>
    <p:sldId id="442" r:id="rId58"/>
    <p:sldId id="446" r:id="rId59"/>
    <p:sldId id="267" r:id="rId60"/>
    <p:sldId id="447" r:id="rId61"/>
    <p:sldId id="448" r:id="rId62"/>
    <p:sldId id="449" r:id="rId63"/>
    <p:sldId id="432" r:id="rId64"/>
    <p:sldId id="435" r:id="rId65"/>
    <p:sldId id="433" r:id="rId66"/>
    <p:sldId id="320" r:id="rId67"/>
    <p:sldId id="309" r:id="rId68"/>
    <p:sldId id="420" r:id="rId69"/>
    <p:sldId id="363" r:id="rId70"/>
    <p:sldId id="325" r:id="rId71"/>
    <p:sldId id="421" r:id="rId72"/>
    <p:sldId id="326" r:id="rId73"/>
    <p:sldId id="327" r:id="rId74"/>
    <p:sldId id="322" r:id="rId75"/>
    <p:sldId id="394" r:id="rId76"/>
    <p:sldId id="342" r:id="rId77"/>
    <p:sldId id="375" r:id="rId78"/>
    <p:sldId id="334" r:id="rId79"/>
    <p:sldId id="350" r:id="rId80"/>
  </p:sldIdLst>
  <p:sldSz cx="12192000" cy="6858000"/>
  <p:notesSz cx="6858000" cy="98742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CE"/>
    <a:srgbClr val="A1DFF5"/>
    <a:srgbClr val="2AB8E9"/>
    <a:srgbClr val="0FF936"/>
    <a:srgbClr val="66AB38"/>
    <a:srgbClr val="00ADD2"/>
    <a:srgbClr val="0456A2"/>
    <a:srgbClr val="000000"/>
    <a:srgbClr val="00ADCF"/>
    <a:srgbClr val="2B71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7E3B6D-4463-4947-B761-C63FD1EE415E}" v="5" dt="2023-06-21T12:38:54.10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47" autoAdjust="0"/>
    <p:restoredTop sz="94249" autoAdjust="0"/>
  </p:normalViewPr>
  <p:slideViewPr>
    <p:cSldViewPr snapToGrid="0">
      <p:cViewPr varScale="1">
        <p:scale>
          <a:sx n="117" d="100"/>
          <a:sy n="117" d="100"/>
        </p:scale>
        <p:origin x="365"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E4DED84-BBE7-4817-97DB-2298FB620CAE}" type="datetimeFigureOut">
              <a:rPr lang="nl-NL" smtClean="0"/>
              <a:t>14-9-2023</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5428"/>
          </a:xfrm>
          <a:prstGeom prst="rect">
            <a:avLst/>
          </a:prstGeom>
        </p:spPr>
        <p:txBody>
          <a:bodyPr vert="horz" lIns="91440" tIns="45720" rIns="91440" bIns="45720" rtlCol="0"/>
          <a:lstStyle>
            <a:lvl1pPr algn="r">
              <a:defRPr sz="1200"/>
            </a:lvl1pPr>
          </a:lstStyle>
          <a:p>
            <a:fld id="{1F645FDA-D51D-4773-85F8-7FB74DC38A24}" type="datetimeFigureOut">
              <a:rPr lang="nl-NL" smtClean="0"/>
              <a:t>14-9-2023</a:t>
            </a:fld>
            <a:endParaRPr lang="nl-NL"/>
          </a:p>
        </p:txBody>
      </p:sp>
      <p:sp>
        <p:nvSpPr>
          <p:cNvPr id="4" name="Tijdelijke aanduiding voor dia-afbeelding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5"/>
            <a:ext cx="2971800" cy="495427"/>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30</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31</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32</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33</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261048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36</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8</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38303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59</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60</a:t>
            </a:fld>
            <a:endParaRPr lang="nl-NL"/>
          </a:p>
        </p:txBody>
      </p:sp>
    </p:spTree>
    <p:extLst>
      <p:ext uri="{BB962C8B-B14F-4D97-AF65-F5344CB8AC3E}">
        <p14:creationId xmlns:p14="http://schemas.microsoft.com/office/powerpoint/2010/main" val="1200007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966062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571618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39570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66</a:t>
            </a:fld>
            <a:endParaRPr lang="nl-NL"/>
          </a:p>
        </p:txBody>
      </p:sp>
    </p:spTree>
    <p:extLst>
      <p:ext uri="{BB962C8B-B14F-4D97-AF65-F5344CB8AC3E}">
        <p14:creationId xmlns:p14="http://schemas.microsoft.com/office/powerpoint/2010/main" val="2841233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67</a:t>
            </a:fld>
            <a:endParaRPr lang="nl-NL"/>
          </a:p>
        </p:txBody>
      </p:sp>
    </p:spTree>
    <p:extLst>
      <p:ext uri="{BB962C8B-B14F-4D97-AF65-F5344CB8AC3E}">
        <p14:creationId xmlns:p14="http://schemas.microsoft.com/office/powerpoint/2010/main" val="1774082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68</a:t>
            </a:fld>
            <a:endParaRPr lang="nl-NL"/>
          </a:p>
        </p:txBody>
      </p:sp>
    </p:spTree>
    <p:extLst>
      <p:ext uri="{BB962C8B-B14F-4D97-AF65-F5344CB8AC3E}">
        <p14:creationId xmlns:p14="http://schemas.microsoft.com/office/powerpoint/2010/main" val="28810415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69</a:t>
            </a:fld>
            <a:endParaRPr lang="nl-NL"/>
          </a:p>
        </p:txBody>
      </p:sp>
    </p:spTree>
    <p:extLst>
      <p:ext uri="{BB962C8B-B14F-4D97-AF65-F5344CB8AC3E}">
        <p14:creationId xmlns:p14="http://schemas.microsoft.com/office/powerpoint/2010/main" val="29915998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70</a:t>
            </a:fld>
            <a:endParaRPr lang="nl-NL"/>
          </a:p>
        </p:txBody>
      </p:sp>
    </p:spTree>
    <p:extLst>
      <p:ext uri="{BB962C8B-B14F-4D97-AF65-F5344CB8AC3E}">
        <p14:creationId xmlns:p14="http://schemas.microsoft.com/office/powerpoint/2010/main" val="23768565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71</a:t>
            </a:fld>
            <a:endParaRPr lang="nl-NL"/>
          </a:p>
        </p:txBody>
      </p:sp>
    </p:spTree>
    <p:extLst>
      <p:ext uri="{BB962C8B-B14F-4D97-AF65-F5344CB8AC3E}">
        <p14:creationId xmlns:p14="http://schemas.microsoft.com/office/powerpoint/2010/main" val="56138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72</a:t>
            </a:fld>
            <a:endParaRPr lang="nl-NL"/>
          </a:p>
        </p:txBody>
      </p:sp>
    </p:spTree>
    <p:extLst>
      <p:ext uri="{BB962C8B-B14F-4D97-AF65-F5344CB8AC3E}">
        <p14:creationId xmlns:p14="http://schemas.microsoft.com/office/powerpoint/2010/main" val="1596128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3977476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73</a:t>
            </a:fld>
            <a:endParaRPr lang="nl-NL"/>
          </a:p>
        </p:txBody>
      </p:sp>
    </p:spTree>
    <p:extLst>
      <p:ext uri="{BB962C8B-B14F-4D97-AF65-F5344CB8AC3E}">
        <p14:creationId xmlns:p14="http://schemas.microsoft.com/office/powerpoint/2010/main" val="33419469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75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805632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77</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19</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22</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24</a:t>
            </a:fld>
            <a:endParaRPr lang="nl-NL"/>
          </a:p>
        </p:txBody>
      </p:sp>
    </p:spTree>
    <p:extLst>
      <p:ext uri="{BB962C8B-B14F-4D97-AF65-F5344CB8AC3E}">
        <p14:creationId xmlns:p14="http://schemas.microsoft.com/office/powerpoint/2010/main" val="3923215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14-9-2023</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14-9-2023</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14-9-2023</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14-9-2023</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14-9-2023</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14-9-2023</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14-9-2023</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14-9-2023</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14-9-2023</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14-9-2023</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14-9-2023</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14-9-2023</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2.jp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1.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7" Type="http://schemas.microsoft.com/office/2007/relationships/hdphoto" Target="../media/hdphoto1.wdp"/><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7.jpe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21.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7.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6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13.jpg"/></Relationships>
</file>

<file path=ppt/slides/_rels/slide6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8.png"/><Relationship Id="rId7"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77.jpeg"/><Relationship Id="rId4" Type="http://schemas.openxmlformats.org/officeDocument/2006/relationships/image" Target="../media/image76.jpeg"/></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79.jpeg"/></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21.png"/></Relationships>
</file>

<file path=ppt/slides/_rels/slide7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85530" y="3676080"/>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45715" y="69170"/>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Masterclass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Referentieniveaus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 rekenen:</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513007" y="0"/>
            <a:ext cx="7413006" cy="6687687"/>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sp>
        <p:nvSpPr>
          <p:cNvPr id="3" name="Rechthoek 2">
            <a:extLst>
              <a:ext uri="{FF2B5EF4-FFF2-40B4-BE49-F238E27FC236}">
                <a16:creationId xmlns:a16="http://schemas.microsoft.com/office/drawing/2014/main" id="{3877EA2D-069C-4E75-B946-CA3262619D7D}"/>
              </a:ext>
            </a:extLst>
          </p:cNvPr>
          <p:cNvSpPr/>
          <p:nvPr/>
        </p:nvSpPr>
        <p:spPr>
          <a:xfrm>
            <a:off x="1126435" y="1464368"/>
            <a:ext cx="9104243" cy="3693319"/>
          </a:xfrm>
          <a:prstGeom prst="rect">
            <a:avLst/>
          </a:prstGeom>
        </p:spPr>
        <p:txBody>
          <a:bodyPr wrap="square">
            <a:spAutoFit/>
          </a:bodyPr>
          <a:lstStyle/>
          <a:p>
            <a:r>
              <a:rPr lang="nl-NL" b="1" i="1" dirty="0">
                <a:solidFill>
                  <a:srgbClr val="000000"/>
                </a:solidFill>
                <a:latin typeface="Verdana" panose="020B0604030504040204" pitchFamily="34" charset="0"/>
              </a:rPr>
              <a:t>Nog niet te toetsen vaardigheden en perspectief op termijn</a:t>
            </a:r>
          </a:p>
          <a:p>
            <a:r>
              <a:rPr lang="nl-NL" i="1" dirty="0">
                <a:solidFill>
                  <a:srgbClr val="000000"/>
                </a:solidFill>
                <a:latin typeface="Verdana" panose="020B0604030504040204" pitchFamily="34" charset="0"/>
              </a:rPr>
              <a:t> </a:t>
            </a:r>
            <a:endParaRPr lang="nl-NL" dirty="0">
              <a:solidFill>
                <a:srgbClr val="000000"/>
              </a:solidFill>
              <a:latin typeface="Verdana" panose="020B0604030504040204" pitchFamily="34" charset="0"/>
            </a:endParaRPr>
          </a:p>
          <a:p>
            <a:r>
              <a:rPr lang="nl-NL" dirty="0">
                <a:solidFill>
                  <a:srgbClr val="000000"/>
                </a:solidFill>
                <a:latin typeface="Verdana" panose="020B0604030504040204" pitchFamily="34" charset="0"/>
              </a:rPr>
              <a:t>In de huidige vorm van de Centrale Eindtoets rekenen kunnen nog niet alle doelen die in het referentiekader zijn geformuleerd, getoetst worden. Dit heeft onder meer te maken met het feit dat de eindtoets op dit moment </a:t>
            </a:r>
            <a:r>
              <a:rPr lang="nl-NL" b="1" dirty="0">
                <a:solidFill>
                  <a:srgbClr val="000000"/>
                </a:solidFill>
                <a:latin typeface="Verdana" panose="020B0604030504040204" pitchFamily="34" charset="0"/>
              </a:rPr>
              <a:t>alleen meerkeuzevragen </a:t>
            </a:r>
            <a:r>
              <a:rPr lang="nl-NL" dirty="0">
                <a:solidFill>
                  <a:srgbClr val="000000"/>
                </a:solidFill>
                <a:latin typeface="Verdana" panose="020B0604030504040204" pitchFamily="34" charset="0"/>
              </a:rPr>
              <a:t>bevat. Hiermee zijn doelen als </a:t>
            </a:r>
            <a:r>
              <a:rPr lang="nl-NL" b="1" dirty="0">
                <a:solidFill>
                  <a:srgbClr val="FF0000"/>
                </a:solidFill>
                <a:latin typeface="Verdana" panose="020B0604030504040204" pitchFamily="34" charset="0"/>
              </a:rPr>
              <a:t>'kunnen uitleggen waarom…' en 'inzien dat...' moeilijk te toetsen.</a:t>
            </a:r>
            <a:r>
              <a:rPr lang="nl-NL" dirty="0">
                <a:solidFill>
                  <a:srgbClr val="000000"/>
                </a:solidFill>
                <a:latin typeface="Verdana" panose="020B0604030504040204" pitchFamily="34" charset="0"/>
              </a:rPr>
              <a:t> Ook vaardigheden als </a:t>
            </a:r>
            <a:r>
              <a:rPr lang="nl-NL" b="1" dirty="0">
                <a:solidFill>
                  <a:srgbClr val="FF0000"/>
                </a:solidFill>
                <a:latin typeface="Verdana" panose="020B0604030504040204" pitchFamily="34" charset="0"/>
              </a:rPr>
              <a:t>'hanteren van meetinstrumenten</a:t>
            </a:r>
            <a:r>
              <a:rPr lang="nl-NL" dirty="0">
                <a:solidFill>
                  <a:srgbClr val="000000"/>
                </a:solidFill>
                <a:latin typeface="Verdana" panose="020B0604030504040204" pitchFamily="34" charset="0"/>
              </a:rPr>
              <a:t>' en </a:t>
            </a:r>
            <a:r>
              <a:rPr lang="nl-NL" b="1" dirty="0">
                <a:solidFill>
                  <a:srgbClr val="FF0000"/>
                </a:solidFill>
                <a:latin typeface="Verdana" panose="020B0604030504040204" pitchFamily="34" charset="0"/>
              </a:rPr>
              <a:t>'tekenen van diagrammen en grafieken' </a:t>
            </a:r>
            <a:r>
              <a:rPr lang="nl-NL" dirty="0">
                <a:solidFill>
                  <a:srgbClr val="000000"/>
                </a:solidFill>
                <a:latin typeface="Verdana" panose="020B0604030504040204" pitchFamily="34" charset="0"/>
              </a:rPr>
              <a:t>zijn met de huidige afnamevorm nog niet goed te meten. Vanaf 2018 worden andersoortige items opgenomen in de Centrale Eindtoets en kan deze situatie wijzigen. </a:t>
            </a:r>
          </a:p>
          <a:p>
            <a:endParaRPr lang="nl-NL" dirty="0">
              <a:solidFill>
                <a:srgbClr val="000000"/>
              </a:solidFill>
              <a:latin typeface="Verdana" panose="020B0604030504040204" pitchFamily="34" charset="0"/>
            </a:endParaRPr>
          </a:p>
          <a:p>
            <a:r>
              <a:rPr lang="nl-NL" dirty="0"/>
              <a:t>Bron: </a:t>
            </a:r>
            <a:r>
              <a:rPr lang="nl-NL" dirty="0" err="1"/>
              <a:t>Toetswijzer</a:t>
            </a:r>
            <a:r>
              <a:rPr lang="nl-NL" dirty="0"/>
              <a:t> Centrale Eindtoets po taal en rekenen aug 2015.pdf (website CVTE juni 2020)</a:t>
            </a: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987263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685941" y="183609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8" name="Afbeelding 7">
            <a:extLst>
              <a:ext uri="{FF2B5EF4-FFF2-40B4-BE49-F238E27FC236}">
                <a16:creationId xmlns:a16="http://schemas.microsoft.com/office/drawing/2014/main" id="{3BAD32FA-D2E2-41BF-BBFB-3A70B0CCBA85}"/>
              </a:ext>
            </a:extLst>
          </p:cNvPr>
          <p:cNvPicPr>
            <a:picLocks noChangeAspect="1"/>
          </p:cNvPicPr>
          <p:nvPr/>
        </p:nvPicPr>
        <p:blipFill rotWithShape="1">
          <a:blip r:embed="rId3">
            <a:extLst>
              <a:ext uri="{28A0092B-C50C-407E-A947-70E740481C1C}">
                <a14:useLocalDpi xmlns:a14="http://schemas.microsoft.com/office/drawing/2010/main" val="0"/>
              </a:ext>
            </a:extLst>
          </a:blip>
          <a:srcRect l="17150" b="2809"/>
          <a:stretch/>
        </p:blipFill>
        <p:spPr>
          <a:xfrm>
            <a:off x="8439150" y="1583005"/>
            <a:ext cx="3328634" cy="2370753"/>
          </a:xfrm>
          <a:prstGeom prst="rect">
            <a:avLst/>
          </a:prstGeom>
        </p:spPr>
      </p:pic>
      <p:pic>
        <p:nvPicPr>
          <p:cNvPr id="12" name="Afbeelding 11">
            <a:extLst>
              <a:ext uri="{FF2B5EF4-FFF2-40B4-BE49-F238E27FC236}">
                <a16:creationId xmlns:a16="http://schemas.microsoft.com/office/drawing/2014/main" id="{0CFF1EAA-7404-4394-B45D-0634CC228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7292">
            <a:off x="6102089" y="3789841"/>
            <a:ext cx="1631869" cy="1642563"/>
          </a:xfrm>
          <a:prstGeom prst="rect">
            <a:avLst/>
          </a:prstGeom>
        </p:spPr>
      </p:pic>
      <p:pic>
        <p:nvPicPr>
          <p:cNvPr id="14" name="Afbeelding 13">
            <a:extLst>
              <a:ext uri="{FF2B5EF4-FFF2-40B4-BE49-F238E27FC236}">
                <a16:creationId xmlns:a16="http://schemas.microsoft.com/office/drawing/2014/main" id="{14FAC139-0AE9-4E4F-9275-E3DE837E7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7292">
            <a:off x="6246620" y="3939757"/>
            <a:ext cx="1627592" cy="1642563"/>
          </a:xfrm>
          <a:prstGeom prst="rect">
            <a:avLst/>
          </a:prstGeom>
        </p:spPr>
      </p:pic>
      <p:pic>
        <p:nvPicPr>
          <p:cNvPr id="16" name="Afbeelding 15">
            <a:extLst>
              <a:ext uri="{FF2B5EF4-FFF2-40B4-BE49-F238E27FC236}">
                <a16:creationId xmlns:a16="http://schemas.microsoft.com/office/drawing/2014/main" id="{66E5F1D8-BFA2-4ACD-AAE6-3879DC41C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07292">
            <a:off x="6410258" y="4089967"/>
            <a:ext cx="1638257" cy="1642563"/>
          </a:xfrm>
          <a:prstGeom prst="rect">
            <a:avLst/>
          </a:prstGeom>
        </p:spPr>
      </p:pic>
      <p:pic>
        <p:nvPicPr>
          <p:cNvPr id="18" name="Afbeelding 17">
            <a:extLst>
              <a:ext uri="{FF2B5EF4-FFF2-40B4-BE49-F238E27FC236}">
                <a16:creationId xmlns:a16="http://schemas.microsoft.com/office/drawing/2014/main" id="{9E50A07D-6CD9-4619-B986-AC5E8911E1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7292">
            <a:off x="6865005" y="4648234"/>
            <a:ext cx="1638217" cy="1642563"/>
          </a:xfrm>
          <a:prstGeom prst="rect">
            <a:avLst/>
          </a:prstGeom>
        </p:spPr>
      </p:pic>
      <p:pic>
        <p:nvPicPr>
          <p:cNvPr id="22" name="Afbeelding 21">
            <a:extLst>
              <a:ext uri="{FF2B5EF4-FFF2-40B4-BE49-F238E27FC236}">
                <a16:creationId xmlns:a16="http://schemas.microsoft.com/office/drawing/2014/main" id="{C968FF90-A7AA-4404-9609-237590E794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5459" y="4420193"/>
            <a:ext cx="2712325" cy="1444266"/>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741" y="427972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10"/>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1447">
            <a:off x="3895459" y="2386039"/>
            <a:ext cx="2646320" cy="3326205"/>
          </a:xfrm>
          <a:prstGeom prst="rect">
            <a:avLst/>
          </a:prstGeom>
        </p:spPr>
      </p:pic>
    </p:spTree>
    <p:extLst>
      <p:ext uri="{BB962C8B-B14F-4D97-AF65-F5344CB8AC3E}">
        <p14:creationId xmlns:p14="http://schemas.microsoft.com/office/powerpoint/2010/main" val="159359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4D18E-4F88-484D-991D-DD3460562A01}"/>
              </a:ext>
            </a:extLst>
          </p:cNvPr>
          <p:cNvPicPr>
            <a:picLocks noChangeAspect="1"/>
          </p:cNvPicPr>
          <p:nvPr/>
        </p:nvPicPr>
        <p:blipFill>
          <a:blip r:embed="rId2"/>
          <a:stretch>
            <a:fillRect/>
          </a:stretch>
        </p:blipFill>
        <p:spPr>
          <a:xfrm>
            <a:off x="7753172" y="3266520"/>
            <a:ext cx="4240045" cy="3158223"/>
          </a:xfrm>
          <a:prstGeom prst="rect">
            <a:avLst/>
          </a:prstGeom>
        </p:spPr>
      </p:pic>
      <p:sp>
        <p:nvSpPr>
          <p:cNvPr id="5" name="Tekstvak 4">
            <a:extLst>
              <a:ext uri="{FF2B5EF4-FFF2-40B4-BE49-F238E27FC236}">
                <a16:creationId xmlns:a16="http://schemas.microsoft.com/office/drawing/2014/main" id="{15ADEF93-EB72-4870-B692-9A152E363D55}"/>
              </a:ext>
            </a:extLst>
          </p:cNvPr>
          <p:cNvSpPr txBox="1"/>
          <p:nvPr/>
        </p:nvSpPr>
        <p:spPr>
          <a:xfrm>
            <a:off x="499774" y="4265589"/>
            <a:ext cx="6098344"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Een </a:t>
            </a:r>
            <a:r>
              <a:rPr lang="nl-NL" sz="1800" b="0" i="0" u="none" strike="noStrike" baseline="0" dirty="0" err="1">
                <a:latin typeface="Verdana" panose="020B0604030504040204" pitchFamily="34" charset="0"/>
              </a:rPr>
              <a:t>ankerset</a:t>
            </a:r>
            <a:r>
              <a:rPr lang="nl-NL" sz="1800" b="0" i="0" u="none" strike="noStrike" baseline="0" dirty="0">
                <a:latin typeface="Verdana" panose="020B0604030504040204" pitchFamily="34" charset="0"/>
              </a:rPr>
              <a:t>/</a:t>
            </a:r>
            <a:r>
              <a:rPr lang="nl-NL" sz="1800" b="0" i="0" u="none" strike="noStrike" baseline="0" dirty="0" err="1">
                <a:latin typeface="Verdana" panose="020B0604030504040204" pitchFamily="34" charset="0"/>
              </a:rPr>
              <a:t>referentieset</a:t>
            </a:r>
            <a:r>
              <a:rPr lang="nl-NL" sz="1800" b="0" i="0" u="none" strike="noStrike" baseline="0" dirty="0">
                <a:latin typeface="Verdana" panose="020B0604030504040204" pitchFamily="34" charset="0"/>
              </a:rPr>
              <a:t> bestaat uit een set van opgaven die samen het inhoudelijk beschreven</a:t>
            </a:r>
          </a:p>
          <a:p>
            <a:pPr algn="l"/>
            <a:r>
              <a:rPr lang="nl-NL" sz="1800" b="0" i="0" u="none" strike="noStrike" baseline="0" dirty="0">
                <a:latin typeface="Verdana" panose="020B0604030504040204" pitchFamily="34" charset="0"/>
              </a:rPr>
              <a:t>kennisdomein van het referentieniveau zo goed mogelijk representeren.</a:t>
            </a:r>
            <a:endParaRPr lang="nl-NL" dirty="0"/>
          </a:p>
        </p:txBody>
      </p:sp>
      <p:sp>
        <p:nvSpPr>
          <p:cNvPr id="7" name="Tekstvak 6">
            <a:extLst>
              <a:ext uri="{FF2B5EF4-FFF2-40B4-BE49-F238E27FC236}">
                <a16:creationId xmlns:a16="http://schemas.microsoft.com/office/drawing/2014/main" id="{1BF7DB5D-D2DB-4439-B37C-C48AA1D0D54E}"/>
              </a:ext>
            </a:extLst>
          </p:cNvPr>
          <p:cNvSpPr txBox="1"/>
          <p:nvPr/>
        </p:nvSpPr>
        <p:spPr>
          <a:xfrm>
            <a:off x="277480" y="1257232"/>
            <a:ext cx="6096000"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Het is belangrijk dat in die toetsen en examens de eisen van de referentieniveaus voor alle</a:t>
            </a:r>
          </a:p>
          <a:p>
            <a:pPr algn="l"/>
            <a:r>
              <a:rPr lang="nl-NL" sz="1800" b="0" i="0" u="none" strike="noStrike" baseline="0" dirty="0">
                <a:latin typeface="Verdana" panose="020B0604030504040204" pitchFamily="34" charset="0"/>
              </a:rPr>
              <a:t>leerlingen gelijk zijn, ongeacht het schooltype dat zij volgen.</a:t>
            </a:r>
            <a:endParaRPr lang="nl-NL" dirty="0"/>
          </a:p>
        </p:txBody>
      </p:sp>
      <p:sp>
        <p:nvSpPr>
          <p:cNvPr id="9" name="Tekstvak 8">
            <a:extLst>
              <a:ext uri="{FF2B5EF4-FFF2-40B4-BE49-F238E27FC236}">
                <a16:creationId xmlns:a16="http://schemas.microsoft.com/office/drawing/2014/main" id="{3B8D7B42-89CF-4825-A591-03AA09813231}"/>
              </a:ext>
            </a:extLst>
          </p:cNvPr>
          <p:cNvSpPr txBox="1"/>
          <p:nvPr/>
        </p:nvSpPr>
        <p:spPr>
          <a:xfrm>
            <a:off x="3007837" y="2498730"/>
            <a:ext cx="8242852"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Om dit mogelijk te maken heeft het ministerie</a:t>
            </a:r>
          </a:p>
          <a:p>
            <a:pPr algn="l"/>
            <a:r>
              <a:rPr lang="nl-NL" sz="1800" b="0" i="0" u="none" strike="noStrike" baseline="0" dirty="0">
                <a:latin typeface="Verdana" panose="020B0604030504040204" pitchFamily="34" charset="0"/>
              </a:rPr>
              <a:t>van Onderwijs, Cultuur en Wetenschap (OCW) medio 2011 opdracht gegeven een vergelijkingsonderzoek uit te voeren onder de noemer </a:t>
            </a:r>
            <a:r>
              <a:rPr lang="nl-NL" sz="1800" b="0" i="1" u="none" strike="noStrike" baseline="0" dirty="0">
                <a:latin typeface="Verdana" panose="020B0604030504040204" pitchFamily="34" charset="0"/>
              </a:rPr>
              <a:t>project referentiesets taal en rekenen</a:t>
            </a:r>
            <a:r>
              <a:rPr lang="nl-NL" sz="1800" b="0" i="0" u="none" strike="noStrike" baseline="0" dirty="0">
                <a:latin typeface="Verdana" panose="020B0604030504040204" pitchFamily="34" charset="0"/>
              </a:rPr>
              <a:t>.</a:t>
            </a:r>
            <a:endParaRPr lang="nl-NL" dirty="0"/>
          </a:p>
        </p:txBody>
      </p:sp>
      <p:pic>
        <p:nvPicPr>
          <p:cNvPr id="10" name="Afbeelding 9">
            <a:extLst>
              <a:ext uri="{FF2B5EF4-FFF2-40B4-BE49-F238E27FC236}">
                <a16:creationId xmlns:a16="http://schemas.microsoft.com/office/drawing/2014/main" id="{133314D8-FCF2-4845-9FCB-DC6ED292106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77BC4FCC-F967-42EA-8F2E-C2A0E1ADC734}"/>
              </a:ext>
            </a:extLst>
          </p:cNvPr>
          <p:cNvPicPr>
            <a:picLocks noChangeAspect="1"/>
          </p:cNvPicPr>
          <p:nvPr/>
        </p:nvPicPr>
        <p:blipFill>
          <a:blip r:embed="rId5"/>
          <a:stretch>
            <a:fillRect/>
          </a:stretch>
        </p:blipFill>
        <p:spPr>
          <a:xfrm>
            <a:off x="277480" y="23274"/>
            <a:ext cx="6276975" cy="1057275"/>
          </a:xfrm>
          <a:prstGeom prst="rect">
            <a:avLst/>
          </a:prstGeom>
        </p:spPr>
      </p:pic>
    </p:spTree>
    <p:extLst>
      <p:ext uri="{BB962C8B-B14F-4D97-AF65-F5344CB8AC3E}">
        <p14:creationId xmlns:p14="http://schemas.microsoft.com/office/powerpoint/2010/main" val="2992978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taal</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Complex proces, minder ‘rechtlijnig’ dan bij rekenen. </a:t>
            </a: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9" name="Picture 2">
            <a:extLst>
              <a:ext uri="{FF2B5EF4-FFF2-40B4-BE49-F238E27FC236}">
                <a16:creationId xmlns:a16="http://schemas.microsoft.com/office/drawing/2014/main" id="{8D5F962E-967F-4354-AD4B-0452BA6416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35"/>
          <a:stretch/>
        </p:blipFill>
        <p:spPr bwMode="auto">
          <a:xfrm>
            <a:off x="6096020" y="-55795"/>
            <a:ext cx="6095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696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8703320" cy="857250"/>
          </a:xfrm>
        </p:spPr>
        <p:txBody>
          <a:bodyPr>
            <a:normAutofit fontScale="90000"/>
          </a:bodyPr>
          <a:lstStyle/>
          <a:p>
            <a:pPr algn="l"/>
            <a:r>
              <a:rPr lang="nl-NL" dirty="0">
                <a:solidFill>
                  <a:srgbClr val="66AB38"/>
                </a:solidFill>
                <a:latin typeface="Arial Rounded MT Bold" panose="020F0704030504030204" pitchFamily="34" charset="0"/>
              </a:rPr>
              <a:t>Referentieniveaus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10649" y="211525"/>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18683" y="474735"/>
            <a:ext cx="11761986" cy="613649"/>
          </a:xfrm>
        </p:spPr>
        <p:txBody>
          <a:bodyPr>
            <a:normAutofit fontScale="90000"/>
          </a:bodyPr>
          <a:lstStyle/>
          <a:p>
            <a:r>
              <a:rPr lang="nl-NL" sz="4000" dirty="0">
                <a:solidFill>
                  <a:srgbClr val="00BFFE"/>
                </a:solidFill>
                <a:latin typeface="Arial Rounded MT Bold" panose="020F0704030504030204" pitchFamily="34" charset="0"/>
              </a:rPr>
              <a:t>Studiemorgen ‘Doelgericht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221913"/>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1665253705"/>
              </p:ext>
            </p:extLst>
          </p:nvPr>
        </p:nvGraphicFramePr>
        <p:xfrm>
          <a:off x="1141602" y="1137206"/>
          <a:ext cx="9433579" cy="4778559"/>
        </p:xfrm>
        <a:graphic>
          <a:graphicData uri="http://schemas.openxmlformats.org/drawingml/2006/table">
            <a:tbl>
              <a:tblPr firstRow="1" bandRow="1">
                <a:tableStyleId>{5C22544A-7EE6-4342-B048-85BDC9FD1C3A}</a:tableStyleId>
              </a:tblPr>
              <a:tblGrid>
                <a:gridCol w="1230720">
                  <a:extLst>
                    <a:ext uri="{9D8B030D-6E8A-4147-A177-3AD203B41FA5}">
                      <a16:colId xmlns:a16="http://schemas.microsoft.com/office/drawing/2014/main" val="3406897326"/>
                    </a:ext>
                  </a:extLst>
                </a:gridCol>
                <a:gridCol w="8202859">
                  <a:extLst>
                    <a:ext uri="{9D8B030D-6E8A-4147-A177-3AD203B41FA5}">
                      <a16:colId xmlns:a16="http://schemas.microsoft.com/office/drawing/2014/main" val="930306543"/>
                    </a:ext>
                  </a:extLst>
                </a:gridCol>
              </a:tblGrid>
              <a:tr h="353381">
                <a:tc>
                  <a:txBody>
                    <a:bodyPr/>
                    <a:lstStyle/>
                    <a:p>
                      <a:r>
                        <a:rPr lang="nl-NL" sz="2400" dirty="0">
                          <a:solidFill>
                            <a:srgbClr val="002060"/>
                          </a:solidFill>
                        </a:rPr>
                        <a:t>9:30</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480151">
                <a:tc>
                  <a:txBody>
                    <a:bodyPr/>
                    <a:lstStyle/>
                    <a:p>
                      <a:r>
                        <a:rPr lang="nl-NL" sz="2400" b="1" dirty="0">
                          <a:solidFill>
                            <a:srgbClr val="002060"/>
                          </a:solidFill>
                        </a:rPr>
                        <a:t>9:40</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480151">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480151">
                <a:tc>
                  <a:txBody>
                    <a:bodyPr/>
                    <a:lstStyle/>
                    <a:p>
                      <a:r>
                        <a:rPr lang="nl-NL" sz="2400" b="1" dirty="0">
                          <a:solidFill>
                            <a:srgbClr val="002060"/>
                          </a:solidFill>
                        </a:rPr>
                        <a:t>10:30</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480151">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480151">
                <a:tc>
                  <a:txBody>
                    <a:bodyPr/>
                    <a:lstStyle/>
                    <a:p>
                      <a:endParaRPr lang="nl-NL" sz="2400" b="1" dirty="0">
                        <a:solidFill>
                          <a:srgbClr val="002060"/>
                        </a:solidFill>
                      </a:endParaRPr>
                    </a:p>
                  </a:txBody>
                  <a:tcPr>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srgbClr val="002060"/>
                          </a:solidFill>
                        </a:rPr>
                        <a:t>Opdracht 2, doelenkaart</a:t>
                      </a:r>
                      <a:endParaRPr lang="nl-NL" sz="2400" dirty="0">
                        <a:solidFill>
                          <a:srgbClr val="002060"/>
                        </a:solidFill>
                      </a:endParaRPr>
                    </a:p>
                  </a:txBody>
                  <a:tcPr>
                    <a:solidFill>
                      <a:srgbClr val="00B0F0"/>
                    </a:solidFill>
                  </a:tcPr>
                </a:tc>
                <a:extLst>
                  <a:ext uri="{0D108BD9-81ED-4DB2-BD59-A6C34878D82A}">
                    <a16:rowId xmlns:a16="http://schemas.microsoft.com/office/drawing/2014/main" val="784145475"/>
                  </a:ext>
                </a:extLst>
              </a:tr>
              <a:tr h="480151">
                <a:tc>
                  <a:txBody>
                    <a:bodyPr/>
                    <a:lstStyle/>
                    <a:p>
                      <a:endParaRPr lang="nl-NL" sz="2400" dirty="0">
                        <a:solidFill>
                          <a:srgbClr val="002060"/>
                        </a:solidFill>
                      </a:endParaRPr>
                    </a:p>
                  </a:txBody>
                  <a:tcPr>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0" dirty="0">
                          <a:solidFill>
                            <a:srgbClr val="002060"/>
                          </a:solidFill>
                        </a:rPr>
                        <a:t>Presentatie aan elkaar</a:t>
                      </a:r>
                    </a:p>
                  </a:txBody>
                  <a:tcPr>
                    <a:solidFill>
                      <a:srgbClr val="00B0F0"/>
                    </a:solidFill>
                  </a:tcPr>
                </a:tc>
                <a:extLst>
                  <a:ext uri="{0D108BD9-81ED-4DB2-BD59-A6C34878D82A}">
                    <a16:rowId xmlns:a16="http://schemas.microsoft.com/office/drawing/2014/main" val="2149255849"/>
                  </a:ext>
                </a:extLst>
              </a:tr>
              <a:tr h="480151">
                <a:tc>
                  <a:txBody>
                    <a:bodyPr/>
                    <a:lstStyle/>
                    <a:p>
                      <a:r>
                        <a:rPr lang="nl-NL" sz="2400" b="1" dirty="0">
                          <a:solidFill>
                            <a:srgbClr val="002060"/>
                          </a:solidFill>
                        </a:rPr>
                        <a:t>12:00 </a:t>
                      </a:r>
                    </a:p>
                  </a:txBody>
                  <a:tcPr>
                    <a:solidFill>
                      <a:srgbClr val="A1DFF5"/>
                    </a:solidFill>
                  </a:tcPr>
                </a:tc>
                <a:tc>
                  <a:txBody>
                    <a:bodyPr/>
                    <a:lstStyle/>
                    <a:p>
                      <a:r>
                        <a:rPr lang="nl-NL" sz="2400" b="0" dirty="0">
                          <a:solidFill>
                            <a:srgbClr val="002060"/>
                          </a:solidFill>
                        </a:rPr>
                        <a:t>Doelgericht werken bij taal</a:t>
                      </a:r>
                    </a:p>
                  </a:txBody>
                  <a:tcPr>
                    <a:solidFill>
                      <a:srgbClr val="A1DFF5"/>
                    </a:solidFill>
                  </a:tcPr>
                </a:tc>
                <a:extLst>
                  <a:ext uri="{0D108BD9-81ED-4DB2-BD59-A6C34878D82A}">
                    <a16:rowId xmlns:a16="http://schemas.microsoft.com/office/drawing/2014/main" val="1221163810"/>
                  </a:ext>
                </a:extLst>
              </a:tr>
              <a:tr h="480151">
                <a:tc>
                  <a:txBody>
                    <a:bodyPr/>
                    <a:lstStyle/>
                    <a:p>
                      <a:r>
                        <a:rPr lang="nl-NL" sz="2400" b="1" dirty="0">
                          <a:solidFill>
                            <a:srgbClr val="002060"/>
                          </a:solidFill>
                        </a:rPr>
                        <a:t>12:20</a:t>
                      </a:r>
                    </a:p>
                  </a:txBody>
                  <a:tcPr>
                    <a:solidFill>
                      <a:srgbClr val="0FF936"/>
                    </a:solidFill>
                  </a:tcPr>
                </a:tc>
                <a:tc>
                  <a:txBody>
                    <a:bodyPr/>
                    <a:lstStyle/>
                    <a:p>
                      <a:r>
                        <a:rPr lang="nl-NL" sz="2400" dirty="0">
                          <a:solidFill>
                            <a:srgbClr val="002060"/>
                          </a:solidFill>
                        </a:rPr>
                        <a:t>Leerlingen en leerdoelen, kindgesprekken</a:t>
                      </a:r>
                    </a:p>
                  </a:txBody>
                  <a:tcPr>
                    <a:solidFill>
                      <a:srgbClr val="0FF936"/>
                    </a:solidFill>
                  </a:tcPr>
                </a:tc>
                <a:extLst>
                  <a:ext uri="{0D108BD9-81ED-4DB2-BD59-A6C34878D82A}">
                    <a16:rowId xmlns:a16="http://schemas.microsoft.com/office/drawing/2014/main" val="4113801732"/>
                  </a:ext>
                </a:extLst>
              </a:tr>
              <a:tr h="480151">
                <a:tc>
                  <a:txBody>
                    <a:bodyPr/>
                    <a:lstStyle/>
                    <a:p>
                      <a:r>
                        <a:rPr lang="nl-NL" sz="2400" b="1" dirty="0">
                          <a:solidFill>
                            <a:srgbClr val="002060"/>
                          </a:solidFill>
                        </a:rPr>
                        <a:t>12:45</a:t>
                      </a:r>
                    </a:p>
                  </a:txBody>
                  <a:tcPr/>
                </a:tc>
                <a:tc>
                  <a:txBody>
                    <a:bodyPr/>
                    <a:lstStyle/>
                    <a:p>
                      <a:r>
                        <a:rPr lang="nl-NL" sz="2400" dirty="0">
                          <a:solidFill>
                            <a:srgbClr val="002060"/>
                          </a:solidFill>
                        </a:rPr>
                        <a:t>Afsluiting</a:t>
                      </a:r>
                    </a:p>
                  </a:txBody>
                  <a:tcPr/>
                </a:tc>
                <a:extLst>
                  <a:ext uri="{0D108BD9-81ED-4DB2-BD59-A6C34878D82A}">
                    <a16:rowId xmlns:a16="http://schemas.microsoft.com/office/drawing/2014/main" val="2549170917"/>
                  </a:ext>
                </a:extLst>
              </a:tr>
            </a:tbl>
          </a:graphicData>
        </a:graphic>
      </p:graphicFrame>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Opdracht vanuit overheid: </a:t>
            </a:r>
          </a:p>
        </p:txBody>
      </p:sp>
      <p:sp>
        <p:nvSpPr>
          <p:cNvPr id="6" name="Tijdelijke aanduiding voor inhoud 5"/>
          <p:cNvSpPr>
            <a:spLocks noGrp="1"/>
          </p:cNvSpPr>
          <p:nvPr>
            <p:ph idx="1"/>
          </p:nvPr>
        </p:nvSpPr>
        <p:spPr/>
        <p:txBody>
          <a:bodyPr/>
          <a:lstStyle/>
          <a:p>
            <a:r>
              <a:rPr lang="nl-NL" dirty="0">
                <a:solidFill>
                  <a:srgbClr val="0B5DA7"/>
                </a:solidFill>
              </a:rPr>
              <a:t>Probeer alle leerlingen op 1S of 2F te brengen</a:t>
            </a:r>
          </a:p>
          <a:p>
            <a:pPr marL="0" indent="0">
              <a:buNone/>
            </a:pPr>
            <a:r>
              <a:rPr lang="nl-NL" dirty="0">
                <a:solidFill>
                  <a:srgbClr val="0B5DA7"/>
                </a:solidFill>
              </a:rPr>
              <a:t>&gt;&gt; dit is het uitgangspunt  1F alleen als het echt niet lukt</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151143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165123" y="1705475"/>
            <a:ext cx="9942542" cy="4526584"/>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26653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b="1"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spTree>
    <p:extLst>
      <p:ext uri="{BB962C8B-B14F-4D97-AF65-F5344CB8AC3E}">
        <p14:creationId xmlns:p14="http://schemas.microsoft.com/office/powerpoint/2010/main" val="3457743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6099142" y="2110765"/>
            <a:ext cx="6092858" cy="421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715616" y="2401520"/>
            <a:ext cx="6480313" cy="2677656"/>
          </a:xfrm>
          <a:prstGeom prst="rect">
            <a:avLst/>
          </a:prstGeom>
        </p:spPr>
        <p:txBody>
          <a:bodyPr wrap="square">
            <a:spAutoFit/>
          </a:bodyPr>
          <a:lstStyle/>
          <a:p>
            <a:r>
              <a:rPr lang="nl-NL" sz="2800" dirty="0">
                <a:solidFill>
                  <a:srgbClr val="0070C0"/>
                </a:solidFill>
              </a:rPr>
              <a:t>Herkenbaar?</a:t>
            </a:r>
          </a:p>
          <a:p>
            <a:endParaRPr lang="nl-NL" sz="2800" dirty="0">
              <a:solidFill>
                <a:srgbClr val="0070C0"/>
              </a:solidFill>
            </a:endParaRPr>
          </a:p>
          <a:p>
            <a:pPr marL="457200" indent="-457200">
              <a:buFont typeface="Wingdings" panose="05000000000000000000" pitchFamily="2" charset="2"/>
              <a:buChar char="§"/>
            </a:pPr>
            <a:r>
              <a:rPr lang="nl-NL" sz="2800" dirty="0">
                <a:solidFill>
                  <a:srgbClr val="0070C0"/>
                </a:solidFill>
              </a:rPr>
              <a:t>Leerlijn te veel verstopt in de methode</a:t>
            </a:r>
          </a:p>
          <a:p>
            <a:pPr marL="457200" indent="-457200">
              <a:buFont typeface="Wingdings" panose="05000000000000000000" pitchFamily="2" charset="2"/>
              <a:buChar char="§"/>
            </a:pPr>
            <a:r>
              <a:rPr lang="nl-NL" sz="2800" dirty="0">
                <a:solidFill>
                  <a:srgbClr val="0070C0"/>
                </a:solidFill>
              </a:rPr>
              <a:t>Te dwingend</a:t>
            </a:r>
          </a:p>
          <a:p>
            <a:pPr marL="457200" indent="-457200">
              <a:buFont typeface="Wingdings" panose="05000000000000000000" pitchFamily="2" charset="2"/>
              <a:buChar char="§"/>
            </a:pPr>
            <a:r>
              <a:rPr lang="nl-NL" sz="2800" dirty="0">
                <a:solidFill>
                  <a:srgbClr val="0070C0"/>
                </a:solidFill>
              </a:rPr>
              <a:t>Niet op maat voor jouw leerlingen</a:t>
            </a:r>
          </a:p>
          <a:p>
            <a:pPr marL="457200" indent="-457200">
              <a:buFont typeface="Wingdings" panose="05000000000000000000" pitchFamily="2" charset="2"/>
              <a:buChar char="§"/>
            </a:pPr>
            <a:r>
              <a:rPr lang="nl-NL" sz="2800" dirty="0">
                <a:solidFill>
                  <a:srgbClr val="0070C0"/>
                </a:solidFill>
              </a:rPr>
              <a:t>Te veel leerstof: welke keuzes maak ik</a:t>
            </a: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262839"/>
            <a:ext cx="9523827" cy="857250"/>
          </a:xfrm>
        </p:spPr>
        <p:txBody>
          <a:bodyPr>
            <a:normAutofit fontScale="90000"/>
          </a:bodyPr>
          <a:lstStyle/>
          <a:p>
            <a:pPr algn="l"/>
            <a:r>
              <a:rPr lang="nl-NL" dirty="0">
                <a:solidFill>
                  <a:srgbClr val="66AB38"/>
                </a:solidFill>
                <a:latin typeface="Arial Rounded MT Bold" panose="020F0704030504030204" pitchFamily="34" charset="0"/>
              </a:rPr>
              <a:t>Hoe wordt een methode ontwikkeld?</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900333" y="1185382"/>
            <a:ext cx="9298744" cy="4202544"/>
          </a:xfrm>
          <a:noFill/>
        </p:spPr>
        <p:txBody>
          <a:bodyPr>
            <a:normAutofit fontScale="92500" lnSpcReduction="20000"/>
          </a:bodyPr>
          <a:lstStyle/>
          <a:p>
            <a:r>
              <a:rPr lang="nl-NL" dirty="0">
                <a:solidFill>
                  <a:srgbClr val="0456A2"/>
                </a:solidFill>
              </a:rPr>
              <a:t>Uitgever: maakt globaal plan, soms nieuw, soms doorontwikkeling </a:t>
            </a:r>
            <a:r>
              <a:rPr lang="nl-NL" dirty="0" err="1">
                <a:solidFill>
                  <a:srgbClr val="0456A2"/>
                </a:solidFill>
              </a:rPr>
              <a:t>obv</a:t>
            </a:r>
            <a:r>
              <a:rPr lang="nl-NL" dirty="0">
                <a:solidFill>
                  <a:srgbClr val="0456A2"/>
                </a:solidFill>
              </a:rPr>
              <a:t> wat er al ligt</a:t>
            </a:r>
          </a:p>
          <a:p>
            <a:r>
              <a:rPr lang="nl-NL" dirty="0">
                <a:solidFill>
                  <a:srgbClr val="0456A2"/>
                </a:solidFill>
              </a:rPr>
              <a:t>Eindredacteur: werkt plan uit naar grote lijnen: leerlijnen, wat komt in welke groep aan bod, welke strategieën</a:t>
            </a:r>
          </a:p>
          <a:p>
            <a:r>
              <a:rPr lang="nl-NL" dirty="0">
                <a:solidFill>
                  <a:srgbClr val="0456A2"/>
                </a:solidFill>
              </a:rPr>
              <a:t>Meeleespanel kijkt mee</a:t>
            </a:r>
          </a:p>
          <a:p>
            <a:r>
              <a:rPr lang="nl-NL" dirty="0">
                <a:solidFill>
                  <a:srgbClr val="0456A2"/>
                </a:solidFill>
              </a:rPr>
              <a:t>Auteurs (leerkrachten of broodschrijvers): schrijven de opdrachten </a:t>
            </a:r>
          </a:p>
          <a:p>
            <a:r>
              <a:rPr lang="nl-NL" dirty="0">
                <a:solidFill>
                  <a:srgbClr val="0456A2"/>
                </a:solidFill>
              </a:rPr>
              <a:t>Vormgever maakt ontwerpplan en geeft alle opdrachten </a:t>
            </a:r>
            <a:r>
              <a:rPr lang="nl-NL" dirty="0" err="1">
                <a:solidFill>
                  <a:srgbClr val="0456A2"/>
                </a:solidFill>
              </a:rPr>
              <a:t>etc</a:t>
            </a:r>
            <a:r>
              <a:rPr lang="nl-NL" dirty="0">
                <a:solidFill>
                  <a:srgbClr val="0456A2"/>
                </a:solidFill>
              </a:rPr>
              <a:t> vorm</a:t>
            </a:r>
          </a:p>
          <a:p>
            <a:r>
              <a:rPr lang="nl-NL" dirty="0">
                <a:solidFill>
                  <a:srgbClr val="0456A2"/>
                </a:solidFill>
              </a:rPr>
              <a:t>Softwarebedrijf maakt ontwerp en voegt opgaven in</a:t>
            </a:r>
          </a:p>
          <a:p>
            <a:r>
              <a:rPr lang="nl-NL" dirty="0">
                <a:solidFill>
                  <a:srgbClr val="0456A2"/>
                </a:solidFill>
              </a:rPr>
              <a:t>Schoolleverancier verkoopt en levert de boeken/software </a:t>
            </a:r>
            <a:r>
              <a:rPr lang="nl-NL" i="1" dirty="0">
                <a:solidFill>
                  <a:srgbClr val="0456A2"/>
                </a:solidFill>
              </a:rPr>
              <a:t>(Noordhoff, Malmberg, ThiemeMeulenhoff, Blink, </a:t>
            </a:r>
            <a:r>
              <a:rPr lang="nl-NL" i="1" dirty="0" err="1">
                <a:solidFill>
                  <a:srgbClr val="0456A2"/>
                </a:solidFill>
              </a:rPr>
              <a:t>Zwijsen</a:t>
            </a:r>
            <a:r>
              <a:rPr lang="nl-NL" i="1" dirty="0">
                <a:solidFill>
                  <a:srgbClr val="0456A2"/>
                </a:solidFill>
              </a:rPr>
              <a:t> </a:t>
            </a:r>
            <a:r>
              <a:rPr lang="nl-NL" i="1" dirty="0" err="1">
                <a:solidFill>
                  <a:srgbClr val="0456A2"/>
                </a:solidFill>
              </a:rPr>
              <a:t>etc</a:t>
            </a:r>
            <a:r>
              <a:rPr lang="nl-NL" i="1" dirty="0">
                <a:solidFill>
                  <a:srgbClr val="0456A2"/>
                </a:solidFill>
              </a:rPr>
              <a:t> -&gt;&gt; allemaal verkocht via Heutink)</a:t>
            </a:r>
          </a:p>
          <a:p>
            <a:endParaRPr lang="nl-NL" dirty="0">
              <a:solidFill>
                <a:srgbClr val="0456A2"/>
              </a:solidFill>
            </a:endParaRP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18526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Doelen voor deze ochtend</a:t>
            </a:r>
          </a:p>
        </p:txBody>
      </p:sp>
      <p:sp>
        <p:nvSpPr>
          <p:cNvPr id="6" name="Tijdelijke aanduiding voor inhoud 5"/>
          <p:cNvSpPr>
            <a:spLocks noGrp="1"/>
          </p:cNvSpPr>
          <p:nvPr>
            <p:ph idx="1"/>
          </p:nvPr>
        </p:nvSpPr>
        <p:spPr/>
        <p:txBody>
          <a:bodyPr/>
          <a:lstStyle/>
          <a:p>
            <a:r>
              <a:rPr lang="nl-NL" dirty="0">
                <a:solidFill>
                  <a:srgbClr val="0B5DA7"/>
                </a:solidFill>
              </a:rPr>
              <a:t>We hebben inzicht in de referentieniveaus voor rekenen en taal</a:t>
            </a:r>
          </a:p>
          <a:p>
            <a:r>
              <a:rPr lang="nl-NL" dirty="0">
                <a:solidFill>
                  <a:srgbClr val="0B5DA7"/>
                </a:solidFill>
              </a:rPr>
              <a:t>We hebben zicht op de doelen voor het komende blok</a:t>
            </a:r>
          </a:p>
          <a:p>
            <a:r>
              <a:rPr lang="nl-NL" dirty="0">
                <a:solidFill>
                  <a:srgbClr val="0B5DA7"/>
                </a:solidFill>
              </a:rPr>
              <a:t>We denken na over het zichtbaar maken van de doelen voor de leerlingen</a:t>
            </a:r>
          </a:p>
          <a:p>
            <a:r>
              <a:rPr lang="nl-NL" dirty="0">
                <a:solidFill>
                  <a:srgbClr val="0B5DA7"/>
                </a:solidFill>
              </a:rPr>
              <a:t>We begrijpen waar de ruimte zit om keuzes te maken uit de methode als we werken vanuit leerlijnen</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764712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821F19C-8BAF-4AB1-874C-F490573BD749}"/>
              </a:ext>
            </a:extLst>
          </p:cNvPr>
          <p:cNvPicPr>
            <a:picLocks noChangeAspect="1"/>
          </p:cNvPicPr>
          <p:nvPr/>
        </p:nvPicPr>
        <p:blipFill>
          <a:blip r:embed="rId2"/>
          <a:stretch>
            <a:fillRect/>
          </a:stretch>
        </p:blipFill>
        <p:spPr>
          <a:xfrm>
            <a:off x="891270" y="1873769"/>
            <a:ext cx="9700691" cy="4580048"/>
          </a:xfrm>
          <a:prstGeom prst="rect">
            <a:avLst/>
          </a:prstGeom>
        </p:spPr>
      </p:pic>
      <p:sp>
        <p:nvSpPr>
          <p:cNvPr id="4" name="Titel 1">
            <a:extLst>
              <a:ext uri="{FF2B5EF4-FFF2-40B4-BE49-F238E27FC236}">
                <a16:creationId xmlns:a16="http://schemas.microsoft.com/office/drawing/2014/main" id="{0A54EFB3-6EFC-4F3F-9BEB-DD21BC866F27}"/>
              </a:ext>
            </a:extLst>
          </p:cNvPr>
          <p:cNvSpPr txBox="1">
            <a:spLocks/>
          </p:cNvSpPr>
          <p:nvPr/>
        </p:nvSpPr>
        <p:spPr>
          <a:xfrm>
            <a:off x="891270" y="623028"/>
            <a:ext cx="9961609" cy="125074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a:t>
            </a:r>
            <a:r>
              <a:rPr lang="nl-NL" dirty="0" err="1">
                <a:solidFill>
                  <a:srgbClr val="66AB38"/>
                </a:solidFill>
                <a:latin typeface="Arial Rounded MT Bold" panose="020F0704030504030204" pitchFamily="34" charset="0"/>
              </a:rPr>
              <a:t>mastery</a:t>
            </a:r>
            <a:r>
              <a:rPr lang="nl-NL" dirty="0">
                <a:solidFill>
                  <a:srgbClr val="66AB38"/>
                </a:solidFill>
                <a:latin typeface="Arial Rounded MT Bold" panose="020F0704030504030204" pitchFamily="34" charset="0"/>
              </a:rPr>
              <a:t> </a:t>
            </a:r>
            <a:r>
              <a:rPr lang="nl-NL" dirty="0" err="1">
                <a:solidFill>
                  <a:srgbClr val="66AB38"/>
                </a:solidFill>
                <a:latin typeface="Arial Rounded MT Bold" panose="020F0704030504030204" pitchFamily="34" charset="0"/>
              </a:rPr>
              <a:t>learning</a:t>
            </a:r>
            <a:r>
              <a:rPr lang="nl-NL" dirty="0">
                <a:solidFill>
                  <a:srgbClr val="66AB38"/>
                </a:solidFill>
                <a:latin typeface="Arial Rounded MT Bold" panose="020F0704030504030204" pitchFamily="34" charset="0"/>
              </a:rPr>
              <a:t>)</a:t>
            </a:r>
            <a:endParaRPr lang="nl-NL" dirty="0">
              <a:solidFill>
                <a:srgbClr val="66AB38"/>
              </a:solidFill>
            </a:endParaRPr>
          </a:p>
        </p:txBody>
      </p:sp>
    </p:spTree>
    <p:extLst>
      <p:ext uri="{BB962C8B-B14F-4D97-AF65-F5344CB8AC3E}">
        <p14:creationId xmlns:p14="http://schemas.microsoft.com/office/powerpoint/2010/main" val="2182925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D7A2D541-F153-4A95-AAFF-07A2C4698A32}"/>
              </a:ext>
            </a:extLst>
          </p:cNvPr>
          <p:cNvPicPr>
            <a:picLocks noChangeAspect="1"/>
          </p:cNvPicPr>
          <p:nvPr/>
        </p:nvPicPr>
        <p:blipFill rotWithShape="1">
          <a:blip r:embed="rId2"/>
          <a:srcRect l="1505" t="2397" r="-1505" b="34599"/>
          <a:stretch/>
        </p:blipFill>
        <p:spPr>
          <a:xfrm>
            <a:off x="965200" y="1337303"/>
            <a:ext cx="3188265" cy="3813574"/>
          </a:xfrm>
          <a:prstGeom prst="rect">
            <a:avLst/>
          </a:prstGeom>
        </p:spPr>
      </p:pic>
      <p:sp>
        <p:nvSpPr>
          <p:cNvPr id="16" name="Rectangle 15">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8FC4239F-CBBA-4FE8-8032-591DFA10E81E}"/>
              </a:ext>
            </a:extLst>
          </p:cNvPr>
          <p:cNvPicPr>
            <a:picLocks noChangeAspect="1"/>
          </p:cNvPicPr>
          <p:nvPr/>
        </p:nvPicPr>
        <p:blipFill>
          <a:blip r:embed="rId3"/>
          <a:stretch>
            <a:fillRect/>
          </a:stretch>
        </p:blipFill>
        <p:spPr>
          <a:xfrm>
            <a:off x="4407670" y="1215357"/>
            <a:ext cx="3360971" cy="2367292"/>
          </a:xfrm>
          <a:prstGeom prst="rect">
            <a:avLst/>
          </a:prstGeom>
        </p:spPr>
      </p:pic>
      <p:pic>
        <p:nvPicPr>
          <p:cNvPr id="13" name="Afbeelding 12">
            <a:extLst>
              <a:ext uri="{FF2B5EF4-FFF2-40B4-BE49-F238E27FC236}">
                <a16:creationId xmlns:a16="http://schemas.microsoft.com/office/drawing/2014/main" id="{C3161CD7-94B3-4D2A-A1DC-D130C26B2932}"/>
              </a:ext>
            </a:extLst>
          </p:cNvPr>
          <p:cNvPicPr>
            <a:picLocks noChangeAspect="1"/>
          </p:cNvPicPr>
          <p:nvPr/>
        </p:nvPicPr>
        <p:blipFill>
          <a:blip r:embed="rId4"/>
          <a:stretch>
            <a:fillRect/>
          </a:stretch>
        </p:blipFill>
        <p:spPr>
          <a:xfrm>
            <a:off x="8074780" y="1125416"/>
            <a:ext cx="3470615" cy="2840763"/>
          </a:xfrm>
          <a:prstGeom prst="rect">
            <a:avLst/>
          </a:prstGeom>
        </p:spPr>
      </p:pic>
    </p:spTree>
    <p:extLst>
      <p:ext uri="{BB962C8B-B14F-4D97-AF65-F5344CB8AC3E}">
        <p14:creationId xmlns:p14="http://schemas.microsoft.com/office/powerpoint/2010/main" val="4205322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74885" y="475822"/>
            <a:ext cx="9982158"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&lt;&gt; methodisch leren</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5848726" y="1528919"/>
            <a:ext cx="4908317" cy="3943999"/>
          </a:xfrm>
          <a:prstGeom prst="rect">
            <a:avLst/>
          </a:prstGeom>
          <a:no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Meer onderwerpen door elkaar heen</a:t>
            </a:r>
          </a:p>
          <a:p>
            <a:r>
              <a:rPr lang="nl-NL" dirty="0">
                <a:solidFill>
                  <a:srgbClr val="0456A2"/>
                </a:solidFill>
              </a:rPr>
              <a:t>Niet beheerst? Komt later wel, of RT </a:t>
            </a:r>
            <a:r>
              <a:rPr lang="nl-NL" dirty="0" err="1">
                <a:solidFill>
                  <a:srgbClr val="0456A2"/>
                </a:solidFill>
              </a:rPr>
              <a:t>etc</a:t>
            </a:r>
            <a:endParaRPr lang="nl-NL" dirty="0">
              <a:solidFill>
                <a:srgbClr val="0456A2"/>
              </a:solidFill>
            </a:endParaRPr>
          </a:p>
          <a:p>
            <a:r>
              <a:rPr lang="nl-NL" dirty="0">
                <a:solidFill>
                  <a:srgbClr val="0456A2"/>
                </a:solidFill>
              </a:rPr>
              <a:t>Tempo van de methode aanhouden</a:t>
            </a:r>
          </a:p>
          <a:p>
            <a:r>
              <a:rPr lang="nl-NL" dirty="0">
                <a:solidFill>
                  <a:srgbClr val="0456A2"/>
                </a:solidFill>
              </a:rPr>
              <a:t>Steeds een beetje niet beheersen, risico op ‘gatenkaas’, probleem bij complexere onderwerpen</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F2E8A4A3-CE24-72DF-C518-1B4EF0C509ED}"/>
              </a:ext>
            </a:extLst>
          </p:cNvPr>
          <p:cNvSpPr txBox="1">
            <a:spLocks/>
          </p:cNvSpPr>
          <p:nvPr/>
        </p:nvSpPr>
        <p:spPr>
          <a:xfrm>
            <a:off x="1018159" y="1609400"/>
            <a:ext cx="4908317"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Weet wat het einddoel is</a:t>
            </a:r>
          </a:p>
          <a:p>
            <a:r>
              <a:rPr lang="nl-NL" dirty="0">
                <a:solidFill>
                  <a:srgbClr val="0456A2"/>
                </a:solidFill>
              </a:rPr>
              <a:t>Formuleer succescriteria</a:t>
            </a:r>
          </a:p>
          <a:p>
            <a:r>
              <a:rPr lang="nl-NL" dirty="0">
                <a:solidFill>
                  <a:srgbClr val="0456A2"/>
                </a:solidFill>
              </a:rPr>
              <a:t>Bedenk andere manieren om</a:t>
            </a:r>
            <a:br>
              <a:rPr lang="nl-NL" dirty="0">
                <a:solidFill>
                  <a:srgbClr val="0456A2"/>
                </a:solidFill>
              </a:rPr>
            </a:br>
            <a:r>
              <a:rPr lang="nl-NL" dirty="0">
                <a:solidFill>
                  <a:srgbClr val="0456A2"/>
                </a:solidFill>
              </a:rPr>
              <a:t>de leerling toch verder te krijgen</a:t>
            </a:r>
          </a:p>
          <a:p>
            <a:r>
              <a:rPr lang="nl-NL" dirty="0">
                <a:solidFill>
                  <a:srgbClr val="0456A2"/>
                </a:solidFill>
              </a:rPr>
              <a:t>Niet beheerst door iedereen:</a:t>
            </a:r>
            <a:br>
              <a:rPr lang="nl-NL" dirty="0">
                <a:solidFill>
                  <a:srgbClr val="0456A2"/>
                </a:solidFill>
              </a:rPr>
            </a:br>
            <a:r>
              <a:rPr lang="nl-NL" dirty="0">
                <a:solidFill>
                  <a:srgbClr val="0456A2"/>
                </a:solidFill>
              </a:rPr>
              <a:t>neem extra tijd</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spTree>
    <p:extLst>
      <p:ext uri="{BB962C8B-B14F-4D97-AF65-F5344CB8AC3E}">
        <p14:creationId xmlns:p14="http://schemas.microsoft.com/office/powerpoint/2010/main" val="41586625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29837" y="317759"/>
            <a:ext cx="10000444"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Stappen naar het werken vanuit leerlijnen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(los van de methode)</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729837" y="1457000"/>
            <a:ext cx="9197925" cy="3943999"/>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Zorg dat je de leerlijnen goed kent (concreet)</a:t>
            </a:r>
          </a:p>
          <a:p>
            <a:r>
              <a:rPr lang="nl-NL" dirty="0">
                <a:solidFill>
                  <a:srgbClr val="0456A2"/>
                </a:solidFill>
              </a:rPr>
              <a:t>Verdeel de doelen over het jaar</a:t>
            </a:r>
          </a:p>
          <a:p>
            <a:r>
              <a:rPr lang="nl-NL" dirty="0">
                <a:solidFill>
                  <a:srgbClr val="0456A2"/>
                </a:solidFill>
              </a:rPr>
              <a:t>Zorg per blok (aantal weken) voor duidelijke succescriteria (toets </a:t>
            </a:r>
            <a:r>
              <a:rPr lang="nl-NL" dirty="0" err="1">
                <a:solidFill>
                  <a:srgbClr val="0456A2"/>
                </a:solidFill>
              </a:rPr>
              <a:t>oid</a:t>
            </a:r>
            <a:r>
              <a:rPr lang="nl-NL" dirty="0">
                <a:solidFill>
                  <a:srgbClr val="0456A2"/>
                </a:solidFill>
              </a:rPr>
              <a:t>)</a:t>
            </a:r>
          </a:p>
          <a:p>
            <a:r>
              <a:rPr lang="nl-NL" dirty="0">
                <a:solidFill>
                  <a:srgbClr val="0456A2"/>
                </a:solidFill>
              </a:rPr>
              <a:t>Zoek per blok naar voldoende lesmateriaal</a:t>
            </a:r>
          </a:p>
          <a:p>
            <a:r>
              <a:rPr lang="nl-NL" dirty="0">
                <a:solidFill>
                  <a:srgbClr val="0456A2"/>
                </a:solidFill>
              </a:rPr>
              <a:t>Plan herhaling in (aparte dag, herhalingsweek)</a:t>
            </a:r>
          </a:p>
          <a:p>
            <a:r>
              <a:rPr lang="nl-NL" dirty="0">
                <a:solidFill>
                  <a:srgbClr val="0456A2"/>
                </a:solidFill>
              </a:rPr>
              <a:t>Plan automatisering in</a:t>
            </a:r>
          </a:p>
          <a:p>
            <a:r>
              <a:rPr lang="nl-NL" dirty="0">
                <a:solidFill>
                  <a:srgbClr val="0456A2"/>
                </a:solidFill>
              </a:rPr>
              <a:t>Bereid een blok voor als team en evalueer dit ook</a:t>
            </a:r>
          </a:p>
          <a:p>
            <a:r>
              <a:rPr lang="nl-NL" dirty="0">
                <a:solidFill>
                  <a:srgbClr val="0456A2"/>
                </a:solidFill>
              </a:rPr>
              <a:t>Kies samen welke strategieën je de leerlingen aanleert</a:t>
            </a: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5999438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descr="Afbeelding met tekst&#10;&#10;Automatisch gegenereerde beschrijving">
            <a:extLst>
              <a:ext uri="{FF2B5EF4-FFF2-40B4-BE49-F238E27FC236}">
                <a16:creationId xmlns:a16="http://schemas.microsoft.com/office/drawing/2014/main" id="{426D9490-1BCA-69FC-F8A8-EB1035E7B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299" y="0"/>
            <a:ext cx="9110389" cy="6076941"/>
          </a:xfrm>
          <a:prstGeom prst="rect">
            <a:avLst/>
          </a:prstGeom>
        </p:spPr>
      </p:pic>
    </p:spTree>
    <p:extLst>
      <p:ext uri="{BB962C8B-B14F-4D97-AF65-F5344CB8AC3E}">
        <p14:creationId xmlns:p14="http://schemas.microsoft.com/office/powerpoint/2010/main" val="15683160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E8EF73B5-62A2-8759-704D-0121E529F2E7}"/>
              </a:ext>
            </a:extLst>
          </p:cNvPr>
          <p:cNvPicPr>
            <a:picLocks noChangeAspect="1"/>
          </p:cNvPicPr>
          <p:nvPr/>
        </p:nvPicPr>
        <p:blipFill>
          <a:blip r:embed="rId4"/>
          <a:stretch>
            <a:fillRect/>
          </a:stretch>
        </p:blipFill>
        <p:spPr>
          <a:xfrm>
            <a:off x="1695236" y="-39493"/>
            <a:ext cx="8369645" cy="5949506"/>
          </a:xfrm>
          <a:prstGeom prst="rect">
            <a:avLst/>
          </a:prstGeom>
        </p:spPr>
      </p:pic>
    </p:spTree>
    <p:extLst>
      <p:ext uri="{BB962C8B-B14F-4D97-AF65-F5344CB8AC3E}">
        <p14:creationId xmlns:p14="http://schemas.microsoft.com/office/powerpoint/2010/main" val="4097272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4" name="Afbeelding 3">
            <a:extLst>
              <a:ext uri="{FF2B5EF4-FFF2-40B4-BE49-F238E27FC236}">
                <a16:creationId xmlns:a16="http://schemas.microsoft.com/office/drawing/2014/main" id="{F08F2373-188E-6342-71EA-C6262250B7A7}"/>
              </a:ext>
            </a:extLst>
          </p:cNvPr>
          <p:cNvPicPr>
            <a:picLocks noChangeAspect="1"/>
          </p:cNvPicPr>
          <p:nvPr/>
        </p:nvPicPr>
        <p:blipFill>
          <a:blip r:embed="rId4"/>
          <a:stretch>
            <a:fillRect/>
          </a:stretch>
        </p:blipFill>
        <p:spPr>
          <a:xfrm>
            <a:off x="2215581" y="144199"/>
            <a:ext cx="7789082" cy="5820783"/>
          </a:xfrm>
          <a:prstGeom prst="rect">
            <a:avLst/>
          </a:prstGeom>
        </p:spPr>
      </p:pic>
    </p:spTree>
    <p:extLst>
      <p:ext uri="{BB962C8B-B14F-4D97-AF65-F5344CB8AC3E}">
        <p14:creationId xmlns:p14="http://schemas.microsoft.com/office/powerpoint/2010/main" val="19114697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5" name="Afbeelding 4" descr="Afbeelding met tekst&#10;&#10;Automatisch gegenereerde beschrijving">
            <a:extLst>
              <a:ext uri="{FF2B5EF4-FFF2-40B4-BE49-F238E27FC236}">
                <a16:creationId xmlns:a16="http://schemas.microsoft.com/office/drawing/2014/main" id="{3545D8BA-151F-ED57-E337-254B93339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312" y="101438"/>
            <a:ext cx="7360357" cy="6655124"/>
          </a:xfrm>
          <a:prstGeom prst="rect">
            <a:avLst/>
          </a:prstGeom>
        </p:spPr>
      </p:pic>
    </p:spTree>
    <p:extLst>
      <p:ext uri="{BB962C8B-B14F-4D97-AF65-F5344CB8AC3E}">
        <p14:creationId xmlns:p14="http://schemas.microsoft.com/office/powerpoint/2010/main" val="4500464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0" name="Afbeelding 9" descr="Afbeelding met tekst&#10;&#10;Automatisch gegenereerde beschrijving">
            <a:extLst>
              <a:ext uri="{FF2B5EF4-FFF2-40B4-BE49-F238E27FC236}">
                <a16:creationId xmlns:a16="http://schemas.microsoft.com/office/drawing/2014/main" id="{E09A7BE6-D694-FE46-F665-302784E9F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330" y="28254"/>
            <a:ext cx="8969340" cy="5705668"/>
          </a:xfrm>
          <a:prstGeom prst="rect">
            <a:avLst/>
          </a:prstGeom>
        </p:spPr>
      </p:pic>
    </p:spTree>
    <p:extLst>
      <p:ext uri="{BB962C8B-B14F-4D97-AF65-F5344CB8AC3E}">
        <p14:creationId xmlns:p14="http://schemas.microsoft.com/office/powerpoint/2010/main" val="20737799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AutoShape 2">
            <a:extLst>
              <a:ext uri="{FF2B5EF4-FFF2-40B4-BE49-F238E27FC236}">
                <a16:creationId xmlns:a16="http://schemas.microsoft.com/office/drawing/2014/main" id="{4DA978B8-5CEB-C88C-42AB-01B45C1D7A2A}"/>
              </a:ext>
            </a:extLst>
          </p:cNvPr>
          <p:cNvSpPr>
            <a:spLocks noChangeAspect="1" noChangeArrowheads="1"/>
          </p:cNvSpPr>
          <p:nvPr/>
        </p:nvSpPr>
        <p:spPr bwMode="auto">
          <a:xfrm>
            <a:off x="5943600" y="3276600"/>
            <a:ext cx="3063240" cy="30632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 name="Afbeelding 3">
            <a:extLst>
              <a:ext uri="{FF2B5EF4-FFF2-40B4-BE49-F238E27FC236}">
                <a16:creationId xmlns:a16="http://schemas.microsoft.com/office/drawing/2014/main" id="{429A3BBA-9DA4-73BC-C066-A1108DF03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80" y="195646"/>
            <a:ext cx="12034620" cy="5420354"/>
          </a:xfrm>
          <a:prstGeom prst="rect">
            <a:avLst/>
          </a:prstGeom>
        </p:spPr>
      </p:pic>
      <p:sp>
        <p:nvSpPr>
          <p:cNvPr id="5" name="Tijdelijke aanduiding voor inhoud 2">
            <a:extLst>
              <a:ext uri="{FF2B5EF4-FFF2-40B4-BE49-F238E27FC236}">
                <a16:creationId xmlns:a16="http://schemas.microsoft.com/office/drawing/2014/main" id="{25B0DDF0-7C25-753B-4E04-E2B0CC245896}"/>
              </a:ext>
            </a:extLst>
          </p:cNvPr>
          <p:cNvSpPr txBox="1">
            <a:spLocks/>
          </p:cNvSpPr>
          <p:nvPr/>
        </p:nvSpPr>
        <p:spPr>
          <a:xfrm>
            <a:off x="322999" y="371717"/>
            <a:ext cx="6056201" cy="5075105"/>
          </a:xfrm>
          <a:prstGeom prst="rect">
            <a:avLst/>
          </a:prstGeom>
          <a:solidFill>
            <a:schemeClr val="bg1">
              <a:lumMod val="95000"/>
              <a:alpha val="64000"/>
            </a:schemeClr>
          </a:solid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Werken in units</a:t>
            </a:r>
          </a:p>
          <a:p>
            <a:r>
              <a:rPr lang="nl-NL" dirty="0"/>
              <a:t>Instructie in aparte lokalen</a:t>
            </a:r>
          </a:p>
          <a:p>
            <a:r>
              <a:rPr lang="nl-NL" dirty="0"/>
              <a:t>Verwerking in deze ruimte</a:t>
            </a:r>
          </a:p>
          <a:p>
            <a:r>
              <a:rPr lang="nl-NL" dirty="0"/>
              <a:t>Leerkrachten en onderwijsondersteuners</a:t>
            </a:r>
          </a:p>
          <a:p>
            <a:r>
              <a:rPr lang="nl-NL" dirty="0"/>
              <a:t>Rustige werksfeer</a:t>
            </a:r>
          </a:p>
          <a:p>
            <a:r>
              <a:rPr lang="nl-NL" dirty="0"/>
              <a:t>Rekenen: 50% </a:t>
            </a:r>
            <a:r>
              <a:rPr lang="nl-NL" dirty="0" err="1"/>
              <a:t>gynzy</a:t>
            </a:r>
            <a:r>
              <a:rPr lang="nl-NL" dirty="0"/>
              <a:t> en spellen, papier, </a:t>
            </a:r>
            <a:r>
              <a:rPr lang="nl-NL" dirty="0" err="1"/>
              <a:t>etc</a:t>
            </a:r>
            <a:endParaRPr lang="nl-NL" dirty="0"/>
          </a:p>
          <a:p>
            <a:r>
              <a:rPr lang="nl-NL" dirty="0"/>
              <a:t>Langere tijd met een doel/domein bezig</a:t>
            </a:r>
          </a:p>
          <a:p>
            <a:r>
              <a:rPr lang="nl-NL" dirty="0"/>
              <a:t>Sommige leerlingen meer structuur</a:t>
            </a:r>
          </a:p>
          <a:p>
            <a:r>
              <a:rPr lang="nl-NL" dirty="0"/>
              <a:t>Goede werksfeer, weinig conflicten</a:t>
            </a:r>
          </a:p>
          <a:p>
            <a:r>
              <a:rPr lang="nl-NL" dirty="0"/>
              <a:t>Samenwerking tussen leerkrachten</a:t>
            </a:r>
          </a:p>
          <a:p>
            <a:r>
              <a:rPr lang="nl-NL" dirty="0"/>
              <a:t>Doelen staan centraal</a:t>
            </a:r>
          </a:p>
          <a:p>
            <a:r>
              <a:rPr lang="nl-NL" dirty="0"/>
              <a:t>Portfolioboekje per leerling</a:t>
            </a:r>
          </a:p>
          <a:p>
            <a:r>
              <a:rPr lang="nl-NL" dirty="0"/>
              <a:t>Matrix om doelenvoortgang bij te houden</a:t>
            </a:r>
          </a:p>
          <a:p>
            <a:pPr lvl="1"/>
            <a:endParaRPr lang="nl-NL" dirty="0">
              <a:solidFill>
                <a:schemeClr val="bg1"/>
              </a:solidFill>
            </a:endParaRPr>
          </a:p>
          <a:p>
            <a:endParaRPr lang="nl-NL" dirty="0">
              <a:solidFill>
                <a:schemeClr val="bg1"/>
              </a:solidFill>
            </a:endParaRPr>
          </a:p>
          <a:p>
            <a:pPr marL="0" indent="0">
              <a:buFont typeface="Arial" panose="020B0604020202020204" pitchFamily="34" charset="0"/>
              <a:buNone/>
            </a:pPr>
            <a:endParaRPr lang="nl-NL" dirty="0">
              <a:solidFill>
                <a:schemeClr val="bg1"/>
              </a:solidFill>
            </a:endParaRPr>
          </a:p>
        </p:txBody>
      </p:sp>
    </p:spTree>
    <p:extLst>
      <p:ext uri="{BB962C8B-B14F-4D97-AF65-F5344CB8AC3E}">
        <p14:creationId xmlns:p14="http://schemas.microsoft.com/office/powerpoint/2010/main" val="4300924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Blokvoorbereiding </a:t>
            </a:r>
          </a:p>
        </p:txBody>
      </p:sp>
      <p:sp>
        <p:nvSpPr>
          <p:cNvPr id="6" name="Tijdelijke aanduiding voor inhoud 5"/>
          <p:cNvSpPr>
            <a:spLocks noGrp="1"/>
          </p:cNvSpPr>
          <p:nvPr>
            <p:ph idx="1"/>
          </p:nvPr>
        </p:nvSpPr>
        <p:spPr>
          <a:xfrm>
            <a:off x="838200" y="1825625"/>
            <a:ext cx="10170600" cy="3300775"/>
          </a:xfrm>
        </p:spPr>
        <p:txBody>
          <a:bodyPr/>
          <a:lstStyle/>
          <a:p>
            <a:r>
              <a:rPr lang="nl-NL" dirty="0">
                <a:solidFill>
                  <a:srgbClr val="0B5DA7"/>
                </a:solidFill>
              </a:rPr>
              <a:t>Doe dit samen </a:t>
            </a:r>
          </a:p>
          <a:p>
            <a:r>
              <a:rPr lang="nl-NL" dirty="0">
                <a:solidFill>
                  <a:srgbClr val="0B5DA7"/>
                </a:solidFill>
              </a:rPr>
              <a:t>Verdeel de taken</a:t>
            </a:r>
          </a:p>
          <a:p>
            <a:r>
              <a:rPr lang="nl-NL" dirty="0">
                <a:solidFill>
                  <a:srgbClr val="0B5DA7"/>
                </a:solidFill>
              </a:rPr>
              <a:t>Wees duidelijk en eerlijk over wat wel en niet kan of lukt</a:t>
            </a:r>
          </a:p>
          <a:p>
            <a:r>
              <a:rPr lang="nl-NL" dirty="0">
                <a:solidFill>
                  <a:srgbClr val="0B5DA7"/>
                </a:solidFill>
              </a:rPr>
              <a:t>Maak keuzes, doe dit samen</a:t>
            </a:r>
          </a:p>
          <a:p>
            <a:r>
              <a:rPr lang="nl-NL" dirty="0">
                <a:solidFill>
                  <a:srgbClr val="0B5DA7"/>
                </a:solidFill>
              </a:rPr>
              <a:t>Leg vast wat belangrijk is in een (kort) blokplan? </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0477322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ADD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  Groep 1 en 2</a:t>
            </a:r>
          </a:p>
        </p:txBody>
      </p:sp>
      <p:sp>
        <p:nvSpPr>
          <p:cNvPr id="3" name="Tijdelijke aanduiding voor inhoud 2"/>
          <p:cNvSpPr>
            <a:spLocks noGrp="1"/>
          </p:cNvSpPr>
          <p:nvPr>
            <p:ph idx="1"/>
          </p:nvPr>
        </p:nvSpPr>
        <p:spPr>
          <a:xfrm>
            <a:off x="404950" y="1410896"/>
            <a:ext cx="11535260" cy="4961903"/>
          </a:xfrm>
          <a:solidFill>
            <a:srgbClr val="00ADCF"/>
          </a:solidFill>
        </p:spPr>
        <p:txBody>
          <a:bodyPr>
            <a:normAutofit/>
          </a:bodyPr>
          <a:lstStyle/>
          <a:p>
            <a:pPr marL="0" indent="0">
              <a:buNone/>
            </a:pPr>
            <a:r>
              <a:rPr lang="nl-NL" dirty="0">
                <a:solidFill>
                  <a:srgbClr val="002060"/>
                </a:solidFill>
              </a:rPr>
              <a:t>Bekijken</a:t>
            </a:r>
          </a:p>
          <a:p>
            <a:pPr lvl="1"/>
            <a:r>
              <a:rPr lang="nl-NL" dirty="0">
                <a:solidFill>
                  <a:srgbClr val="002060"/>
                </a:solidFill>
              </a:rPr>
              <a:t>Boek Leerlijnen voor het basisonderwijs, verdeeld over de leerjaren</a:t>
            </a:r>
          </a:p>
          <a:p>
            <a:pPr lvl="1"/>
            <a:r>
              <a:rPr lang="nl-NL" dirty="0">
                <a:solidFill>
                  <a:srgbClr val="002060"/>
                </a:solidFill>
              </a:rPr>
              <a:t>Doelen rekenmethode, per domein NieuwLeren (zie website)</a:t>
            </a:r>
          </a:p>
          <a:p>
            <a:pPr marL="0" indent="0">
              <a:buNone/>
            </a:pPr>
            <a:endParaRPr lang="nl-NL" dirty="0">
              <a:solidFill>
                <a:srgbClr val="002060"/>
              </a:solidFill>
            </a:endParaRPr>
          </a:p>
          <a:p>
            <a:r>
              <a:rPr lang="nl-NL" b="1" dirty="0">
                <a:solidFill>
                  <a:srgbClr val="002060"/>
                </a:solidFill>
              </a:rPr>
              <a:t>Maak een blokvoorbereiding vanuit de doelen</a:t>
            </a:r>
          </a:p>
          <a:p>
            <a:r>
              <a:rPr lang="nl-NL" b="1" dirty="0">
                <a:solidFill>
                  <a:srgbClr val="002060"/>
                </a:solidFill>
              </a:rPr>
              <a:t>Doe dit samen met alle onderbouwcollega’s</a:t>
            </a:r>
          </a:p>
          <a:p>
            <a:r>
              <a:rPr lang="nl-NL" b="1" dirty="0">
                <a:solidFill>
                  <a:srgbClr val="002060"/>
                </a:solidFill>
              </a:rPr>
              <a:t>Maak een blok/themaplan voor het eerste thema</a:t>
            </a:r>
          </a:p>
          <a:p>
            <a:r>
              <a:rPr lang="nl-NL" b="1" dirty="0">
                <a:solidFill>
                  <a:srgbClr val="002060"/>
                </a:solidFill>
              </a:rPr>
              <a:t>Presenteer dit aan de andere collega’s</a:t>
            </a:r>
          </a:p>
          <a:p>
            <a:pPr marL="0" indent="0">
              <a:buNone/>
            </a:pPr>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spTree>
    <p:extLst>
      <p:ext uri="{BB962C8B-B14F-4D97-AF65-F5344CB8AC3E}">
        <p14:creationId xmlns:p14="http://schemas.microsoft.com/office/powerpoint/2010/main" val="3982629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ADCE"/>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  Groep 3 t/m 8</a:t>
            </a:r>
          </a:p>
        </p:txBody>
      </p:sp>
      <p:sp>
        <p:nvSpPr>
          <p:cNvPr id="3" name="Tijdelijke aanduiding voor inhoud 2"/>
          <p:cNvSpPr>
            <a:spLocks noGrp="1"/>
          </p:cNvSpPr>
          <p:nvPr>
            <p:ph idx="1"/>
          </p:nvPr>
        </p:nvSpPr>
        <p:spPr>
          <a:xfrm>
            <a:off x="404950" y="1410896"/>
            <a:ext cx="11535260" cy="4961903"/>
          </a:xfrm>
          <a:solidFill>
            <a:srgbClr val="00ADCF"/>
          </a:solidFill>
        </p:spPr>
        <p:txBody>
          <a:bodyPr>
            <a:normAutofit fontScale="92500" lnSpcReduction="20000"/>
          </a:bodyPr>
          <a:lstStyle/>
          <a:p>
            <a:pPr marL="0" indent="0">
              <a:buNone/>
            </a:pPr>
            <a:r>
              <a:rPr lang="nl-NL" dirty="0">
                <a:solidFill>
                  <a:srgbClr val="002060"/>
                </a:solidFill>
              </a:rPr>
              <a:t>Bekijken</a:t>
            </a:r>
          </a:p>
          <a:p>
            <a:pPr lvl="1"/>
            <a:r>
              <a:rPr lang="nl-NL" dirty="0" err="1">
                <a:solidFill>
                  <a:srgbClr val="002060"/>
                </a:solidFill>
              </a:rPr>
              <a:t>MijnOnderwijs</a:t>
            </a:r>
            <a:r>
              <a:rPr lang="nl-NL" dirty="0">
                <a:solidFill>
                  <a:srgbClr val="002060"/>
                </a:solidFill>
              </a:rPr>
              <a:t> (kijkwijzer)</a:t>
            </a:r>
          </a:p>
          <a:p>
            <a:pPr lvl="1"/>
            <a:r>
              <a:rPr lang="nl-NL" dirty="0">
                <a:solidFill>
                  <a:srgbClr val="002060"/>
                </a:solidFill>
              </a:rPr>
              <a:t>Fasen voor ontwikkeling (zie PowerPoint)</a:t>
            </a:r>
          </a:p>
          <a:p>
            <a:pPr lvl="1"/>
            <a:r>
              <a:rPr lang="nl-NL" dirty="0">
                <a:solidFill>
                  <a:srgbClr val="002060"/>
                </a:solidFill>
              </a:rPr>
              <a:t>Boek Leerlijnen voor het basisonderwijs, verdeeld over de leerjaren</a:t>
            </a:r>
          </a:p>
          <a:p>
            <a:pPr lvl="1"/>
            <a:r>
              <a:rPr lang="nl-NL" dirty="0">
                <a:solidFill>
                  <a:srgbClr val="002060"/>
                </a:solidFill>
              </a:rPr>
              <a:t>Doelen rekenmethode, per domein NieuwLeren (zie website)</a:t>
            </a:r>
          </a:p>
          <a:p>
            <a:pPr marL="0" indent="0">
              <a:buNone/>
            </a:pPr>
            <a:endParaRPr lang="nl-NL" dirty="0">
              <a:solidFill>
                <a:srgbClr val="002060"/>
              </a:solidFill>
            </a:endParaRPr>
          </a:p>
          <a:p>
            <a:pPr marL="0" indent="0">
              <a:buNone/>
            </a:pPr>
            <a:r>
              <a:rPr lang="nl-NL" dirty="0">
                <a:solidFill>
                  <a:srgbClr val="002060"/>
                </a:solidFill>
              </a:rPr>
              <a:t>Bespreken, per leerjaar</a:t>
            </a:r>
          </a:p>
          <a:p>
            <a:r>
              <a:rPr lang="nl-NL" b="1" dirty="0">
                <a:solidFill>
                  <a:srgbClr val="002060"/>
                </a:solidFill>
              </a:rPr>
              <a:t>Maak een doelenkaart voor het volgende blok, met succescriteria.</a:t>
            </a:r>
          </a:p>
          <a:p>
            <a:r>
              <a:rPr lang="nl-NL" b="1" dirty="0">
                <a:solidFill>
                  <a:srgbClr val="002060"/>
                </a:solidFill>
              </a:rPr>
              <a:t>Bepaal welke onderdelen je samenvoegt in de methode</a:t>
            </a:r>
          </a:p>
          <a:p>
            <a:r>
              <a:rPr lang="nl-NL" b="1" dirty="0">
                <a:solidFill>
                  <a:srgbClr val="002060"/>
                </a:solidFill>
              </a:rPr>
              <a:t>Waar kun je de methode loslaten?</a:t>
            </a:r>
          </a:p>
          <a:p>
            <a:r>
              <a:rPr lang="nl-NL" b="1" dirty="0">
                <a:solidFill>
                  <a:srgbClr val="002060"/>
                </a:solidFill>
              </a:rPr>
              <a:t>Geef aan bij welke doelen je handelend rekenen en concreet materiaal kunt inzetten, (en wat je dan uit de methode weglaat)</a:t>
            </a:r>
          </a:p>
          <a:p>
            <a:r>
              <a:rPr lang="nl-NL" b="1" dirty="0">
                <a:solidFill>
                  <a:srgbClr val="002060"/>
                </a:solidFill>
              </a:rPr>
              <a:t>Presenteer dit aan de andere collega’s</a:t>
            </a:r>
          </a:p>
          <a:p>
            <a:pPr marL="0" indent="0">
              <a:buNone/>
            </a:pPr>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spTree>
    <p:extLst>
      <p:ext uri="{BB962C8B-B14F-4D97-AF65-F5344CB8AC3E}">
        <p14:creationId xmlns:p14="http://schemas.microsoft.com/office/powerpoint/2010/main" val="19374304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Doelgericht werken bij taal</a:t>
            </a:r>
          </a:p>
        </p:txBody>
      </p:sp>
      <p:sp>
        <p:nvSpPr>
          <p:cNvPr id="6" name="Tijdelijke aanduiding voor inhoud 5"/>
          <p:cNvSpPr>
            <a:spLocks noGrp="1"/>
          </p:cNvSpPr>
          <p:nvPr>
            <p:ph idx="1"/>
          </p:nvPr>
        </p:nvSpPr>
        <p:spPr>
          <a:xfrm>
            <a:off x="838200" y="1804025"/>
            <a:ext cx="10515600" cy="4351338"/>
          </a:xfrm>
        </p:spPr>
        <p:txBody>
          <a:bodyPr/>
          <a:lstStyle/>
          <a:p>
            <a:r>
              <a:rPr lang="nl-NL" dirty="0">
                <a:solidFill>
                  <a:srgbClr val="0B5DA7"/>
                </a:solidFill>
              </a:rPr>
              <a:t>Leerlijnen en uitwerking zijn verschillend per methode</a:t>
            </a:r>
          </a:p>
          <a:p>
            <a:r>
              <a:rPr lang="nl-NL" dirty="0">
                <a:solidFill>
                  <a:srgbClr val="0B5DA7"/>
                </a:solidFill>
              </a:rPr>
              <a:t>Veel van taal zit ook al bij andere vakken</a:t>
            </a:r>
          </a:p>
          <a:p>
            <a:r>
              <a:rPr lang="nl-NL" dirty="0">
                <a:solidFill>
                  <a:srgbClr val="0B5DA7"/>
                </a:solidFill>
              </a:rPr>
              <a:t>Er is dus ruimte om keuzes te maken</a:t>
            </a:r>
          </a:p>
          <a:p>
            <a:r>
              <a:rPr lang="nl-NL" dirty="0">
                <a:solidFill>
                  <a:srgbClr val="0B5DA7"/>
                </a:solidFill>
              </a:rPr>
              <a:t>Doe dit wel samen en beredeneerd</a:t>
            </a:r>
          </a:p>
          <a:p>
            <a:r>
              <a:rPr lang="nl-NL" dirty="0">
                <a:solidFill>
                  <a:srgbClr val="0B5DA7"/>
                </a:solidFill>
              </a:rPr>
              <a:t>Leg vast (kort) wat je wel doet</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6817745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40600" y="90713"/>
            <a:ext cx="10515600" cy="1325563"/>
          </a:xfrm>
        </p:spPr>
        <p:txBody>
          <a:bodyPr/>
          <a:lstStyle/>
          <a:p>
            <a:r>
              <a:rPr lang="nl-NL" dirty="0">
                <a:solidFill>
                  <a:srgbClr val="87B632"/>
                </a:solidFill>
                <a:latin typeface="Arial Rounded MT Bold" panose="020F0704030504030204" pitchFamily="34" charset="0"/>
              </a:rPr>
              <a:t>Voorbeelddoelen taalmethodes</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5">
            <a:extLst>
              <a:ext uri="{FF2B5EF4-FFF2-40B4-BE49-F238E27FC236}">
                <a16:creationId xmlns:a16="http://schemas.microsoft.com/office/drawing/2014/main" id="{7D18EE93-36AB-A085-E417-607BC09F188D}"/>
              </a:ext>
            </a:extLst>
          </p:cNvPr>
          <p:cNvSpPr>
            <a:spLocks noGrp="1"/>
          </p:cNvSpPr>
          <p:nvPr>
            <p:ph idx="1"/>
          </p:nvPr>
        </p:nvSpPr>
        <p:spPr>
          <a:xfrm>
            <a:off x="329468" y="1183569"/>
            <a:ext cx="10515600" cy="4351338"/>
          </a:xfrm>
        </p:spPr>
        <p:txBody>
          <a:bodyPr/>
          <a:lstStyle/>
          <a:p>
            <a:r>
              <a:rPr lang="nl-NL" dirty="0">
                <a:solidFill>
                  <a:srgbClr val="0B5DA7"/>
                </a:solidFill>
              </a:rPr>
              <a:t>Schrijven groep 6 Staal, Pit, Taal Actief 4</a:t>
            </a:r>
          </a:p>
          <a:p>
            <a:endParaRPr lang="nl-NL" dirty="0">
              <a:solidFill>
                <a:srgbClr val="0B5DA7"/>
              </a:solidFill>
            </a:endParaRPr>
          </a:p>
        </p:txBody>
      </p:sp>
      <p:pic>
        <p:nvPicPr>
          <p:cNvPr id="10" name="Afbeelding 9">
            <a:extLst>
              <a:ext uri="{FF2B5EF4-FFF2-40B4-BE49-F238E27FC236}">
                <a16:creationId xmlns:a16="http://schemas.microsoft.com/office/drawing/2014/main" id="{BAA2B11C-89C3-C7E0-16B6-E8D12FBA0164}"/>
              </a:ext>
            </a:extLst>
          </p:cNvPr>
          <p:cNvPicPr>
            <a:picLocks noChangeAspect="1"/>
          </p:cNvPicPr>
          <p:nvPr/>
        </p:nvPicPr>
        <p:blipFill>
          <a:blip r:embed="rId5"/>
          <a:stretch>
            <a:fillRect/>
          </a:stretch>
        </p:blipFill>
        <p:spPr>
          <a:xfrm>
            <a:off x="501151" y="1979704"/>
            <a:ext cx="4345168" cy="2898591"/>
          </a:xfrm>
          <a:prstGeom prst="rect">
            <a:avLst/>
          </a:prstGeom>
        </p:spPr>
      </p:pic>
      <p:pic>
        <p:nvPicPr>
          <p:cNvPr id="12" name="Afbeelding 11">
            <a:extLst>
              <a:ext uri="{FF2B5EF4-FFF2-40B4-BE49-F238E27FC236}">
                <a16:creationId xmlns:a16="http://schemas.microsoft.com/office/drawing/2014/main" id="{87888D80-33E2-FB06-A470-816A38EFF649}"/>
              </a:ext>
            </a:extLst>
          </p:cNvPr>
          <p:cNvPicPr>
            <a:picLocks noChangeAspect="1"/>
          </p:cNvPicPr>
          <p:nvPr/>
        </p:nvPicPr>
        <p:blipFill>
          <a:blip r:embed="rId6"/>
          <a:stretch>
            <a:fillRect/>
          </a:stretch>
        </p:blipFill>
        <p:spPr>
          <a:xfrm>
            <a:off x="4044265" y="1979704"/>
            <a:ext cx="3801428" cy="3328387"/>
          </a:xfrm>
          <a:prstGeom prst="rect">
            <a:avLst/>
          </a:prstGeom>
        </p:spPr>
      </p:pic>
      <p:pic>
        <p:nvPicPr>
          <p:cNvPr id="14" name="Afbeelding 13">
            <a:extLst>
              <a:ext uri="{FF2B5EF4-FFF2-40B4-BE49-F238E27FC236}">
                <a16:creationId xmlns:a16="http://schemas.microsoft.com/office/drawing/2014/main" id="{46A0A836-06A3-DB66-7A6F-09CEEB0B8CD6}"/>
              </a:ext>
            </a:extLst>
          </p:cNvPr>
          <p:cNvPicPr>
            <a:picLocks noChangeAspect="1"/>
          </p:cNvPicPr>
          <p:nvPr/>
        </p:nvPicPr>
        <p:blipFill>
          <a:blip r:embed="rId7"/>
          <a:stretch>
            <a:fillRect/>
          </a:stretch>
        </p:blipFill>
        <p:spPr>
          <a:xfrm>
            <a:off x="7763227" y="1997359"/>
            <a:ext cx="4015111" cy="2956464"/>
          </a:xfrm>
          <a:prstGeom prst="rect">
            <a:avLst/>
          </a:prstGeom>
        </p:spPr>
      </p:pic>
    </p:spTree>
    <p:extLst>
      <p:ext uri="{BB962C8B-B14F-4D97-AF65-F5344CB8AC3E}">
        <p14:creationId xmlns:p14="http://schemas.microsoft.com/office/powerpoint/2010/main" val="8448824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lezen, wat is leesbegrip</a:t>
            </a:r>
            <a:endParaRPr lang="nl-NL" sz="3600" dirty="0"/>
          </a:p>
        </p:txBody>
      </p:sp>
      <p:sp>
        <p:nvSpPr>
          <p:cNvPr id="3" name="Tijdelijke aanduiding voor inhoud 2"/>
          <p:cNvSpPr>
            <a:spLocks noGrp="1"/>
          </p:cNvSpPr>
          <p:nvPr>
            <p:ph idx="1"/>
          </p:nvPr>
        </p:nvSpPr>
        <p:spPr>
          <a:xfrm>
            <a:off x="677469" y="1093610"/>
            <a:ext cx="10191254" cy="4670779"/>
          </a:xfrm>
          <a:noFill/>
        </p:spPr>
        <p:txBody>
          <a:bodyPr>
            <a:normAutofit/>
          </a:bodyPr>
          <a:lstStyle/>
          <a:p>
            <a:r>
              <a:rPr lang="nl-NL" dirty="0">
                <a:solidFill>
                  <a:srgbClr val="0456A2"/>
                </a:solidFill>
              </a:rPr>
              <a:t>Leesbegrip = DV x ETB x LMH x TK x AD</a:t>
            </a:r>
          </a:p>
          <a:p>
            <a:endParaRPr lang="nl-NL" dirty="0">
              <a:solidFill>
                <a:srgbClr val="0456A2"/>
              </a:solidFill>
            </a:endParaRPr>
          </a:p>
          <a:p>
            <a:r>
              <a:rPr lang="nl-NL" dirty="0">
                <a:solidFill>
                  <a:srgbClr val="0456A2"/>
                </a:solidFill>
              </a:rPr>
              <a:t>DV = decoderen en vloeiendheid </a:t>
            </a:r>
          </a:p>
          <a:p>
            <a:r>
              <a:rPr lang="nl-NL" dirty="0">
                <a:solidFill>
                  <a:srgbClr val="0456A2"/>
                </a:solidFill>
              </a:rPr>
              <a:t>EV= ervarings- en taalbasis </a:t>
            </a:r>
            <a:r>
              <a:rPr lang="nl-NL" sz="2400" dirty="0">
                <a:solidFill>
                  <a:srgbClr val="0456A2"/>
                </a:solidFill>
              </a:rPr>
              <a:t>(wat weet je al van dit </a:t>
            </a:r>
            <a:br>
              <a:rPr lang="nl-NL" sz="2400" dirty="0">
                <a:solidFill>
                  <a:srgbClr val="0456A2"/>
                </a:solidFill>
              </a:rPr>
            </a:br>
            <a:r>
              <a:rPr lang="nl-NL" sz="2400" dirty="0">
                <a:solidFill>
                  <a:srgbClr val="0456A2"/>
                </a:solidFill>
              </a:rPr>
              <a:t>onderwerp, woordenschat)</a:t>
            </a:r>
          </a:p>
          <a:p>
            <a:r>
              <a:rPr lang="nl-NL" dirty="0">
                <a:solidFill>
                  <a:srgbClr val="0456A2"/>
                </a:solidFill>
              </a:rPr>
              <a:t>LMH = leesmotivatie en hoeveelheid tekst</a:t>
            </a:r>
          </a:p>
          <a:p>
            <a:r>
              <a:rPr lang="nl-NL" dirty="0">
                <a:solidFill>
                  <a:srgbClr val="0456A2"/>
                </a:solidFill>
              </a:rPr>
              <a:t>TK= tekstkwaliteit </a:t>
            </a:r>
            <a:r>
              <a:rPr lang="nl-NL" sz="2400" dirty="0">
                <a:solidFill>
                  <a:srgbClr val="0456A2"/>
                </a:solidFill>
              </a:rPr>
              <a:t>(rijke teksten, meerdere teksten over een onderwerp)</a:t>
            </a:r>
          </a:p>
          <a:p>
            <a:r>
              <a:rPr lang="nl-NL" dirty="0">
                <a:solidFill>
                  <a:srgbClr val="0456A2"/>
                </a:solidFill>
              </a:rPr>
              <a:t>AD = actief denken </a:t>
            </a:r>
            <a:r>
              <a:rPr lang="nl-NL" sz="2400" dirty="0">
                <a:solidFill>
                  <a:srgbClr val="0456A2"/>
                </a:solidFill>
              </a:rPr>
              <a:t>(gesprekken, schrijven over teksten, interessante 					     betekenisvolle opdrachten)</a:t>
            </a:r>
            <a:endParaRPr lang="nl-NL" dirty="0">
              <a:solidFill>
                <a:srgbClr val="0456A2"/>
              </a:solidFill>
            </a:endParaRPr>
          </a:p>
          <a:p>
            <a:pPr lvl="1"/>
            <a:endParaRPr lang="nl-NL" dirty="0">
              <a:solidFill>
                <a:srgbClr val="0456A2"/>
              </a:solidFill>
            </a:endParaRPr>
          </a:p>
          <a:p>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marL="457200" lvl="1"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4" name="Afbeelding 3">
            <a:extLst>
              <a:ext uri="{FF2B5EF4-FFF2-40B4-BE49-F238E27FC236}">
                <a16:creationId xmlns:a16="http://schemas.microsoft.com/office/drawing/2014/main" id="{8B8FFD97-3D45-9BFF-146D-550B93C6C422}"/>
              </a:ext>
            </a:extLst>
          </p:cNvPr>
          <p:cNvPicPr>
            <a:picLocks noChangeAspect="1"/>
          </p:cNvPicPr>
          <p:nvPr/>
        </p:nvPicPr>
        <p:blipFill>
          <a:blip r:embed="rId4"/>
          <a:stretch>
            <a:fillRect/>
          </a:stretch>
        </p:blipFill>
        <p:spPr>
          <a:xfrm rot="836555">
            <a:off x="9129859" y="252021"/>
            <a:ext cx="2553654" cy="3776351"/>
          </a:xfrm>
          <a:prstGeom prst="rect">
            <a:avLst/>
          </a:prstGeom>
        </p:spPr>
      </p:pic>
    </p:spTree>
    <p:extLst>
      <p:ext uri="{BB962C8B-B14F-4D97-AF65-F5344CB8AC3E}">
        <p14:creationId xmlns:p14="http://schemas.microsoft.com/office/powerpoint/2010/main" val="20681340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begrijpend lezen</a:t>
            </a:r>
            <a:endParaRPr lang="nl-NL" sz="3600" dirty="0"/>
          </a:p>
        </p:txBody>
      </p:sp>
      <p:sp>
        <p:nvSpPr>
          <p:cNvPr id="3" name="Tijdelijke aanduiding voor inhoud 2"/>
          <p:cNvSpPr>
            <a:spLocks noGrp="1"/>
          </p:cNvSpPr>
          <p:nvPr>
            <p:ph idx="1"/>
          </p:nvPr>
        </p:nvSpPr>
        <p:spPr>
          <a:xfrm>
            <a:off x="677468" y="1252943"/>
            <a:ext cx="7243907" cy="4670779"/>
          </a:xfrm>
          <a:noFill/>
        </p:spPr>
        <p:txBody>
          <a:bodyPr>
            <a:normAutofit fontScale="92500"/>
          </a:bodyPr>
          <a:lstStyle/>
          <a:p>
            <a:r>
              <a:rPr lang="nl-NL" dirty="0">
                <a:solidFill>
                  <a:srgbClr val="0456A2"/>
                </a:solidFill>
              </a:rPr>
              <a:t>Begrijpend lezen is alleen in Nederland een apart vak</a:t>
            </a:r>
          </a:p>
          <a:p>
            <a:r>
              <a:rPr lang="nl-NL" dirty="0">
                <a:solidFill>
                  <a:srgbClr val="0456A2"/>
                </a:solidFill>
              </a:rPr>
              <a:t>Scores voor leesbegrip belangrijk bij de verwijzing naar het VO</a:t>
            </a:r>
          </a:p>
          <a:p>
            <a:r>
              <a:rPr lang="nl-NL" dirty="0">
                <a:solidFill>
                  <a:srgbClr val="0456A2"/>
                </a:solidFill>
              </a:rPr>
              <a:t>Leesbegrip komt op vergelijkbare wijze tot stand als mondelinge taal</a:t>
            </a:r>
          </a:p>
          <a:p>
            <a:r>
              <a:rPr lang="nl-NL" dirty="0">
                <a:solidFill>
                  <a:srgbClr val="0456A2"/>
                </a:solidFill>
              </a:rPr>
              <a:t>Begrijpen van een tekst verloopt grotendeels onbewust</a:t>
            </a:r>
          </a:p>
          <a:p>
            <a:r>
              <a:rPr lang="nl-NL" dirty="0">
                <a:solidFill>
                  <a:srgbClr val="0456A2"/>
                </a:solidFill>
              </a:rPr>
              <a:t>Soms zijn onbewuste processen niet toereikend: dan kan een lezer ervoor kiezen om bewust iets te herhalen, langzamer lezen etc.</a:t>
            </a:r>
          </a:p>
          <a:p>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2489813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Woordenschat</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lnSpcReduction="10000"/>
          </a:bodyPr>
          <a:lstStyle/>
          <a:p>
            <a:pPr marL="0" indent="0">
              <a:buNone/>
            </a:pPr>
            <a:r>
              <a:rPr lang="nl-NL" i="1" dirty="0">
                <a:solidFill>
                  <a:srgbClr val="0456A2"/>
                </a:solidFill>
              </a:rPr>
              <a:t>‘</a:t>
            </a:r>
            <a:r>
              <a:rPr lang="nl-NL" dirty="0">
                <a:solidFill>
                  <a:srgbClr val="0456A2"/>
                </a:solidFill>
              </a:rPr>
              <a:t>De woordenschat van hoogopgeleiden in hun dagelijks leven is vele malen armer dan geschreven taal. Het is voor leraren dan ook een onmogelijke opgave om de woordenschat van leerlingen helpen te ontwikkelen door alleen woordbetekenissen uit te leggen. Zonder aandacht voor rijke contexten en rijke teksten is woordenschatontwikkeling niet mogelijk.’</a:t>
            </a:r>
          </a:p>
          <a:p>
            <a:pPr marL="0" indent="0">
              <a:buNone/>
            </a:pPr>
            <a:endParaRPr lang="nl-NL" i="1" dirty="0">
              <a:solidFill>
                <a:srgbClr val="0456A2"/>
              </a:solidFill>
            </a:endParaRPr>
          </a:p>
          <a:p>
            <a:pPr>
              <a:buFont typeface="Wingdings" panose="05000000000000000000" pitchFamily="2" charset="2"/>
              <a:buChar char="Ø"/>
            </a:pPr>
            <a:r>
              <a:rPr lang="nl-NL" i="1" dirty="0">
                <a:solidFill>
                  <a:srgbClr val="0456A2"/>
                </a:solidFill>
              </a:rPr>
              <a:t>Niet woorden aanleren, maar woordenschat faciliteren door veel voor te lezen, door hun te stimuleren veel te lezen.</a:t>
            </a:r>
          </a:p>
          <a:p>
            <a:pPr>
              <a:buFont typeface="Wingdings" panose="05000000000000000000" pitchFamily="2" charset="2"/>
              <a:buChar char="Ø"/>
            </a:pPr>
            <a:r>
              <a:rPr lang="nl-NL" i="1" dirty="0">
                <a:solidFill>
                  <a:srgbClr val="0456A2"/>
                </a:solidFill>
              </a:rPr>
              <a:t>Focus op losse woorden in een tekst leidt juist af van het begrijpen van de tekst als geheel</a:t>
            </a:r>
          </a:p>
          <a:p>
            <a:pPr marL="0" indent="0">
              <a:buNone/>
            </a:pPr>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8173532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Hoe komen de doelen bij de leerlingen?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3231654"/>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Doelen op het digibord tonen aan het begin en eind van de les</a:t>
            </a:r>
          </a:p>
          <a:p>
            <a:pPr marL="285750" indent="-285750">
              <a:buFont typeface="Arial" panose="020B0604020202020204" pitchFamily="34" charset="0"/>
              <a:buChar char="•"/>
            </a:pPr>
            <a:r>
              <a:rPr lang="nl-NL" sz="2800" dirty="0">
                <a:solidFill>
                  <a:srgbClr val="0070C0"/>
                </a:solidFill>
              </a:rPr>
              <a:t>Doelen op de weektaak van de leerlingen</a:t>
            </a:r>
          </a:p>
          <a:p>
            <a:pPr marL="285750" indent="-285750">
              <a:buFont typeface="Arial" panose="020B0604020202020204" pitchFamily="34" charset="0"/>
              <a:buChar char="•"/>
            </a:pPr>
            <a:r>
              <a:rPr lang="nl-NL" sz="2800" dirty="0">
                <a:solidFill>
                  <a:srgbClr val="0070C0"/>
                </a:solidFill>
              </a:rPr>
              <a:t>Doelen in een doelenboek/portfolio</a:t>
            </a:r>
          </a:p>
          <a:p>
            <a:pPr marL="285750" indent="-285750">
              <a:buFont typeface="Arial" panose="020B0604020202020204" pitchFamily="34" charset="0"/>
              <a:buChar char="•"/>
            </a:pPr>
            <a:r>
              <a:rPr lang="nl-NL" sz="2800" dirty="0">
                <a:solidFill>
                  <a:srgbClr val="0070C0"/>
                </a:solidFill>
              </a:rPr>
              <a:t>Doelen op een overzicht per periode</a:t>
            </a:r>
          </a:p>
          <a:p>
            <a:pPr marL="285750" indent="-285750">
              <a:buFont typeface="Arial" panose="020B0604020202020204" pitchFamily="34" charset="0"/>
              <a:buChar char="•"/>
            </a:pPr>
            <a:r>
              <a:rPr lang="nl-NL" sz="2800" dirty="0">
                <a:solidFill>
                  <a:srgbClr val="0070C0"/>
                </a:solidFill>
              </a:rPr>
              <a:t>Doelen op een doelenmuur</a:t>
            </a:r>
          </a:p>
          <a:p>
            <a:pPr marL="285750" indent="-285750">
              <a:buFont typeface="Arial" panose="020B0604020202020204" pitchFamily="34" charset="0"/>
              <a:buChar char="•"/>
            </a:pPr>
            <a:r>
              <a:rPr lang="nl-NL" sz="2800" dirty="0">
                <a:solidFill>
                  <a:srgbClr val="0070C0"/>
                </a:solidFill>
              </a:rPr>
              <a:t>Zelf doelen laten stellen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753047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351873"/>
            <a:ext cx="11353801" cy="1325563"/>
          </a:xfrm>
        </p:spPr>
        <p:txBody>
          <a:bodyPr>
            <a:normAutofit fontScale="90000"/>
          </a:bodyPr>
          <a:lstStyle/>
          <a:p>
            <a:r>
              <a:rPr lang="nl-NL" dirty="0">
                <a:solidFill>
                  <a:srgbClr val="0070C0"/>
                </a:solidFill>
              </a:rPr>
              <a:t>Doelen op het digibord tonen aan het begin van de les</a:t>
            </a:r>
            <a:br>
              <a:rPr lang="nl-NL" dirty="0">
                <a:solidFill>
                  <a:srgbClr val="0070C0"/>
                </a:solidFill>
              </a:rPr>
            </a:br>
            <a:endParaRPr lang="nl-NL" dirty="0"/>
          </a:p>
        </p:txBody>
      </p:sp>
      <p:pic>
        <p:nvPicPr>
          <p:cNvPr id="3" name="Picture 2" descr="Afbeeldingsresultaat voor doelen op het digibord&quot;">
            <a:extLst>
              <a:ext uri="{FF2B5EF4-FFF2-40B4-BE49-F238E27FC236}">
                <a16:creationId xmlns:a16="http://schemas.microsoft.com/office/drawing/2014/main" id="{DF945750-DEB8-49A9-94E9-5D18BC85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41" y="1014654"/>
            <a:ext cx="72294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18102504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E6F60-362A-407F-9371-FC7A87E144FA}"/>
              </a:ext>
            </a:extLst>
          </p:cNvPr>
          <p:cNvSpPr>
            <a:spLocks noGrp="1"/>
          </p:cNvSpPr>
          <p:nvPr>
            <p:ph type="title"/>
          </p:nvPr>
        </p:nvSpPr>
        <p:spPr/>
        <p:txBody>
          <a:bodyPr/>
          <a:lstStyle/>
          <a:p>
            <a:r>
              <a:rPr lang="nl-NL" dirty="0">
                <a:solidFill>
                  <a:srgbClr val="0070C0"/>
                </a:solidFill>
              </a:rPr>
              <a:t>Doelen op de weektaak van de leerlingen</a:t>
            </a:r>
            <a:br>
              <a:rPr lang="nl-NL" dirty="0">
                <a:solidFill>
                  <a:srgbClr val="0070C0"/>
                </a:solidFill>
              </a:rPr>
            </a:br>
            <a:endParaRPr lang="nl-NL" dirty="0"/>
          </a:p>
        </p:txBody>
      </p:sp>
      <p:pic>
        <p:nvPicPr>
          <p:cNvPr id="6" name="Afbeelding 5">
            <a:extLst>
              <a:ext uri="{FF2B5EF4-FFF2-40B4-BE49-F238E27FC236}">
                <a16:creationId xmlns:a16="http://schemas.microsoft.com/office/drawing/2014/main" id="{FE246D32-DBF9-4827-94C7-43089DA58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12879">
            <a:off x="-472327" y="2261760"/>
            <a:ext cx="5448396" cy="3327939"/>
          </a:xfrm>
          <a:prstGeom prst="rect">
            <a:avLst/>
          </a:prstGeom>
        </p:spPr>
      </p:pic>
      <p:pic>
        <p:nvPicPr>
          <p:cNvPr id="5" name="Afbeelding 4">
            <a:extLst>
              <a:ext uri="{FF2B5EF4-FFF2-40B4-BE49-F238E27FC236}">
                <a16:creationId xmlns:a16="http://schemas.microsoft.com/office/drawing/2014/main" id="{56F247B4-6D7B-40A3-AA97-018A0D1E7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459DEA99-D8F2-4153-AA71-4AB0B8F09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0510" y="1242707"/>
            <a:ext cx="6563641" cy="4372585"/>
          </a:xfrm>
          <a:prstGeom prst="rect">
            <a:avLst/>
          </a:prstGeom>
        </p:spPr>
      </p:pic>
    </p:spTree>
    <p:extLst>
      <p:ext uri="{BB962C8B-B14F-4D97-AF65-F5344CB8AC3E}">
        <p14:creationId xmlns:p14="http://schemas.microsoft.com/office/powerpoint/2010/main" val="19688848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FAE00-9EA5-4A92-A3E5-8A139B86CAC0}"/>
              </a:ext>
            </a:extLst>
          </p:cNvPr>
          <p:cNvSpPr>
            <a:spLocks noGrp="1"/>
          </p:cNvSpPr>
          <p:nvPr>
            <p:ph type="title"/>
          </p:nvPr>
        </p:nvSpPr>
        <p:spPr>
          <a:xfrm>
            <a:off x="3845361" y="381556"/>
            <a:ext cx="10515600" cy="1325563"/>
          </a:xfrm>
        </p:spPr>
        <p:txBody>
          <a:bodyPr/>
          <a:lstStyle/>
          <a:p>
            <a:r>
              <a:rPr lang="nl-NL" dirty="0">
                <a:solidFill>
                  <a:srgbClr val="0070C0"/>
                </a:solidFill>
              </a:rPr>
              <a:t>Doelen in een doelenboek/portfolio</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D4A10BF9-EC44-4DBF-B68E-21FCF7EF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752" y="972713"/>
            <a:ext cx="4877669" cy="4890607"/>
          </a:xfrm>
          <a:prstGeom prst="rect">
            <a:avLst/>
          </a:prstGeom>
        </p:spPr>
      </p:pic>
      <p:pic>
        <p:nvPicPr>
          <p:cNvPr id="6" name="Afbeelding 5">
            <a:extLst>
              <a:ext uri="{FF2B5EF4-FFF2-40B4-BE49-F238E27FC236}">
                <a16:creationId xmlns:a16="http://schemas.microsoft.com/office/drawing/2014/main" id="{E0CD6D1D-A5E0-43AB-8893-AA9CAC4B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759" y="1360615"/>
            <a:ext cx="4088012" cy="4114801"/>
          </a:xfrm>
          <a:prstGeom prst="rect">
            <a:avLst/>
          </a:prstGeom>
        </p:spPr>
      </p:pic>
      <p:pic>
        <p:nvPicPr>
          <p:cNvPr id="8" name="Afbeelding 7">
            <a:extLst>
              <a:ext uri="{FF2B5EF4-FFF2-40B4-BE49-F238E27FC236}">
                <a16:creationId xmlns:a16="http://schemas.microsoft.com/office/drawing/2014/main" id="{0AA71DFA-72D5-4A6F-A3E3-F35EC76F1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46" y="3223750"/>
            <a:ext cx="3397745" cy="3428999"/>
          </a:xfrm>
          <a:prstGeom prst="rect">
            <a:avLst/>
          </a:prstGeom>
        </p:spPr>
      </p:pic>
      <p:pic>
        <p:nvPicPr>
          <p:cNvPr id="10" name="Afbeelding 9">
            <a:extLst>
              <a:ext uri="{FF2B5EF4-FFF2-40B4-BE49-F238E27FC236}">
                <a16:creationId xmlns:a16="http://schemas.microsoft.com/office/drawing/2014/main" id="{6EF944E8-74C4-4B00-96E2-34925A37E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044" y="438445"/>
            <a:ext cx="2704876" cy="2711985"/>
          </a:xfrm>
          <a:prstGeom prst="rect">
            <a:avLst/>
          </a:prstGeom>
        </p:spPr>
      </p:pic>
      <p:pic>
        <p:nvPicPr>
          <p:cNvPr id="12" name="Afbeelding 11">
            <a:extLst>
              <a:ext uri="{FF2B5EF4-FFF2-40B4-BE49-F238E27FC236}">
                <a16:creationId xmlns:a16="http://schemas.microsoft.com/office/drawing/2014/main" id="{EAA54874-ABE3-4A18-A354-D4367C9192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85" y="1964452"/>
            <a:ext cx="4877669" cy="4476975"/>
          </a:xfrm>
          <a:prstGeom prst="rect">
            <a:avLst/>
          </a:prstGeom>
        </p:spPr>
      </p:pic>
      <p:pic>
        <p:nvPicPr>
          <p:cNvPr id="14" name="Afbeelding 13">
            <a:extLst>
              <a:ext uri="{FF2B5EF4-FFF2-40B4-BE49-F238E27FC236}">
                <a16:creationId xmlns:a16="http://schemas.microsoft.com/office/drawing/2014/main" id="{825534C6-5B38-48FB-80BB-3DEDAFE55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545" y="3715775"/>
            <a:ext cx="4877669" cy="2444947"/>
          </a:xfrm>
          <a:prstGeom prst="rect">
            <a:avLst/>
          </a:prstGeom>
        </p:spPr>
      </p:pic>
      <p:pic>
        <p:nvPicPr>
          <p:cNvPr id="9" name="Afbeelding 8">
            <a:extLst>
              <a:ext uri="{FF2B5EF4-FFF2-40B4-BE49-F238E27FC236}">
                <a16:creationId xmlns:a16="http://schemas.microsoft.com/office/drawing/2014/main" id="{2C29C8DF-1220-41F5-B0A5-73CE06128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180163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113334"/>
            <a:ext cx="11353801" cy="1325563"/>
          </a:xfrm>
        </p:spPr>
        <p:txBody>
          <a:bodyPr>
            <a:normAutofit/>
          </a:bodyPr>
          <a:lstStyle/>
          <a:p>
            <a:r>
              <a:rPr lang="nl-NL" dirty="0">
                <a:solidFill>
                  <a:srgbClr val="0070C0"/>
                </a:solidFill>
              </a:rPr>
              <a:t>Doelen op een overzicht per periode</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aphicFrame>
        <p:nvGraphicFramePr>
          <p:cNvPr id="5" name="Tabel 4">
            <a:extLst>
              <a:ext uri="{FF2B5EF4-FFF2-40B4-BE49-F238E27FC236}">
                <a16:creationId xmlns:a16="http://schemas.microsoft.com/office/drawing/2014/main" id="{EBBC87AA-A674-41A6-8117-545B61D31DAC}"/>
              </a:ext>
            </a:extLst>
          </p:cNvPr>
          <p:cNvGraphicFramePr>
            <a:graphicFrameLocks noGrp="1"/>
          </p:cNvGraphicFramePr>
          <p:nvPr>
            <p:extLst>
              <p:ext uri="{D42A27DB-BD31-4B8C-83A1-F6EECF244321}">
                <p14:modId xmlns:p14="http://schemas.microsoft.com/office/powerpoint/2010/main" val="2800882625"/>
              </p:ext>
            </p:extLst>
          </p:nvPr>
        </p:nvGraphicFramePr>
        <p:xfrm>
          <a:off x="556594" y="776115"/>
          <a:ext cx="8038765" cy="4883448"/>
        </p:xfrm>
        <a:graphic>
          <a:graphicData uri="http://schemas.openxmlformats.org/drawingml/2006/table">
            <a:tbl>
              <a:tblPr>
                <a:tableStyleId>{5C22544A-7EE6-4342-B048-85BDC9FD1C3A}</a:tableStyleId>
              </a:tblPr>
              <a:tblGrid>
                <a:gridCol w="5815729">
                  <a:extLst>
                    <a:ext uri="{9D8B030D-6E8A-4147-A177-3AD203B41FA5}">
                      <a16:colId xmlns:a16="http://schemas.microsoft.com/office/drawing/2014/main" val="3579643188"/>
                    </a:ext>
                  </a:extLst>
                </a:gridCol>
                <a:gridCol w="88011">
                  <a:extLst>
                    <a:ext uri="{9D8B030D-6E8A-4147-A177-3AD203B41FA5}">
                      <a16:colId xmlns:a16="http://schemas.microsoft.com/office/drawing/2014/main" val="3686144544"/>
                    </a:ext>
                  </a:extLst>
                </a:gridCol>
                <a:gridCol w="711675">
                  <a:extLst>
                    <a:ext uri="{9D8B030D-6E8A-4147-A177-3AD203B41FA5}">
                      <a16:colId xmlns:a16="http://schemas.microsoft.com/office/drawing/2014/main" val="2911023227"/>
                    </a:ext>
                  </a:extLst>
                </a:gridCol>
                <a:gridCol w="711675">
                  <a:extLst>
                    <a:ext uri="{9D8B030D-6E8A-4147-A177-3AD203B41FA5}">
                      <a16:colId xmlns:a16="http://schemas.microsoft.com/office/drawing/2014/main" val="329546369"/>
                    </a:ext>
                  </a:extLst>
                </a:gridCol>
                <a:gridCol w="711675">
                  <a:extLst>
                    <a:ext uri="{9D8B030D-6E8A-4147-A177-3AD203B41FA5}">
                      <a16:colId xmlns:a16="http://schemas.microsoft.com/office/drawing/2014/main" val="3418718514"/>
                    </a:ext>
                  </a:extLst>
                </a:gridCol>
              </a:tblGrid>
              <a:tr h="0">
                <a:tc>
                  <a:txBody>
                    <a:bodyPr/>
                    <a:lstStyle/>
                    <a:p>
                      <a:pPr algn="l" fontAlgn="b"/>
                      <a:r>
                        <a:rPr lang="nl-NL" sz="1400" u="none" strike="noStrike" dirty="0">
                          <a:effectLst/>
                        </a:rPr>
                        <a:t>Alles telt groep 6  Blok 1</a:t>
                      </a:r>
                      <a:endParaRPr lang="nl-NL"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3945772"/>
                  </a:ext>
                </a:extLst>
              </a:tr>
              <a:tr h="233562">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0784136"/>
                  </a:ext>
                </a:extLst>
              </a:tr>
              <a:tr h="233562">
                <a:tc>
                  <a:txBody>
                    <a:bodyPr/>
                    <a:lstStyle/>
                    <a:p>
                      <a:pPr algn="l" fontAlgn="b"/>
                      <a:r>
                        <a:rPr lang="nl-NL" sz="1400" u="none" strike="noStrike">
                          <a:effectLst/>
                        </a:rPr>
                        <a:t>Ik herhaal de telrij en de getallenlijn.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0285222"/>
                  </a:ext>
                </a:extLst>
              </a:tr>
              <a:tr h="233562">
                <a:tc>
                  <a:txBody>
                    <a:bodyPr/>
                    <a:lstStyle/>
                    <a:p>
                      <a:pPr algn="l" fontAlgn="b"/>
                      <a:r>
                        <a:rPr lang="nl-NL" sz="1400" u="none" strike="noStrike">
                          <a:effectLst/>
                        </a:rPr>
                        <a:t>Ik kan plus en minsommen tot 100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4117068"/>
                  </a:ext>
                </a:extLst>
              </a:tr>
              <a:tr h="233562">
                <a:tc>
                  <a:txBody>
                    <a:bodyPr/>
                    <a:lstStyle/>
                    <a:p>
                      <a:pPr algn="l" fontAlgn="b"/>
                      <a:r>
                        <a:rPr lang="nl-NL" sz="1400" u="none" strike="noStrike">
                          <a:effectLst/>
                        </a:rPr>
                        <a:t>Ik kan figuren in 2,4 of 8 gelijke stukken verdelen.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41656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889103"/>
                  </a:ext>
                </a:extLst>
              </a:tr>
              <a:tr h="233562">
                <a:tc>
                  <a:txBody>
                    <a:bodyPr/>
                    <a:lstStyle/>
                    <a:p>
                      <a:pPr algn="l" fontAlgn="b"/>
                      <a:r>
                        <a:rPr lang="nl-NL" sz="1400" u="none" strike="noStrike">
                          <a:effectLst/>
                        </a:rPr>
                        <a:t>Ik leer het DHTE schema. Ik oefen met geldsommen.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9331604"/>
                  </a:ext>
                </a:extLst>
              </a:tr>
              <a:tr h="233562">
                <a:tc>
                  <a:txBody>
                    <a:bodyPr/>
                    <a:lstStyle/>
                    <a:p>
                      <a:pPr algn="l" fontAlgn="b"/>
                      <a:r>
                        <a:rPr lang="nl-NL" sz="1400" u="none" strike="noStrike">
                          <a:effectLst/>
                        </a:rPr>
                        <a:t>Ik oefen tellen met sprongen en plus- en minsommen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04200"/>
                  </a:ext>
                </a:extLst>
              </a:tr>
              <a:tr h="233562">
                <a:tc>
                  <a:txBody>
                    <a:bodyPr/>
                    <a:lstStyle/>
                    <a:p>
                      <a:pPr algn="l" fontAlgn="b"/>
                      <a:r>
                        <a:rPr lang="nl-NL" sz="1400" u="none" strike="noStrike">
                          <a:effectLst/>
                        </a:rPr>
                        <a:t>Ik kan klokkijken en tijden berekenen klok tot 5 minuten.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40449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7477358"/>
                  </a:ext>
                </a:extLst>
              </a:tr>
              <a:tr h="233562">
                <a:tc>
                  <a:txBody>
                    <a:bodyPr/>
                    <a:lstStyle/>
                    <a:p>
                      <a:pPr algn="l" fontAlgn="b"/>
                      <a:r>
                        <a:rPr lang="nl-NL" sz="1400" u="none" strike="noStrike">
                          <a:effectLst/>
                        </a:rPr>
                        <a:t>Ik verdeel een hele in gelijke stukken en ken de breuknaam en breuknotatie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703188"/>
                  </a:ext>
                </a:extLst>
              </a:tr>
              <a:tr h="233562">
                <a:tc>
                  <a:txBody>
                    <a:bodyPr/>
                    <a:lstStyle/>
                    <a:p>
                      <a:pPr algn="l" fontAlgn="b"/>
                      <a:r>
                        <a:rPr lang="nl-NL" sz="1400" u="none" strike="noStrike">
                          <a:effectLst/>
                        </a:rPr>
                        <a:t>van elk stuk.  Ik kan geldbedragen optellen en wisselgeld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2833231"/>
                  </a:ext>
                </a:extLst>
              </a:tr>
              <a:tr h="233562">
                <a:tc>
                  <a:txBody>
                    <a:bodyPr/>
                    <a:lstStyle/>
                    <a:p>
                      <a:pPr algn="l" fontAlgn="b"/>
                      <a:r>
                        <a:rPr lang="nl-NL" sz="1400" u="none" strike="noStrike">
                          <a:effectLst/>
                        </a:rPr>
                        <a:t>Ik kan handig en vlot optellen en aftrekken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385620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3908600"/>
                  </a:ext>
                </a:extLst>
              </a:tr>
              <a:tr h="69680">
                <a:tc>
                  <a:txBody>
                    <a:bodyPr/>
                    <a:lstStyle/>
                    <a:p>
                      <a:pPr algn="l" fontAlgn="b"/>
                      <a:r>
                        <a:rPr lang="nl-NL" sz="1400" u="none" strike="noStrike">
                          <a:effectLst/>
                        </a:rPr>
                        <a:t>Ik ontdek het rekenen met 'keer 10' bij getallen, maten en gewichten.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6108142"/>
                  </a:ext>
                </a:extLst>
              </a:tr>
              <a:tr h="233562">
                <a:tc>
                  <a:txBody>
                    <a:bodyPr/>
                    <a:lstStyle/>
                    <a:p>
                      <a:pPr algn="l" fontAlgn="b"/>
                      <a:r>
                        <a:rPr lang="nl-NL" sz="1400" u="none" strike="noStrike">
                          <a:effectLst/>
                        </a:rPr>
                        <a:t>Ik leer het gebruik van een rekentabel (verhoudingstabel).</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506140"/>
                  </a:ext>
                </a:extLst>
              </a:tr>
              <a:tr h="233562">
                <a:tc>
                  <a:txBody>
                    <a:bodyPr/>
                    <a:lstStyle/>
                    <a:p>
                      <a:pPr algn="l" fontAlgn="b"/>
                      <a:r>
                        <a:rPr lang="nl-NL" sz="1400" u="none" strike="noStrike">
                          <a:effectLst/>
                        </a:rPr>
                        <a:t>ik oefen de lengtematen, gewichtsmaten en inhoudsmaten tot kilo en liter.</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1230543"/>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8824692"/>
                  </a:ext>
                </a:extLst>
              </a:tr>
              <a:tr h="233562">
                <a:tc>
                  <a:txBody>
                    <a:bodyPr/>
                    <a:lstStyle/>
                    <a:p>
                      <a:pPr algn="l" fontAlgn="b"/>
                      <a:r>
                        <a:rPr lang="nl-NL" sz="1400" u="none" strike="noStrike">
                          <a:effectLst/>
                        </a:rPr>
                        <a:t>Ik leer onder elkaar optellen en aftrekken met het HTE-schema.</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7124265"/>
                  </a:ext>
                </a:extLst>
              </a:tr>
              <a:tr h="233562">
                <a:tc>
                  <a:txBody>
                    <a:bodyPr/>
                    <a:lstStyle/>
                    <a:p>
                      <a:pPr algn="l" fontAlgn="b"/>
                      <a:r>
                        <a:rPr lang="nl-NL" sz="1400" u="none" strike="noStrike">
                          <a:effectLst/>
                        </a:rPr>
                        <a:t>Ik kan deelsommen oplossen door getallen te splitsen.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2215602"/>
                  </a:ext>
                </a:extLst>
              </a:tr>
              <a:tr h="233562">
                <a:tc>
                  <a:txBody>
                    <a:bodyPr/>
                    <a:lstStyle/>
                    <a:p>
                      <a:pPr algn="l" fontAlgn="b"/>
                      <a:r>
                        <a:rPr lang="nl-NL" sz="1400" u="none" strike="noStrike">
                          <a:effectLst/>
                        </a:rPr>
                        <a:t>Ik oefen met uitrekenen van oppervlakte van tegelvloertjes.</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294565"/>
                  </a:ext>
                </a:extLst>
              </a:tr>
            </a:tbl>
          </a:graphicData>
        </a:graphic>
      </p:graphicFrame>
    </p:spTree>
    <p:extLst>
      <p:ext uri="{BB962C8B-B14F-4D97-AF65-F5344CB8AC3E}">
        <p14:creationId xmlns:p14="http://schemas.microsoft.com/office/powerpoint/2010/main" val="3694736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258873" y="368167"/>
            <a:ext cx="11353801" cy="1325563"/>
          </a:xfrm>
        </p:spPr>
        <p:txBody>
          <a:bodyPr>
            <a:normAutofit fontScale="90000"/>
          </a:bodyPr>
          <a:lstStyle/>
          <a:p>
            <a:r>
              <a:rPr lang="nl-NL" dirty="0">
                <a:solidFill>
                  <a:srgbClr val="0070C0"/>
                </a:solidFill>
              </a:rPr>
              <a:t>Doelenkaarten voor </a:t>
            </a:r>
            <a:br>
              <a:rPr lang="nl-NL" dirty="0">
                <a:solidFill>
                  <a:srgbClr val="0070C0"/>
                </a:solidFill>
              </a:rPr>
            </a:br>
            <a:r>
              <a:rPr lang="nl-NL" dirty="0">
                <a:solidFill>
                  <a:srgbClr val="0070C0"/>
                </a:solidFill>
              </a:rPr>
              <a:t>leerlingen uit Klasseplan</a:t>
            </a:r>
            <a:br>
              <a:rPr lang="nl-NL" dirty="0">
                <a:solidFill>
                  <a:srgbClr val="0070C0"/>
                </a:solidFill>
              </a:rPr>
            </a:br>
            <a:endParaRPr lang="nl-NL" dirty="0"/>
          </a:p>
        </p:txBody>
      </p:sp>
      <p:pic>
        <p:nvPicPr>
          <p:cNvPr id="5" name="Afbeelding 4" descr="Afbeelding met tekst&#10;&#10;Automatisch gegenereerde beschrijving">
            <a:extLst>
              <a:ext uri="{FF2B5EF4-FFF2-40B4-BE49-F238E27FC236}">
                <a16:creationId xmlns:a16="http://schemas.microsoft.com/office/drawing/2014/main" id="{3E71C09A-D47B-4433-B18D-EA4DB705B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091" y="0"/>
            <a:ext cx="6364585" cy="9055303"/>
          </a:xfrm>
          <a:prstGeom prst="rect">
            <a:avLst/>
          </a:prstGeom>
        </p:spPr>
      </p:pic>
    </p:spTree>
    <p:extLst>
      <p:ext uri="{BB962C8B-B14F-4D97-AF65-F5344CB8AC3E}">
        <p14:creationId xmlns:p14="http://schemas.microsoft.com/office/powerpoint/2010/main" val="38989886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DE3CB-35C6-41C8-AC15-FB4F158C9B1A}"/>
              </a:ext>
            </a:extLst>
          </p:cNvPr>
          <p:cNvSpPr>
            <a:spLocks noGrp="1"/>
          </p:cNvSpPr>
          <p:nvPr>
            <p:ph type="title"/>
          </p:nvPr>
        </p:nvSpPr>
        <p:spPr/>
        <p:txBody>
          <a:bodyPr/>
          <a:lstStyle/>
          <a:p>
            <a:r>
              <a:rPr lang="nl-NL" dirty="0">
                <a:solidFill>
                  <a:srgbClr val="0070C0"/>
                </a:solidFill>
              </a:rPr>
              <a:t>Doelen op een doelenmuur</a:t>
            </a:r>
            <a:br>
              <a:rPr lang="nl-NL" dirty="0">
                <a:solidFill>
                  <a:srgbClr val="0070C0"/>
                </a:solidFill>
              </a:rPr>
            </a:br>
            <a:endParaRPr lang="nl-NL" dirty="0"/>
          </a:p>
        </p:txBody>
      </p:sp>
      <p:pic>
        <p:nvPicPr>
          <p:cNvPr id="3" name="Picture 2" descr=" ">
            <a:extLst>
              <a:ext uri="{FF2B5EF4-FFF2-40B4-BE49-F238E27FC236}">
                <a16:creationId xmlns:a16="http://schemas.microsoft.com/office/drawing/2014/main" id="{B9CC5C02-6947-491A-93EC-00993C6B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8" y="1143000"/>
            <a:ext cx="3355051" cy="44858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erdoelen rekenen">
            <a:extLst>
              <a:ext uri="{FF2B5EF4-FFF2-40B4-BE49-F238E27FC236}">
                <a16:creationId xmlns:a16="http://schemas.microsoft.com/office/drawing/2014/main" id="{36755683-C1F1-419F-B7B2-B850F1EB3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251" y="1143000"/>
            <a:ext cx="2890269" cy="51313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elen stellen en controleerbaar maken voor leerlingen (wel graag met leerplangerichte doelen)">
            <a:extLst>
              <a:ext uri="{FF2B5EF4-FFF2-40B4-BE49-F238E27FC236}">
                <a16:creationId xmlns:a16="http://schemas.microsoft.com/office/drawing/2014/main" id="{6CF0E865-9917-494F-99F6-CEC1FA62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992" y="10933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FE811D8-F85C-4114-A7CE-FBBD761BB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4071568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9752A5-F343-4DAB-9D35-189159744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312">
            <a:off x="6558274" y="1983406"/>
            <a:ext cx="6110320" cy="4067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 ">
            <a:extLst>
              <a:ext uri="{FF2B5EF4-FFF2-40B4-BE49-F238E27FC236}">
                <a16:creationId xmlns:a16="http://schemas.microsoft.com/office/drawing/2014/main" id="{F77BF2FE-846F-4BF5-9034-25A5FCD1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0"/>
            <a:ext cx="7447722" cy="73024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C5CAB28-E7F6-482A-9966-070CB918C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87215"/>
            <a:ext cx="12220245" cy="893018"/>
          </a:xfrm>
          <a:prstGeom prst="rect">
            <a:avLst/>
          </a:prstGeom>
        </p:spPr>
      </p:pic>
    </p:spTree>
    <p:extLst>
      <p:ext uri="{BB962C8B-B14F-4D97-AF65-F5344CB8AC3E}">
        <p14:creationId xmlns:p14="http://schemas.microsoft.com/office/powerpoint/2010/main" val="40436609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Hoe volg je de leerlingen?</a:t>
            </a:r>
            <a:endParaRPr lang="nl-NL" dirty="0">
              <a:solidFill>
                <a:srgbClr val="0456A2"/>
              </a:solidFill>
            </a:endParaRPr>
          </a:p>
          <a:p>
            <a:r>
              <a:rPr lang="nl-NL" dirty="0">
                <a:solidFill>
                  <a:srgbClr val="0456A2"/>
                </a:solidFill>
              </a:rPr>
              <a:t>Toetsen: dictee, methodetoets, citotoets </a:t>
            </a:r>
          </a:p>
          <a:p>
            <a:r>
              <a:rPr lang="nl-NL" dirty="0">
                <a:solidFill>
                  <a:srgbClr val="0456A2"/>
                </a:solidFill>
              </a:rPr>
              <a:t>Observaties door leerkracht, wisbordjes </a:t>
            </a:r>
          </a:p>
          <a:p>
            <a:r>
              <a:rPr lang="nl-NL" dirty="0">
                <a:solidFill>
                  <a:srgbClr val="0456A2"/>
                </a:solidFill>
              </a:rPr>
              <a:t>Reflecties door leerlingen op hun doelen</a:t>
            </a:r>
          </a:p>
          <a:p>
            <a:r>
              <a:rPr lang="nl-NL" dirty="0">
                <a:solidFill>
                  <a:srgbClr val="0456A2"/>
                </a:solidFill>
              </a:rPr>
              <a:t>Kindgesprekken</a:t>
            </a:r>
          </a:p>
          <a:p>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9" name="Afbeelding 8">
            <a:extLst>
              <a:ext uri="{FF2B5EF4-FFF2-40B4-BE49-F238E27FC236}">
                <a16:creationId xmlns:a16="http://schemas.microsoft.com/office/drawing/2014/main" id="{D52D08D5-4F7D-4C63-AAAD-11D365336E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9304">
            <a:off x="10095296" y="1607079"/>
            <a:ext cx="1239245" cy="928398"/>
          </a:xfrm>
          <a:prstGeom prst="rect">
            <a:avLst/>
          </a:prstGeom>
        </p:spPr>
      </p:pic>
      <p:pic>
        <p:nvPicPr>
          <p:cNvPr id="10" name="Afbeelding 9">
            <a:extLst>
              <a:ext uri="{FF2B5EF4-FFF2-40B4-BE49-F238E27FC236}">
                <a16:creationId xmlns:a16="http://schemas.microsoft.com/office/drawing/2014/main" id="{AE100299-A78B-4793-BC2A-F290CD5EAAE6}"/>
              </a:ext>
            </a:extLst>
          </p:cNvPr>
          <p:cNvPicPr>
            <a:picLocks noChangeAspect="1"/>
          </p:cNvPicPr>
          <p:nvPr/>
        </p:nvPicPr>
        <p:blipFill>
          <a:blip r:embed="rId5"/>
          <a:stretch>
            <a:fillRect/>
          </a:stretch>
        </p:blipFill>
        <p:spPr>
          <a:xfrm>
            <a:off x="639175" y="3711811"/>
            <a:ext cx="10783844" cy="2011707"/>
          </a:xfrm>
          <a:prstGeom prst="rect">
            <a:avLst/>
          </a:prstGeom>
        </p:spPr>
      </p:pic>
    </p:spTree>
    <p:extLst>
      <p:ext uri="{BB962C8B-B14F-4D97-AF65-F5344CB8AC3E}">
        <p14:creationId xmlns:p14="http://schemas.microsoft.com/office/powerpoint/2010/main" val="20322012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7" name="Afbeelding 6">
            <a:extLst>
              <a:ext uri="{FF2B5EF4-FFF2-40B4-BE49-F238E27FC236}">
                <a16:creationId xmlns:a16="http://schemas.microsoft.com/office/drawing/2014/main" id="{6030A10B-AE26-4A62-B82D-B78D70CA3604}"/>
              </a:ext>
            </a:extLst>
          </p:cNvPr>
          <p:cNvPicPr>
            <a:picLocks noChangeAspect="1"/>
          </p:cNvPicPr>
          <p:nvPr/>
        </p:nvPicPr>
        <p:blipFill>
          <a:blip r:embed="rId4"/>
          <a:stretch>
            <a:fillRect/>
          </a:stretch>
        </p:blipFill>
        <p:spPr>
          <a:xfrm>
            <a:off x="7391606" y="299507"/>
            <a:ext cx="4283559" cy="5624215"/>
          </a:xfrm>
          <a:prstGeom prst="rect">
            <a:avLst/>
          </a:prstGeom>
        </p:spPr>
      </p:pic>
      <p:pic>
        <p:nvPicPr>
          <p:cNvPr id="9" name="Afbeelding 8">
            <a:extLst>
              <a:ext uri="{FF2B5EF4-FFF2-40B4-BE49-F238E27FC236}">
                <a16:creationId xmlns:a16="http://schemas.microsoft.com/office/drawing/2014/main" id="{6557F169-1F46-4421-AE48-E4D533C354EC}"/>
              </a:ext>
            </a:extLst>
          </p:cNvPr>
          <p:cNvPicPr>
            <a:picLocks noChangeAspect="1"/>
          </p:cNvPicPr>
          <p:nvPr/>
        </p:nvPicPr>
        <p:blipFill>
          <a:blip r:embed="rId5"/>
          <a:stretch>
            <a:fillRect/>
          </a:stretch>
        </p:blipFill>
        <p:spPr>
          <a:xfrm rot="20853889">
            <a:off x="173603" y="1029566"/>
            <a:ext cx="6905040" cy="1141559"/>
          </a:xfrm>
          <a:prstGeom prst="rect">
            <a:avLst/>
          </a:prstGeom>
        </p:spPr>
      </p:pic>
    </p:spTree>
    <p:extLst>
      <p:ext uri="{BB962C8B-B14F-4D97-AF65-F5344CB8AC3E}">
        <p14:creationId xmlns:p14="http://schemas.microsoft.com/office/powerpoint/2010/main" val="2392974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Reflecties door leerlingen op hun doelen</a:t>
            </a:r>
          </a:p>
          <a:p>
            <a:endParaRPr lang="nl-NL" dirty="0"/>
          </a:p>
          <a:p>
            <a:pPr marL="0" indent="0">
              <a:buNone/>
            </a:pPr>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4" name="Afbeelding 3">
            <a:extLst>
              <a:ext uri="{FF2B5EF4-FFF2-40B4-BE49-F238E27FC236}">
                <a16:creationId xmlns:a16="http://schemas.microsoft.com/office/drawing/2014/main" id="{6F0BF146-11BE-48C7-BA96-6C4B7B8A55B6}"/>
              </a:ext>
            </a:extLst>
          </p:cNvPr>
          <p:cNvPicPr>
            <a:picLocks noChangeAspect="1"/>
          </p:cNvPicPr>
          <p:nvPr/>
        </p:nvPicPr>
        <p:blipFill rotWithShape="1">
          <a:blip r:embed="rId4">
            <a:extLst>
              <a:ext uri="{28A0092B-C50C-407E-A947-70E740481C1C}">
                <a14:useLocalDpi xmlns:a14="http://schemas.microsoft.com/office/drawing/2010/main" val="0"/>
              </a:ext>
            </a:extLst>
          </a:blip>
          <a:srcRect l="19890" t="24967" r="18587" b="34439"/>
          <a:stretch/>
        </p:blipFill>
        <p:spPr>
          <a:xfrm>
            <a:off x="636103" y="2080590"/>
            <a:ext cx="8864503" cy="2584175"/>
          </a:xfrm>
          <a:prstGeom prst="rect">
            <a:avLst/>
          </a:prstGeom>
        </p:spPr>
      </p:pic>
    </p:spTree>
    <p:extLst>
      <p:ext uri="{BB962C8B-B14F-4D97-AF65-F5344CB8AC3E}">
        <p14:creationId xmlns:p14="http://schemas.microsoft.com/office/powerpoint/2010/main" val="10362672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Van kerndoel en referentieniveau</a:t>
            </a:r>
            <a:br>
              <a:rPr lang="nl-NL" dirty="0">
                <a:solidFill>
                  <a:srgbClr val="87B632"/>
                </a:solidFill>
                <a:latin typeface="Arial Rounded MT Bold" panose="020F0704030504030204" pitchFamily="34" charset="0"/>
              </a:rPr>
            </a:br>
            <a:r>
              <a:rPr lang="nl-NL" dirty="0">
                <a:solidFill>
                  <a:srgbClr val="87B632"/>
                </a:solidFill>
                <a:latin typeface="Arial Rounded MT Bold" panose="020F0704030504030204" pitchFamily="34" charset="0"/>
              </a:rPr>
              <a:t>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p>
          <a:p>
            <a:endParaRPr lang="nl-NL" dirty="0">
              <a:solidFill>
                <a:srgbClr val="0B5DA7"/>
              </a:solidFill>
            </a:endParaRPr>
          </a:p>
          <a:p>
            <a:pPr marL="0" indent="0">
              <a:buNone/>
            </a:pPr>
            <a:r>
              <a:rPr lang="nl-NL" dirty="0">
                <a:solidFill>
                  <a:srgbClr val="0B5DA7"/>
                </a:solidFill>
              </a:rPr>
              <a:t>Wat is het einddoel?</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5006</TotalTime>
  <Words>3231</Words>
  <Application>Microsoft Office PowerPoint</Application>
  <PresentationFormat>Breedbeeld</PresentationFormat>
  <Paragraphs>515</Paragraphs>
  <Slides>79</Slides>
  <Notes>42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79</vt:i4>
      </vt:variant>
    </vt:vector>
  </HeadingPairs>
  <TitlesOfParts>
    <vt:vector size="86" baseType="lpstr">
      <vt:lpstr>Arial</vt:lpstr>
      <vt:lpstr>Arial Rounded MT Bold</vt:lpstr>
      <vt:lpstr>Calibri</vt:lpstr>
      <vt:lpstr>Calibri Light</vt:lpstr>
      <vt:lpstr>Verdana</vt:lpstr>
      <vt:lpstr>Wingdings</vt:lpstr>
      <vt:lpstr>Kantoorthema</vt:lpstr>
      <vt:lpstr>PowerPoint-presentatie</vt:lpstr>
      <vt:lpstr>Even voorstellen</vt:lpstr>
      <vt:lpstr>Studiemorgen ‘Doelgericht werken vanuit leerlijnen’</vt:lpstr>
      <vt:lpstr>Doelen voor deze ochtend</vt:lpstr>
      <vt:lpstr>PowerPoint-presentatie</vt:lpstr>
      <vt:lpstr>Leerlijn</vt:lpstr>
      <vt:lpstr>Leerlijn</vt:lpstr>
      <vt:lpstr>PowerPoint-presentatie</vt:lpstr>
      <vt:lpstr>Van kerndoel en referentieniveau naar leerlijn</vt:lpstr>
      <vt:lpstr>Kerndoelen  1996  van 115 naar 58  Voorbeeld, getallen en bewerkingen:  </vt:lpstr>
      <vt:lpstr>Referentieniveaus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Referentieniveaus rekenen, domeinen</vt:lpstr>
      <vt:lpstr>Referentieniveaus  </vt:lpstr>
      <vt:lpstr>Referentieniveaus  </vt:lpstr>
      <vt:lpstr>PowerPoint-presentatie</vt:lpstr>
      <vt:lpstr>Referentieniveaus  </vt:lpstr>
      <vt:lpstr>Centrale eindtoets  </vt:lpstr>
      <vt:lpstr>Centrale eindtoets  </vt:lpstr>
      <vt:lpstr>PowerPoint-presentatie</vt:lpstr>
      <vt:lpstr>Voorbeelden referentieopgaven eindtoets</vt:lpstr>
      <vt:lpstr>Voorbeelden referentieopgaven eindtoets</vt:lpstr>
      <vt:lpstr>PowerPoint-presentatie</vt:lpstr>
      <vt:lpstr>Leerlijn taal</vt:lpstr>
      <vt:lpstr>Referentieniveaus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PowerPoint-presentatie</vt:lpstr>
      <vt:lpstr>Opdracht vanuit overheid: </vt:lpstr>
      <vt:lpstr>Conclusie</vt:lpstr>
      <vt:lpstr>Opdracht 1: De referentieniveaus </vt:lpstr>
      <vt:lpstr>2. Van methode naar leerlijn</vt:lpstr>
      <vt:lpstr>Waarom wil je losser komen van je methode?</vt:lpstr>
      <vt:lpstr>Hoe wordt een methode ontwikkeld?</vt:lpstr>
      <vt:lpstr>Hoe ontwerp ik een mooie leerlijn?</vt:lpstr>
      <vt:lpstr>Leerlijn rekenen   voorbeeld van een onderdeel van de leerlijn van groep 5</vt:lpstr>
      <vt:lpstr>Leerlijnen rekenen hoofdfasenmodel</vt:lpstr>
      <vt:lpstr>Van methode naar leerlijnen, hoe doe je dat?</vt:lpstr>
      <vt:lpstr>Fase 1 Leerdoelen vanuit de methodes centraal zetten</vt:lpstr>
      <vt:lpstr>PowerPoint-presentatie</vt:lpstr>
      <vt:lpstr>Fase 3 Zelf leerlijnen samenstellen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Blokvoorbereiding </vt:lpstr>
      <vt:lpstr>Opdracht 2  Groep 1 en 2</vt:lpstr>
      <vt:lpstr>Opdracht 2  Groep 3 t/m 8</vt:lpstr>
      <vt:lpstr>Doelgericht werken bij taal</vt:lpstr>
      <vt:lpstr>Voorbeelddoelen taalmethodes</vt:lpstr>
      <vt:lpstr>Leerlijn lezen, wat is leesbegrip</vt:lpstr>
      <vt:lpstr>Leerlijn begrijpend lezen</vt:lpstr>
      <vt:lpstr>Woordenschat</vt:lpstr>
      <vt:lpstr>Hoe komen de doelen bij de leerlingen?</vt:lpstr>
      <vt:lpstr>Doelen op het digibord tonen aan het begin van de les </vt:lpstr>
      <vt:lpstr>Doelen op de weektaak van de leerlingen </vt:lpstr>
      <vt:lpstr>Doelen in een doelenboek/portfolio </vt:lpstr>
      <vt:lpstr>Doelen op een overzicht per periode </vt:lpstr>
      <vt:lpstr>Doelenkaarten voor  leerlingen uit Klasseplan </vt:lpstr>
      <vt:lpstr>Doelen op een doelenmuur </vt:lpstr>
      <vt:lpstr>PowerPoint-presentatie</vt:lpstr>
      <vt:lpstr>PowerPoint-presentatie</vt:lpstr>
      <vt:lpstr>PowerPoint-presentatie</vt:lpstr>
      <vt:lpstr>PowerPoint-presentatie</vt:lpstr>
      <vt:lpstr>Filmpje kindgesprekken</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119</cp:revision>
  <cp:lastPrinted>2021-04-08T12:40:05Z</cp:lastPrinted>
  <dcterms:created xsi:type="dcterms:W3CDTF">2019-12-07T18:56:50Z</dcterms:created>
  <dcterms:modified xsi:type="dcterms:W3CDTF">2023-09-14T09:34:24Z</dcterms:modified>
</cp:coreProperties>
</file>