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336" r:id="rId2"/>
    <p:sldId id="295"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45" r:id="rId34"/>
    <p:sldId id="418" r:id="rId35"/>
    <p:sldId id="389" r:id="rId36"/>
    <p:sldId id="280" r:id="rId37"/>
    <p:sldId id="315" r:id="rId38"/>
    <p:sldId id="298" r:id="rId39"/>
    <p:sldId id="299" r:id="rId40"/>
    <p:sldId id="264" r:id="rId41"/>
    <p:sldId id="317" r:id="rId42"/>
    <p:sldId id="263" r:id="rId43"/>
    <p:sldId id="276" r:id="rId44"/>
    <p:sldId id="393" r:id="rId45"/>
    <p:sldId id="383" r:id="rId46"/>
    <p:sldId id="392" r:id="rId47"/>
    <p:sldId id="422" r:id="rId48"/>
    <p:sldId id="436" r:id="rId49"/>
    <p:sldId id="424" r:id="rId50"/>
    <p:sldId id="441" r:id="rId51"/>
    <p:sldId id="437" r:id="rId52"/>
    <p:sldId id="440" r:id="rId53"/>
    <p:sldId id="438" r:id="rId54"/>
    <p:sldId id="439" r:id="rId55"/>
    <p:sldId id="442" r:id="rId56"/>
    <p:sldId id="267" r:id="rId57"/>
    <p:sldId id="375" r:id="rId58"/>
    <p:sldId id="334" r:id="rId59"/>
    <p:sldId id="350" r:id="rId60"/>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6A2"/>
    <a:srgbClr val="00ADD2"/>
    <a:srgbClr val="66AB38"/>
    <a:srgbClr val="00ADCE"/>
    <a:srgbClr val="0FF936"/>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F7395E-7BB4-4B2D-BA49-37E9AB278170}" v="2" dt="2023-11-20T10:57:38.46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21-11-2023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21-11-2023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21-11-2023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21-11-2023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Studiemorgen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700408" y="2825321"/>
            <a:ext cx="3328634" cy="2370753"/>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26" y="412638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1447">
            <a:off x="5717181" y="2288442"/>
            <a:ext cx="2646320" cy="3326205"/>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80EB285-2E47-FCA1-9787-6C97759695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7791" y="2287788"/>
            <a:ext cx="2710783" cy="3677194"/>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722797" cy="613649"/>
          </a:xfrm>
        </p:spPr>
        <p:txBody>
          <a:bodyPr>
            <a:normAutofit fontScale="90000"/>
          </a:bodyPr>
          <a:lstStyle/>
          <a:p>
            <a:r>
              <a:rPr lang="nl-NL" sz="4000" dirty="0">
                <a:solidFill>
                  <a:srgbClr val="00BFFE"/>
                </a:solidFill>
                <a:latin typeface="Arial Rounded MT Bold" panose="020F0704030504030204" pitchFamily="34" charset="0"/>
              </a:rPr>
              <a:t>Studiemiddag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2930636632"/>
              </p:ext>
            </p:extLst>
          </p:nvPr>
        </p:nvGraphicFramePr>
        <p:xfrm>
          <a:off x="970905" y="1071154"/>
          <a:ext cx="9440192" cy="4778389"/>
        </p:xfrm>
        <a:graphic>
          <a:graphicData uri="http://schemas.openxmlformats.org/drawingml/2006/table">
            <a:tbl>
              <a:tblPr firstRow="1" bandRow="1">
                <a:tableStyleId>{5C22544A-7EE6-4342-B048-85BDC9FD1C3A}</a:tableStyleId>
              </a:tblPr>
              <a:tblGrid>
                <a:gridCol w="1231583">
                  <a:extLst>
                    <a:ext uri="{9D8B030D-6E8A-4147-A177-3AD203B41FA5}">
                      <a16:colId xmlns:a16="http://schemas.microsoft.com/office/drawing/2014/main" val="3406897326"/>
                    </a:ext>
                  </a:extLst>
                </a:gridCol>
                <a:gridCol w="8208609">
                  <a:extLst>
                    <a:ext uri="{9D8B030D-6E8A-4147-A177-3AD203B41FA5}">
                      <a16:colId xmlns:a16="http://schemas.microsoft.com/office/drawing/2014/main" val="930306543"/>
                    </a:ext>
                  </a:extLst>
                </a:gridCol>
              </a:tblGrid>
              <a:tr h="414096">
                <a:tc>
                  <a:txBody>
                    <a:bodyPr/>
                    <a:lstStyle/>
                    <a:p>
                      <a:r>
                        <a:rPr lang="nl-NL" sz="2400" dirty="0">
                          <a:solidFill>
                            <a:srgbClr val="002060"/>
                          </a:solidFill>
                        </a:rPr>
                        <a:t>13:00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82955">
                <a:tc>
                  <a:txBody>
                    <a:bodyPr/>
                    <a:lstStyle/>
                    <a:p>
                      <a:r>
                        <a:rPr lang="nl-NL" sz="2400" b="1" dirty="0">
                          <a:solidFill>
                            <a:srgbClr val="002060"/>
                          </a:solidFill>
                        </a:rPr>
                        <a:t>13:10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82955">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82955">
                <a:tc>
                  <a:txBody>
                    <a:bodyPr/>
                    <a:lstStyle/>
                    <a:p>
                      <a:r>
                        <a:rPr lang="nl-NL" sz="2400" b="1" dirty="0">
                          <a:solidFill>
                            <a:srgbClr val="002060"/>
                          </a:solidFill>
                        </a:rPr>
                        <a:t>14:10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82955">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82955">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Start opdracht 2: zicht op de leerlijnen</a:t>
                      </a:r>
                    </a:p>
                  </a:txBody>
                  <a:tcPr>
                    <a:solidFill>
                      <a:srgbClr val="00B0F0"/>
                    </a:solidFill>
                  </a:tcPr>
                </a:tc>
                <a:extLst>
                  <a:ext uri="{0D108BD9-81ED-4DB2-BD59-A6C34878D82A}">
                    <a16:rowId xmlns:a16="http://schemas.microsoft.com/office/drawing/2014/main" val="679831833"/>
                  </a:ext>
                </a:extLst>
              </a:tr>
              <a:tr h="470252">
                <a:tc>
                  <a:txBody>
                    <a:bodyPr/>
                    <a:lstStyle/>
                    <a:p>
                      <a:r>
                        <a:rPr lang="nl-NL" sz="2400" b="1" dirty="0">
                          <a:solidFill>
                            <a:srgbClr val="002060"/>
                          </a:solidFill>
                        </a:rPr>
                        <a:t>15:00</a:t>
                      </a: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Pauze</a:t>
                      </a:r>
                    </a:p>
                  </a:txBody>
                  <a:tcPr>
                    <a:solidFill>
                      <a:srgbClr val="00B0F0"/>
                    </a:solidFill>
                  </a:tcPr>
                </a:tc>
                <a:extLst>
                  <a:ext uri="{0D108BD9-81ED-4DB2-BD59-A6C34878D82A}">
                    <a16:rowId xmlns:a16="http://schemas.microsoft.com/office/drawing/2014/main" val="1128394406"/>
                  </a:ext>
                </a:extLst>
              </a:tr>
              <a:tr h="470252">
                <a:tc>
                  <a:txBody>
                    <a:bodyPr/>
                    <a:lstStyle/>
                    <a:p>
                      <a:r>
                        <a:rPr lang="nl-NL" sz="2400" b="1" dirty="0">
                          <a:solidFill>
                            <a:srgbClr val="002060"/>
                          </a:solidFill>
                        </a:rPr>
                        <a:t>15:30</a:t>
                      </a: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Vervolg opdracht 2 + plenaire bespreking</a:t>
                      </a:r>
                    </a:p>
                  </a:txBody>
                  <a:tcPr>
                    <a:solidFill>
                      <a:srgbClr val="00B0F0"/>
                    </a:solidFill>
                  </a:tcPr>
                </a:tc>
                <a:extLst>
                  <a:ext uri="{0D108BD9-81ED-4DB2-BD59-A6C34878D82A}">
                    <a16:rowId xmlns:a16="http://schemas.microsoft.com/office/drawing/2014/main" val="3125499856"/>
                  </a:ext>
                </a:extLst>
              </a:tr>
              <a:tr h="482955">
                <a:tc>
                  <a:txBody>
                    <a:bodyPr/>
                    <a:lstStyle/>
                    <a:p>
                      <a:r>
                        <a:rPr lang="nl-NL" sz="2400" b="1" dirty="0">
                          <a:solidFill>
                            <a:srgbClr val="002060"/>
                          </a:solidFill>
                        </a:rPr>
                        <a:t>16:15</a:t>
                      </a:r>
                    </a:p>
                  </a:txBody>
                  <a:tcPr>
                    <a:solidFill>
                      <a:srgbClr val="0FF936"/>
                    </a:solidFill>
                  </a:tcPr>
                </a:tc>
                <a:tc>
                  <a:txBody>
                    <a:bodyPr/>
                    <a:lstStyle/>
                    <a:p>
                      <a:r>
                        <a:rPr lang="nl-NL" sz="2400" dirty="0">
                          <a:solidFill>
                            <a:srgbClr val="002060"/>
                          </a:solidFill>
                        </a:rPr>
                        <a:t>Leerlingen en leerdoelen</a:t>
                      </a:r>
                      <a:r>
                        <a:rPr lang="nl-NL" sz="2400">
                          <a:solidFill>
                            <a:srgbClr val="002060"/>
                          </a:solidFill>
                        </a:rPr>
                        <a:t>, kindgesprekken</a:t>
                      </a:r>
                      <a:endParaRPr lang="nl-NL" sz="2400" dirty="0">
                        <a:solidFill>
                          <a:srgbClr val="002060"/>
                        </a:solidFill>
                      </a:endParaRPr>
                    </a:p>
                  </a:txBody>
                  <a:tcPr>
                    <a:solidFill>
                      <a:srgbClr val="0FF936"/>
                    </a:solidFill>
                  </a:tcPr>
                </a:tc>
                <a:extLst>
                  <a:ext uri="{0D108BD9-81ED-4DB2-BD59-A6C34878D82A}">
                    <a16:rowId xmlns:a16="http://schemas.microsoft.com/office/drawing/2014/main" val="1945064594"/>
                  </a:ext>
                </a:extLst>
              </a:tr>
              <a:tr h="482955">
                <a:tc>
                  <a:txBody>
                    <a:bodyPr/>
                    <a:lstStyle/>
                    <a:p>
                      <a:r>
                        <a:rPr lang="nl-NL" sz="2400" b="1" dirty="0">
                          <a:solidFill>
                            <a:srgbClr val="002060"/>
                          </a:solidFill>
                        </a:rPr>
                        <a:t>16:30</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
        <p:nvSpPr>
          <p:cNvPr id="3" name="Tekstvak 2">
            <a:extLst>
              <a:ext uri="{FF2B5EF4-FFF2-40B4-BE49-F238E27FC236}">
                <a16:creationId xmlns:a16="http://schemas.microsoft.com/office/drawing/2014/main" id="{252FEAF5-CA1A-D935-2E29-79CC0961E19F}"/>
              </a:ext>
            </a:extLst>
          </p:cNvPr>
          <p:cNvSpPr txBox="1"/>
          <p:nvPr/>
        </p:nvSpPr>
        <p:spPr>
          <a:xfrm rot="19812031">
            <a:off x="8643553" y="3658418"/>
            <a:ext cx="1851514" cy="369332"/>
          </a:xfrm>
          <a:prstGeom prst="rect">
            <a:avLst/>
          </a:prstGeom>
          <a:noFill/>
        </p:spPr>
        <p:txBody>
          <a:bodyPr wrap="square">
            <a:spAutoFit/>
          </a:bodyPr>
          <a:lstStyle/>
          <a:p>
            <a:r>
              <a:rPr lang="nl-NL" sz="1800" dirty="0">
                <a:solidFill>
                  <a:srgbClr val="002060"/>
                </a:solidFill>
              </a:rPr>
              <a:t>Pauze</a:t>
            </a:r>
          </a:p>
        </p:txBody>
      </p:sp>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DA8F45-97FC-AD8D-1238-55C0594172CE}"/>
              </a:ext>
            </a:extLst>
          </p:cNvPr>
          <p:cNvPicPr>
            <a:picLocks noChangeAspect="1"/>
          </p:cNvPicPr>
          <p:nvPr/>
        </p:nvPicPr>
        <p:blipFill>
          <a:blip r:embed="rId2"/>
          <a:stretch>
            <a:fillRect/>
          </a:stretch>
        </p:blipFill>
        <p:spPr>
          <a:xfrm>
            <a:off x="1097677" y="50400"/>
            <a:ext cx="8859923" cy="5818355"/>
          </a:xfrm>
          <a:prstGeom prst="rect">
            <a:avLst/>
          </a:prstGeom>
        </p:spPr>
      </p:pic>
      <p:pic>
        <p:nvPicPr>
          <p:cNvPr id="4" name="Afbeelding 3">
            <a:extLst>
              <a:ext uri="{FF2B5EF4-FFF2-40B4-BE49-F238E27FC236}">
                <a16:creationId xmlns:a16="http://schemas.microsoft.com/office/drawing/2014/main" id="{69686B6D-EF68-D6DB-BC3A-B95F6965B2D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24069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middag</a:t>
            </a:r>
          </a:p>
        </p:txBody>
      </p:sp>
      <p:sp>
        <p:nvSpPr>
          <p:cNvPr id="6" name="Tijdelijke aanduiding voor inhoud 5"/>
          <p:cNvSpPr>
            <a:spLocks noGrp="1"/>
          </p:cNvSpPr>
          <p:nvPr>
            <p:ph idx="1"/>
          </p:nvPr>
        </p:nvSpPr>
        <p:spPr>
          <a:xfrm>
            <a:off x="838200" y="1825625"/>
            <a:ext cx="10515600" cy="2972406"/>
          </a:xfrm>
        </p:spPr>
        <p:txBody>
          <a:bodyPr/>
          <a:lstStyle/>
          <a:p>
            <a:r>
              <a:rPr lang="nl-NL" dirty="0">
                <a:solidFill>
                  <a:srgbClr val="0B5DA7"/>
                </a:solidFill>
              </a:rPr>
              <a:t>We hebben inzicht in de referentieniveaus voor rekenen en taal</a:t>
            </a:r>
          </a:p>
          <a:p>
            <a:r>
              <a:rPr lang="nl-NL" dirty="0">
                <a:solidFill>
                  <a:srgbClr val="0B5DA7"/>
                </a:solidFill>
              </a:rPr>
              <a:t>We begrijpen waar de ruimte zit om keuzes te maken uit de methode als we werken vanuit leerlijnen</a:t>
            </a:r>
          </a:p>
          <a:p>
            <a:r>
              <a:rPr lang="nl-NL" dirty="0">
                <a:solidFill>
                  <a:srgbClr val="0B5DA7"/>
                </a:solidFill>
              </a:rPr>
              <a:t>We hebben beter zicht op de leerlijnen in onze groep en de groepen ervoor en erna</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a:t>
            </a:r>
          </a:p>
        </p:txBody>
      </p:sp>
      <p:sp>
        <p:nvSpPr>
          <p:cNvPr id="3" name="Tijdelijke aanduiding voor inhoud 2"/>
          <p:cNvSpPr>
            <a:spLocks noGrp="1"/>
          </p:cNvSpPr>
          <p:nvPr>
            <p:ph idx="1"/>
          </p:nvPr>
        </p:nvSpPr>
        <p:spPr>
          <a:xfrm>
            <a:off x="378824" y="1410895"/>
            <a:ext cx="11535260" cy="4961903"/>
          </a:xfrm>
          <a:solidFill>
            <a:srgbClr val="00ADCF"/>
          </a:solidFill>
        </p:spPr>
        <p:txBody>
          <a:bodyPr>
            <a:normAutofit fontScale="85000" lnSpcReduction="20000"/>
          </a:bodyPr>
          <a:lstStyle/>
          <a:p>
            <a:pPr marL="0" indent="0">
              <a:buNone/>
            </a:pPr>
            <a:r>
              <a:rPr lang="nl-NL" dirty="0">
                <a:solidFill>
                  <a:srgbClr val="002060"/>
                </a:solidFill>
              </a:rPr>
              <a:t>Zoek leerkrachten op die in dezelfde groep lesgeven</a:t>
            </a:r>
          </a:p>
          <a:p>
            <a:pPr marL="0" indent="0">
              <a:buNone/>
            </a:pPr>
            <a:r>
              <a:rPr lang="nl-NL" dirty="0">
                <a:solidFill>
                  <a:srgbClr val="002060"/>
                </a:solidFill>
              </a:rPr>
              <a:t>Bekijk wat de leerlijnen zijn voor jullie groep voor rekenen</a:t>
            </a:r>
          </a:p>
          <a:p>
            <a:pPr marL="0" indent="0">
              <a:buNone/>
            </a:pPr>
            <a:r>
              <a:rPr lang="nl-NL" dirty="0">
                <a:solidFill>
                  <a:srgbClr val="002060"/>
                </a:solidFill>
              </a:rPr>
              <a:t>Noteer wat (per domein) de einddoelen zijn van de groep eventueel samen in combinatie met een voorbeeldsom (succescriteria)</a:t>
            </a:r>
          </a:p>
          <a:p>
            <a:pPr marL="0" indent="0">
              <a:buNone/>
            </a:pPr>
            <a:r>
              <a:rPr lang="nl-NL" dirty="0">
                <a:solidFill>
                  <a:srgbClr val="002060"/>
                </a:solidFill>
              </a:rPr>
              <a:t>Bekijk wat de doelen zijn van de groepen voor en na jullie groep. Bespreek waar nog verbeteringen nodig zijn</a:t>
            </a:r>
          </a:p>
          <a:p>
            <a:pPr marL="0" indent="0">
              <a:buNone/>
            </a:pPr>
            <a:r>
              <a:rPr lang="nl-NL" dirty="0">
                <a:solidFill>
                  <a:srgbClr val="002060"/>
                </a:solidFill>
              </a:rPr>
              <a:t>Werk je vanuit de methode, leerlijn of een combinatie? Wat zou je willen? Wat zijn ervaringen op je school?</a:t>
            </a:r>
          </a:p>
          <a:p>
            <a:pPr marL="0" indent="0">
              <a:buNone/>
            </a:pPr>
            <a:r>
              <a:rPr lang="nl-NL" dirty="0">
                <a:solidFill>
                  <a:srgbClr val="002060"/>
                </a:solidFill>
              </a:rPr>
              <a:t>Waar liggen kansen, wat zijn bedreigingen?</a:t>
            </a:r>
          </a:p>
          <a:p>
            <a:pPr marL="0" indent="0">
              <a:buNone/>
            </a:pPr>
            <a:endParaRPr lang="nl-NL" dirty="0">
              <a:solidFill>
                <a:srgbClr val="002060"/>
              </a:solidFill>
            </a:endParaRPr>
          </a:p>
          <a:p>
            <a:pPr marL="0" indent="0">
              <a:buNone/>
            </a:pPr>
            <a:r>
              <a:rPr lang="nl-NL" dirty="0">
                <a:solidFill>
                  <a:srgbClr val="002060"/>
                </a:solidFill>
              </a:rPr>
              <a:t>Doel 1: het delen van kennis en ervaring over het werken vanuit leerlijnen en het meer grip krijgen op de doelen, ook voor de leerlingen.</a:t>
            </a:r>
          </a:p>
          <a:p>
            <a:pPr marL="0" indent="0">
              <a:buNone/>
            </a:pPr>
            <a:r>
              <a:rPr lang="nl-NL" dirty="0">
                <a:solidFill>
                  <a:srgbClr val="002060"/>
                </a:solidFill>
              </a:rPr>
              <a:t>Doel 2: het zichtbaar maken van de leerlijn, hoe maken we deze duidelijk? Voor onszelf, de collega’s in andere groepen?</a:t>
            </a:r>
          </a:p>
          <a:p>
            <a:endParaRPr lang="nl-NL" dirty="0">
              <a:solidFill>
                <a:srgbClr val="002060"/>
              </a:solidFill>
            </a:endParaRPr>
          </a:p>
        </p:txBody>
      </p:sp>
    </p:spTree>
    <p:extLst>
      <p:ext uri="{BB962C8B-B14F-4D97-AF65-F5344CB8AC3E}">
        <p14:creationId xmlns:p14="http://schemas.microsoft.com/office/powerpoint/2010/main" val="3982629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5021</TotalTime>
  <Words>2373</Words>
  <Application>Microsoft Office PowerPoint</Application>
  <PresentationFormat>Breedbeeld</PresentationFormat>
  <Paragraphs>308</Paragraphs>
  <Slides>59</Slides>
  <Notes>28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59</vt:i4>
      </vt:variant>
    </vt:vector>
  </HeadingPairs>
  <TitlesOfParts>
    <vt:vector size="66" baseType="lpstr">
      <vt:lpstr>Arial</vt:lpstr>
      <vt:lpstr>Arial Rounded MT Bold</vt:lpstr>
      <vt:lpstr>Calibri</vt:lpstr>
      <vt:lpstr>Calibri Light</vt:lpstr>
      <vt:lpstr>Verdana</vt:lpstr>
      <vt:lpstr>Wingdings</vt:lpstr>
      <vt:lpstr>Kantoorthema</vt:lpstr>
      <vt:lpstr>PowerPoint-presentatie</vt:lpstr>
      <vt:lpstr>Even voorstellen</vt:lpstr>
      <vt:lpstr>Studiemiddag ‘Doelgericht werken vanuit leerlijnen’</vt:lpstr>
      <vt:lpstr>Doelen voor deze middag</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PowerPoint-presentatie</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122</cp:revision>
  <cp:lastPrinted>2021-04-08T12:40:05Z</cp:lastPrinted>
  <dcterms:created xsi:type="dcterms:W3CDTF">2019-12-07T18:56:50Z</dcterms:created>
  <dcterms:modified xsi:type="dcterms:W3CDTF">2023-11-21T08:45:52Z</dcterms:modified>
</cp:coreProperties>
</file>