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336" r:id="rId2"/>
    <p:sldId id="442"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389" r:id="rId34"/>
    <p:sldId id="460" r:id="rId35"/>
    <p:sldId id="461" r:id="rId36"/>
    <p:sldId id="466" r:id="rId37"/>
    <p:sldId id="467" r:id="rId38"/>
    <p:sldId id="468" r:id="rId39"/>
    <p:sldId id="469" r:id="rId40"/>
    <p:sldId id="280" r:id="rId41"/>
    <p:sldId id="315" r:id="rId42"/>
    <p:sldId id="462" r:id="rId43"/>
    <p:sldId id="404" r:id="rId44"/>
    <p:sldId id="299" r:id="rId45"/>
    <p:sldId id="264" r:id="rId46"/>
    <p:sldId id="317" r:id="rId47"/>
    <p:sldId id="263" r:id="rId48"/>
    <p:sldId id="276" r:id="rId49"/>
    <p:sldId id="393" r:id="rId50"/>
    <p:sldId id="383" r:id="rId51"/>
    <p:sldId id="392" r:id="rId52"/>
    <p:sldId id="465" r:id="rId53"/>
    <p:sldId id="424" r:id="rId54"/>
    <p:sldId id="439" r:id="rId55"/>
    <p:sldId id="441" r:id="rId56"/>
    <p:sldId id="437" r:id="rId57"/>
    <p:sldId id="440" r:id="rId58"/>
    <p:sldId id="438" r:id="rId59"/>
    <p:sldId id="470" r:id="rId60"/>
    <p:sldId id="452" r:id="rId61"/>
    <p:sldId id="401" r:id="rId62"/>
    <p:sldId id="426" r:id="rId63"/>
    <p:sldId id="453" r:id="rId64"/>
    <p:sldId id="454" r:id="rId65"/>
    <p:sldId id="427" r:id="rId66"/>
    <p:sldId id="428" r:id="rId67"/>
    <p:sldId id="455" r:id="rId68"/>
    <p:sldId id="457" r:id="rId69"/>
    <p:sldId id="458" r:id="rId70"/>
    <p:sldId id="463" r:id="rId71"/>
    <p:sldId id="320" r:id="rId72"/>
    <p:sldId id="309" r:id="rId73"/>
    <p:sldId id="420" r:id="rId74"/>
    <p:sldId id="363" r:id="rId75"/>
    <p:sldId id="325" r:id="rId76"/>
    <p:sldId id="421" r:id="rId77"/>
    <p:sldId id="326" r:id="rId78"/>
    <p:sldId id="327" r:id="rId79"/>
    <p:sldId id="322" r:id="rId80"/>
    <p:sldId id="394" r:id="rId81"/>
    <p:sldId id="342" r:id="rId82"/>
    <p:sldId id="375" r:id="rId83"/>
    <p:sldId id="334" r:id="rId84"/>
    <p:sldId id="350" r:id="rId85"/>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F"/>
    <a:srgbClr val="66AB38"/>
    <a:srgbClr val="00ADCE"/>
    <a:srgbClr val="00ADD2"/>
    <a:srgbClr val="0FF936"/>
    <a:srgbClr val="0456A2"/>
    <a:srgbClr val="000000"/>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8E9E8F6E-BF82-4C65-970A-4E24B9C96288}"/>
    <pc:docChg chg="delSld modSld">
      <pc:chgData name="Maarten van der Steeg" userId="a6dc0641affce8f0" providerId="LiveId" clId="{8E9E8F6E-BF82-4C65-970A-4E24B9C96288}" dt="2024-01-29T11:34:58.995" v="15" actId="47"/>
      <pc:docMkLst>
        <pc:docMk/>
      </pc:docMkLst>
      <pc:sldChg chg="modSp mod">
        <pc:chgData name="Maarten van der Steeg" userId="a6dc0641affce8f0" providerId="LiveId" clId="{8E9E8F6E-BF82-4C65-970A-4E24B9C96288}" dt="2024-01-29T11:34:05.858" v="10" actId="2165"/>
        <pc:sldMkLst>
          <pc:docMk/>
          <pc:sldMk cId="3102426842" sldId="409"/>
        </pc:sldMkLst>
        <pc:graphicFrameChg chg="modGraphic">
          <ac:chgData name="Maarten van der Steeg" userId="a6dc0641affce8f0" providerId="LiveId" clId="{8E9E8F6E-BF82-4C65-970A-4E24B9C96288}" dt="2024-01-29T11:34:05.858" v="10" actId="2165"/>
          <ac:graphicFrameMkLst>
            <pc:docMk/>
            <pc:sldMk cId="3102426842" sldId="409"/>
            <ac:graphicFrameMk id="6" creationId="{DAF2A2E4-FC08-4787-9A29-AF54AED90BFC}"/>
          </ac:graphicFrameMkLst>
        </pc:graphicFrameChg>
      </pc:sldChg>
      <pc:sldChg chg="del">
        <pc:chgData name="Maarten van der Steeg" userId="a6dc0641affce8f0" providerId="LiveId" clId="{8E9E8F6E-BF82-4C65-970A-4E24B9C96288}" dt="2024-01-29T11:34:28.667" v="11" actId="47"/>
        <pc:sldMkLst>
          <pc:docMk/>
          <pc:sldMk cId="2550782642" sldId="419"/>
        </pc:sldMkLst>
      </pc:sldChg>
      <pc:sldChg chg="del">
        <pc:chgData name="Maarten van der Steeg" userId="a6dc0641affce8f0" providerId="LiveId" clId="{8E9E8F6E-BF82-4C65-970A-4E24B9C96288}" dt="2024-01-29T11:34:55.933" v="13" actId="47"/>
        <pc:sldMkLst>
          <pc:docMk/>
          <pc:sldMk cId="4289306587" sldId="422"/>
        </pc:sldMkLst>
      </pc:sldChg>
      <pc:sldChg chg="del">
        <pc:chgData name="Maarten van der Steeg" userId="a6dc0641affce8f0" providerId="LiveId" clId="{8E9E8F6E-BF82-4C65-970A-4E24B9C96288}" dt="2024-01-29T11:34:57.832" v="14" actId="47"/>
        <pc:sldMkLst>
          <pc:docMk/>
          <pc:sldMk cId="2864850317" sldId="423"/>
        </pc:sldMkLst>
      </pc:sldChg>
      <pc:sldChg chg="del">
        <pc:chgData name="Maarten van der Steeg" userId="a6dc0641affce8f0" providerId="LiveId" clId="{8E9E8F6E-BF82-4C65-970A-4E24B9C96288}" dt="2024-01-29T11:34:58.995" v="15" actId="47"/>
        <pc:sldMkLst>
          <pc:docMk/>
          <pc:sldMk cId="651204642" sldId="436"/>
        </pc:sldMkLst>
      </pc:sldChg>
      <pc:sldChg chg="del">
        <pc:chgData name="Maarten van der Steeg" userId="a6dc0641affce8f0" providerId="LiveId" clId="{8E9E8F6E-BF82-4C65-970A-4E24B9C96288}" dt="2024-01-29T11:34:53.032" v="12" actId="47"/>
        <pc:sldMkLst>
          <pc:docMk/>
          <pc:sldMk cId="1128223009" sldId="4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29-1-2024</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29-1-2024</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40</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1359412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409425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266403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14364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401433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45761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928690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55295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8424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20685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1664762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74</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75</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76</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77</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78</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80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82</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29-1-2024</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29-1-2024</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7.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9.jpg"/></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9.jpg"/></Relationships>
</file>

<file path=ppt/slides/_rels/slide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0.jpe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6" y="412638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4"/>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71447">
            <a:off x="7737579" y="929935"/>
            <a:ext cx="2646320" cy="3326205"/>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80EB285-2E47-FCA1-9787-6C9775969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6141" y="2180708"/>
            <a:ext cx="2710783" cy="3677194"/>
          </a:xfrm>
          <a:prstGeom prst="rect">
            <a:avLst/>
          </a:prstGeom>
        </p:spPr>
      </p:pic>
      <p:pic>
        <p:nvPicPr>
          <p:cNvPr id="9" name="Afbeelding 8">
            <a:extLst>
              <a:ext uri="{FF2B5EF4-FFF2-40B4-BE49-F238E27FC236}">
                <a16:creationId xmlns:a16="http://schemas.microsoft.com/office/drawing/2014/main" id="{7ABA8987-C136-807B-A636-B79DB652558B}"/>
              </a:ext>
            </a:extLst>
          </p:cNvPr>
          <p:cNvPicPr>
            <a:picLocks noChangeAspect="1"/>
          </p:cNvPicPr>
          <p:nvPr/>
        </p:nvPicPr>
        <p:blipFill>
          <a:blip r:embed="rId9"/>
          <a:stretch>
            <a:fillRect/>
          </a:stretch>
        </p:blipFill>
        <p:spPr>
          <a:xfrm>
            <a:off x="6843862" y="4359921"/>
            <a:ext cx="5256698" cy="2370753"/>
          </a:xfrm>
          <a:prstGeom prst="rect">
            <a:avLst/>
          </a:prstGeom>
        </p:spPr>
      </p:pic>
    </p:spTree>
    <p:extLst>
      <p:ext uri="{BB962C8B-B14F-4D97-AF65-F5344CB8AC3E}">
        <p14:creationId xmlns:p14="http://schemas.microsoft.com/office/powerpoint/2010/main" val="209443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2426682347"/>
              </p:ext>
            </p:extLst>
          </p:nvPr>
        </p:nvGraphicFramePr>
        <p:xfrm>
          <a:off x="1081882" y="1143000"/>
          <a:ext cx="8278118" cy="4116420"/>
        </p:xfrm>
        <a:graphic>
          <a:graphicData uri="http://schemas.openxmlformats.org/drawingml/2006/table">
            <a:tbl>
              <a:tblPr firstRow="1" bandRow="1">
                <a:tableStyleId>{5C22544A-7EE6-4342-B048-85BDC9FD1C3A}</a:tableStyleId>
              </a:tblPr>
              <a:tblGrid>
                <a:gridCol w="1079977">
                  <a:extLst>
                    <a:ext uri="{9D8B030D-6E8A-4147-A177-3AD203B41FA5}">
                      <a16:colId xmlns:a16="http://schemas.microsoft.com/office/drawing/2014/main" val="3406897326"/>
                    </a:ext>
                  </a:extLst>
                </a:gridCol>
                <a:gridCol w="7198141">
                  <a:extLst>
                    <a:ext uri="{9D8B030D-6E8A-4147-A177-3AD203B41FA5}">
                      <a16:colId xmlns:a16="http://schemas.microsoft.com/office/drawing/2014/main" val="930306543"/>
                    </a:ext>
                  </a:extLst>
                </a:gridCol>
              </a:tblGrid>
              <a:tr h="457380">
                <a:tc>
                  <a:txBody>
                    <a:bodyPr/>
                    <a:lstStyle/>
                    <a:p>
                      <a:r>
                        <a:rPr lang="nl-NL" sz="2400" dirty="0">
                          <a:solidFill>
                            <a:srgbClr val="002060"/>
                          </a:solidFill>
                        </a:rPr>
                        <a:t>15:30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57380">
                <a:tc>
                  <a:txBody>
                    <a:bodyPr/>
                    <a:lstStyle/>
                    <a:p>
                      <a:r>
                        <a:rPr lang="nl-NL" sz="2400" b="1" dirty="0">
                          <a:solidFill>
                            <a:srgbClr val="002060"/>
                          </a:solidFill>
                        </a:rPr>
                        <a:t>15:40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57380">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57380">
                <a:tc>
                  <a:txBody>
                    <a:bodyPr/>
                    <a:lstStyle/>
                    <a:p>
                      <a:r>
                        <a:rPr lang="nl-NL" sz="2400" b="1" dirty="0">
                          <a:solidFill>
                            <a:srgbClr val="002060"/>
                          </a:solidFill>
                        </a:rPr>
                        <a:t>16:30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57380">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57380">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Leerlijnen bij rekenen en bij taal</a:t>
                      </a:r>
                    </a:p>
                  </a:txBody>
                  <a:tcPr>
                    <a:solidFill>
                      <a:srgbClr val="00B0F0"/>
                    </a:solidFill>
                  </a:tcPr>
                </a:tc>
                <a:extLst>
                  <a:ext uri="{0D108BD9-81ED-4DB2-BD59-A6C34878D82A}">
                    <a16:rowId xmlns:a16="http://schemas.microsoft.com/office/drawing/2014/main" val="784145475"/>
                  </a:ext>
                </a:extLst>
              </a:tr>
              <a:tr h="457380">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Bespreking, kijkwijzer, fasen, leerlijnen</a:t>
                      </a:r>
                    </a:p>
                  </a:txBody>
                  <a:tcPr>
                    <a:solidFill>
                      <a:srgbClr val="00B0F0"/>
                    </a:solidFill>
                  </a:tcPr>
                </a:tc>
                <a:extLst>
                  <a:ext uri="{0D108BD9-81ED-4DB2-BD59-A6C34878D82A}">
                    <a16:rowId xmlns:a16="http://schemas.microsoft.com/office/drawing/2014/main" val="1221163810"/>
                  </a:ext>
                </a:extLst>
              </a:tr>
              <a:tr h="457380">
                <a:tc>
                  <a:txBody>
                    <a:bodyPr/>
                    <a:lstStyle/>
                    <a:p>
                      <a:r>
                        <a:rPr lang="nl-NL" sz="2400" b="1" dirty="0">
                          <a:solidFill>
                            <a:srgbClr val="002060"/>
                          </a:solidFill>
                        </a:rPr>
                        <a:t>16:50</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57380">
                <a:tc>
                  <a:txBody>
                    <a:bodyPr/>
                    <a:lstStyle/>
                    <a:p>
                      <a:r>
                        <a:rPr lang="nl-NL" sz="2400" b="1" dirty="0">
                          <a:solidFill>
                            <a:srgbClr val="002060"/>
                          </a:solidFill>
                        </a:rPr>
                        <a:t>16:55</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1821643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A544696-26A7-7066-FB20-AB8E93F9C4A9}"/>
              </a:ext>
            </a:extLst>
          </p:cNvPr>
          <p:cNvPicPr>
            <a:picLocks noChangeAspect="1"/>
          </p:cNvPicPr>
          <p:nvPr/>
        </p:nvPicPr>
        <p:blipFill>
          <a:blip r:embed="rId2"/>
          <a:stretch>
            <a:fillRect/>
          </a:stretch>
        </p:blipFill>
        <p:spPr>
          <a:xfrm>
            <a:off x="643218" y="95865"/>
            <a:ext cx="10595848" cy="6858000"/>
          </a:xfrm>
          <a:prstGeom prst="rect">
            <a:avLst/>
          </a:prstGeom>
        </p:spPr>
      </p:pic>
    </p:spTree>
    <p:extLst>
      <p:ext uri="{BB962C8B-B14F-4D97-AF65-F5344CB8AC3E}">
        <p14:creationId xmlns:p14="http://schemas.microsoft.com/office/powerpoint/2010/main" val="4093212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080B98-EAEC-B96B-7990-8184122A2F38}"/>
              </a:ext>
            </a:extLst>
          </p:cNvPr>
          <p:cNvPicPr>
            <a:picLocks noChangeAspect="1"/>
          </p:cNvPicPr>
          <p:nvPr/>
        </p:nvPicPr>
        <p:blipFill>
          <a:blip r:embed="rId2"/>
          <a:stretch>
            <a:fillRect/>
          </a:stretch>
        </p:blipFill>
        <p:spPr>
          <a:xfrm>
            <a:off x="6866890" y="0"/>
            <a:ext cx="3146641" cy="6719043"/>
          </a:xfrm>
          <a:prstGeom prst="rect">
            <a:avLst/>
          </a:prstGeom>
        </p:spPr>
      </p:pic>
      <p:pic>
        <p:nvPicPr>
          <p:cNvPr id="11" name="Afbeelding 10">
            <a:extLst>
              <a:ext uri="{FF2B5EF4-FFF2-40B4-BE49-F238E27FC236}">
                <a16:creationId xmlns:a16="http://schemas.microsoft.com/office/drawing/2014/main" id="{1797DD64-EFAC-2CF2-8BE7-37C026C0444E}"/>
              </a:ext>
            </a:extLst>
          </p:cNvPr>
          <p:cNvPicPr>
            <a:picLocks noChangeAspect="1"/>
          </p:cNvPicPr>
          <p:nvPr/>
        </p:nvPicPr>
        <p:blipFill>
          <a:blip r:embed="rId3"/>
          <a:stretch>
            <a:fillRect/>
          </a:stretch>
        </p:blipFill>
        <p:spPr>
          <a:xfrm>
            <a:off x="2561488" y="85063"/>
            <a:ext cx="2974694" cy="6858000"/>
          </a:xfrm>
          <a:prstGeom prst="rect">
            <a:avLst/>
          </a:prstGeom>
        </p:spPr>
      </p:pic>
    </p:spTree>
    <p:extLst>
      <p:ext uri="{BB962C8B-B14F-4D97-AF65-F5344CB8AC3E}">
        <p14:creationId xmlns:p14="http://schemas.microsoft.com/office/powerpoint/2010/main" val="774678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C84E200-9C22-A863-E0FE-B2C720AC98CE}"/>
              </a:ext>
            </a:extLst>
          </p:cNvPr>
          <p:cNvPicPr>
            <a:picLocks noChangeAspect="1"/>
          </p:cNvPicPr>
          <p:nvPr/>
        </p:nvPicPr>
        <p:blipFill>
          <a:blip r:embed="rId2"/>
          <a:stretch>
            <a:fillRect/>
          </a:stretch>
        </p:blipFill>
        <p:spPr>
          <a:xfrm>
            <a:off x="6791614" y="78377"/>
            <a:ext cx="3202947" cy="6858000"/>
          </a:xfrm>
          <a:prstGeom prst="rect">
            <a:avLst/>
          </a:prstGeom>
        </p:spPr>
      </p:pic>
      <p:pic>
        <p:nvPicPr>
          <p:cNvPr id="9" name="Afbeelding 8">
            <a:extLst>
              <a:ext uri="{FF2B5EF4-FFF2-40B4-BE49-F238E27FC236}">
                <a16:creationId xmlns:a16="http://schemas.microsoft.com/office/drawing/2014/main" id="{9C8F64DA-2ED8-6486-1578-B98E45A0D52C}"/>
              </a:ext>
            </a:extLst>
          </p:cNvPr>
          <p:cNvPicPr>
            <a:picLocks noChangeAspect="1"/>
          </p:cNvPicPr>
          <p:nvPr/>
        </p:nvPicPr>
        <p:blipFill>
          <a:blip r:embed="rId3"/>
          <a:stretch>
            <a:fillRect/>
          </a:stretch>
        </p:blipFill>
        <p:spPr>
          <a:xfrm>
            <a:off x="1291944" y="78377"/>
            <a:ext cx="3722490" cy="6858000"/>
          </a:xfrm>
          <a:prstGeom prst="rect">
            <a:avLst/>
          </a:prstGeom>
        </p:spPr>
      </p:pic>
    </p:spTree>
    <p:extLst>
      <p:ext uri="{BB962C8B-B14F-4D97-AF65-F5344CB8AC3E}">
        <p14:creationId xmlns:p14="http://schemas.microsoft.com/office/powerpoint/2010/main" val="3095476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4E0202-987A-4B96-1329-2168F945505B}"/>
              </a:ext>
            </a:extLst>
          </p:cNvPr>
          <p:cNvPicPr>
            <a:picLocks noChangeAspect="1"/>
          </p:cNvPicPr>
          <p:nvPr/>
        </p:nvPicPr>
        <p:blipFill>
          <a:blip r:embed="rId2"/>
          <a:stretch>
            <a:fillRect/>
          </a:stretch>
        </p:blipFill>
        <p:spPr>
          <a:xfrm>
            <a:off x="2894329" y="0"/>
            <a:ext cx="5168438" cy="6858000"/>
          </a:xfrm>
          <a:prstGeom prst="rect">
            <a:avLst/>
          </a:prstGeom>
        </p:spPr>
      </p:pic>
    </p:spTree>
    <p:extLst>
      <p:ext uri="{BB962C8B-B14F-4D97-AF65-F5344CB8AC3E}">
        <p14:creationId xmlns:p14="http://schemas.microsoft.com/office/powerpoint/2010/main" val="2236487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71BD35A-A480-F136-3EDE-B253B0A1A79F}"/>
              </a:ext>
            </a:extLst>
          </p:cNvPr>
          <p:cNvPicPr>
            <a:picLocks noChangeAspect="1"/>
          </p:cNvPicPr>
          <p:nvPr/>
        </p:nvPicPr>
        <p:blipFill>
          <a:blip r:embed="rId2"/>
          <a:stretch>
            <a:fillRect/>
          </a:stretch>
        </p:blipFill>
        <p:spPr>
          <a:xfrm>
            <a:off x="3152247" y="91440"/>
            <a:ext cx="5446249" cy="6858000"/>
          </a:xfrm>
          <a:prstGeom prst="rect">
            <a:avLst/>
          </a:prstGeom>
        </p:spPr>
      </p:pic>
    </p:spTree>
    <p:extLst>
      <p:ext uri="{BB962C8B-B14F-4D97-AF65-F5344CB8AC3E}">
        <p14:creationId xmlns:p14="http://schemas.microsoft.com/office/powerpoint/2010/main" val="362356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7302332" y="1008422"/>
            <a:ext cx="4714240" cy="325994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423610" y="1306375"/>
            <a:ext cx="7884160" cy="4708981"/>
          </a:xfrm>
          <a:prstGeom prst="rect">
            <a:avLst/>
          </a:prstGeom>
        </p:spPr>
        <p:txBody>
          <a:bodyPr wrap="square">
            <a:spAutoFit/>
          </a:bodyPr>
          <a:lstStyle/>
          <a:p>
            <a:r>
              <a:rPr lang="nl-NL" sz="2000" dirty="0">
                <a:solidFill>
                  <a:srgbClr val="0070C0"/>
                </a:solidFill>
              </a:rPr>
              <a:t>Herkenbaar?</a:t>
            </a:r>
          </a:p>
          <a:p>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Leerlijn te veel verstopt in de methode</a:t>
            </a:r>
          </a:p>
          <a:p>
            <a:pPr marL="457200" indent="-457200">
              <a:buFont typeface="Wingdings" panose="05000000000000000000" pitchFamily="2" charset="2"/>
              <a:buChar char="§"/>
            </a:pPr>
            <a:r>
              <a:rPr lang="nl-NL" sz="2000" dirty="0">
                <a:solidFill>
                  <a:srgbClr val="0070C0"/>
                </a:solidFill>
              </a:rPr>
              <a:t>Te veel leerstof: welke keuzes maak ik?</a:t>
            </a:r>
          </a:p>
          <a:p>
            <a:pPr marL="457200" indent="-457200">
              <a:buFont typeface="Wingdings" panose="05000000000000000000" pitchFamily="2" charset="2"/>
              <a:buChar char="§"/>
            </a:pPr>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Wat gaat er bijvoorbeeld allemaal over taal?</a:t>
            </a:r>
          </a:p>
          <a:p>
            <a:pPr marL="914400" lvl="1" indent="-457200">
              <a:buFont typeface="Wingdings" panose="05000000000000000000" pitchFamily="2" charset="2"/>
              <a:buChar char="§"/>
            </a:pPr>
            <a:r>
              <a:rPr lang="nl-NL" sz="2000" dirty="0">
                <a:solidFill>
                  <a:srgbClr val="0070C0"/>
                </a:solidFill>
              </a:rPr>
              <a:t>Taalmethode</a:t>
            </a:r>
          </a:p>
          <a:p>
            <a:pPr marL="914400" lvl="1" indent="-457200">
              <a:buFont typeface="Wingdings" panose="05000000000000000000" pitchFamily="2" charset="2"/>
              <a:buChar char="§"/>
            </a:pPr>
            <a:r>
              <a:rPr lang="nl-NL" sz="2000" dirty="0">
                <a:solidFill>
                  <a:srgbClr val="0070C0"/>
                </a:solidFill>
              </a:rPr>
              <a:t>Spelling</a:t>
            </a:r>
          </a:p>
          <a:p>
            <a:pPr marL="914400" lvl="1" indent="-457200">
              <a:buFont typeface="Wingdings" panose="05000000000000000000" pitchFamily="2" charset="2"/>
              <a:buChar char="§"/>
            </a:pPr>
            <a:r>
              <a:rPr lang="nl-NL" sz="2000" dirty="0">
                <a:solidFill>
                  <a:srgbClr val="0070C0"/>
                </a:solidFill>
              </a:rPr>
              <a:t>Begrijpend lezen</a:t>
            </a:r>
          </a:p>
          <a:p>
            <a:pPr marL="914400" lvl="1" indent="-457200">
              <a:buFont typeface="Wingdings" panose="05000000000000000000" pitchFamily="2" charset="2"/>
              <a:buChar char="§"/>
            </a:pPr>
            <a:r>
              <a:rPr lang="nl-NL" sz="2000" dirty="0">
                <a:solidFill>
                  <a:srgbClr val="0070C0"/>
                </a:solidFill>
              </a:rPr>
              <a:t>Methode technisch lezen</a:t>
            </a:r>
          </a:p>
          <a:p>
            <a:pPr marL="914400" lvl="1" indent="-457200">
              <a:buFont typeface="Wingdings" panose="05000000000000000000" pitchFamily="2" charset="2"/>
              <a:buChar char="§"/>
            </a:pPr>
            <a:r>
              <a:rPr lang="nl-NL" sz="2000" dirty="0">
                <a:solidFill>
                  <a:srgbClr val="0070C0"/>
                </a:solidFill>
              </a:rPr>
              <a:t>Methode studievaardigheden</a:t>
            </a:r>
          </a:p>
          <a:p>
            <a:pPr marL="914400" lvl="1" indent="-457200">
              <a:buFont typeface="Wingdings" panose="05000000000000000000" pitchFamily="2" charset="2"/>
              <a:buChar char="§"/>
            </a:pPr>
            <a:r>
              <a:rPr lang="nl-NL" sz="2000" dirty="0">
                <a:solidFill>
                  <a:srgbClr val="0070C0"/>
                </a:solidFill>
              </a:rPr>
              <a:t>Vrij lezen, voorlezen</a:t>
            </a:r>
          </a:p>
          <a:p>
            <a:pPr marL="914400" lvl="1" indent="-457200">
              <a:buFont typeface="Wingdings" panose="05000000000000000000" pitchFamily="2" charset="2"/>
              <a:buChar char="§"/>
            </a:pPr>
            <a:r>
              <a:rPr lang="nl-NL" sz="2000" dirty="0">
                <a:solidFill>
                  <a:srgbClr val="0070C0"/>
                </a:solidFill>
              </a:rPr>
              <a:t>Kringgesprek</a:t>
            </a:r>
          </a:p>
          <a:p>
            <a:pPr marL="914400" lvl="1" indent="-457200">
              <a:buFont typeface="Wingdings" panose="05000000000000000000" pitchFamily="2" charset="2"/>
              <a:buChar char="§"/>
            </a:pPr>
            <a:r>
              <a:rPr lang="nl-NL" sz="2000" dirty="0">
                <a:solidFill>
                  <a:srgbClr val="0070C0"/>
                </a:solidFill>
              </a:rPr>
              <a:t>….</a:t>
            </a:r>
          </a:p>
          <a:p>
            <a:endParaRPr lang="nl-NL" sz="2000" dirty="0">
              <a:solidFill>
                <a:srgbClr val="0070C0"/>
              </a:solidFill>
            </a:endParaRP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69052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rekenen</a:t>
            </a:r>
          </a:p>
        </p:txBody>
      </p:sp>
      <p:sp>
        <p:nvSpPr>
          <p:cNvPr id="6" name="Tijdelijke aanduiding voor inhoud 5"/>
          <p:cNvSpPr>
            <a:spLocks noGrp="1"/>
          </p:cNvSpPr>
          <p:nvPr>
            <p:ph idx="1"/>
          </p:nvPr>
        </p:nvSpPr>
        <p:spPr>
          <a:xfrm>
            <a:off x="838199" y="1825625"/>
            <a:ext cx="7559040" cy="651175"/>
          </a:xfrm>
        </p:spPr>
        <p:txBody>
          <a:bodyPr>
            <a:normAutofit/>
          </a:bodyPr>
          <a:lstStyle/>
          <a:p>
            <a:pPr marL="0" indent="0">
              <a:buNone/>
            </a:pPr>
            <a:r>
              <a:rPr lang="nl-NL" dirty="0">
                <a:solidFill>
                  <a:srgbClr val="0B5DA7"/>
                </a:solidFill>
              </a:rPr>
              <a:t>Redelijk rechtlijnig, wel voorwaardelijke doelen. </a:t>
            </a:r>
          </a:p>
          <a:p>
            <a:pPr marL="0" indent="0">
              <a:buNone/>
            </a:pPr>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3" name="Afbeelding 2" descr="Afbeelding met water, tekst, blauw, Groenblauw&#10;&#10;Automatisch gegenereerde beschrijving">
            <a:extLst>
              <a:ext uri="{FF2B5EF4-FFF2-40B4-BE49-F238E27FC236}">
                <a16:creationId xmlns:a16="http://schemas.microsoft.com/office/drawing/2014/main" id="{69749347-56B5-F259-DE93-8496D955F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97277"/>
            <a:ext cx="12192000" cy="4060723"/>
          </a:xfrm>
          <a:prstGeom prst="rect">
            <a:avLst/>
          </a:prstGeom>
        </p:spPr>
      </p:pic>
    </p:spTree>
    <p:extLst>
      <p:ext uri="{BB962C8B-B14F-4D97-AF65-F5344CB8AC3E}">
        <p14:creationId xmlns:p14="http://schemas.microsoft.com/office/powerpoint/2010/main" val="334317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303700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fontScale="92500"/>
          </a:bodyPr>
          <a:lstStyle/>
          <a:p>
            <a:pPr marL="0" indent="0">
              <a:buNone/>
            </a:pPr>
            <a:r>
              <a:rPr lang="nl-NL" dirty="0">
                <a:solidFill>
                  <a:srgbClr val="0B5DA7"/>
                </a:solidFill>
              </a:rPr>
              <a:t>Meer concentrisch van opbouw. </a:t>
            </a:r>
          </a:p>
          <a:p>
            <a:pPr marL="0" indent="0">
              <a:buNone/>
            </a:pPr>
            <a:endParaRPr lang="nl-NL" dirty="0">
              <a:solidFill>
                <a:srgbClr val="0B5DA7"/>
              </a:solidFill>
            </a:endParaRPr>
          </a:p>
          <a:p>
            <a:pPr marL="0" indent="0">
              <a:buNone/>
            </a:pPr>
            <a:r>
              <a:rPr lang="nl-NL" dirty="0">
                <a:solidFill>
                  <a:srgbClr val="0B5DA7"/>
                </a:solidFill>
              </a:rPr>
              <a:t>Welke elementen spelen een rol?</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3" name="Picture 2">
            <a:extLst>
              <a:ext uri="{FF2B5EF4-FFF2-40B4-BE49-F238E27FC236}">
                <a16:creationId xmlns:a16="http://schemas.microsoft.com/office/drawing/2014/main" id="{C3C42877-71F3-3B5A-988D-D80AB46C6E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909619" y="0"/>
            <a:ext cx="5186516" cy="583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38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Rijke taal</a:t>
            </a:r>
            <a:endParaRPr lang="nl-NL" sz="36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5" name="Afbeelding 4">
            <a:extLst>
              <a:ext uri="{FF2B5EF4-FFF2-40B4-BE49-F238E27FC236}">
                <a16:creationId xmlns:a16="http://schemas.microsoft.com/office/drawing/2014/main" id="{66436A19-A046-419F-809C-4CD7621FC4E2}"/>
              </a:ext>
            </a:extLst>
          </p:cNvPr>
          <p:cNvPicPr>
            <a:picLocks noChangeAspect="1"/>
          </p:cNvPicPr>
          <p:nvPr/>
        </p:nvPicPr>
        <p:blipFill>
          <a:blip r:embed="rId4"/>
          <a:stretch>
            <a:fillRect/>
          </a:stretch>
        </p:blipFill>
        <p:spPr>
          <a:xfrm rot="836555">
            <a:off x="7260741" y="674775"/>
            <a:ext cx="3314493" cy="4901482"/>
          </a:xfrm>
          <a:prstGeom prst="rect">
            <a:avLst/>
          </a:prstGeom>
        </p:spPr>
      </p:pic>
    </p:spTree>
    <p:extLst>
      <p:ext uri="{BB962C8B-B14F-4D97-AF65-F5344CB8AC3E}">
        <p14:creationId xmlns:p14="http://schemas.microsoft.com/office/powerpoint/2010/main" val="1329529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Bij </a:t>
            </a:r>
            <a:r>
              <a:rPr lang="nl-NL" b="1" dirty="0">
                <a:solidFill>
                  <a:srgbClr val="0456A2"/>
                </a:solidFill>
              </a:rPr>
              <a:t>leerprocessen</a:t>
            </a:r>
            <a:r>
              <a:rPr lang="nl-NL" dirty="0">
                <a:solidFill>
                  <a:srgbClr val="0456A2"/>
                </a:solidFill>
              </a:rPr>
              <a:t>, zoals het leren decoderen of het leren van grammaticale regels, gaat het om expliciete processen, waarbij duidelijke instructie nodig is (bijvoorbeeld directe instructie).</a:t>
            </a:r>
          </a:p>
          <a:p>
            <a:pPr marL="0" indent="0">
              <a:buNone/>
            </a:pPr>
            <a:endParaRPr lang="nl-NL" dirty="0">
              <a:solidFill>
                <a:srgbClr val="0456A2"/>
              </a:solidFill>
            </a:endParaRPr>
          </a:p>
          <a:p>
            <a:pPr marL="0" indent="0">
              <a:buNone/>
            </a:pPr>
            <a:r>
              <a:rPr lang="nl-NL" dirty="0">
                <a:solidFill>
                  <a:srgbClr val="0456A2"/>
                </a:solidFill>
              </a:rPr>
              <a:t>Bij </a:t>
            </a:r>
            <a:r>
              <a:rPr lang="nl-NL" b="1" dirty="0">
                <a:solidFill>
                  <a:srgbClr val="0456A2"/>
                </a:solidFill>
              </a:rPr>
              <a:t>ontwikkelingsprocessen, </a:t>
            </a:r>
            <a:r>
              <a:rPr lang="nl-NL" dirty="0">
                <a:solidFill>
                  <a:srgbClr val="0456A2"/>
                </a:solidFill>
              </a:rPr>
              <a:t>zoals het leren begrijpen van teksten, gaat het om impliciete processen. Daarbij staat frequent en gemotiveerd oefenen (bijvoorbeeld zelf teksten lezen) met adequate ondersteuning en feedback centraal.</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63787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In de onderwijspraktijk valt op dat we het liefst in alle taalonderdelen expliciete instructie willen geven. </a:t>
            </a:r>
          </a:p>
          <a:p>
            <a:pPr marL="0" indent="0">
              <a:buNone/>
            </a:pPr>
            <a:r>
              <a:rPr lang="nl-NL" dirty="0">
                <a:solidFill>
                  <a:srgbClr val="0456A2"/>
                </a:solidFill>
              </a:rPr>
              <a:t>&gt; kleine woordenschat: dan leren we ze woordbetekenissen aan</a:t>
            </a:r>
          </a:p>
          <a:p>
            <a:pPr marL="0" indent="0">
              <a:buNone/>
            </a:pPr>
            <a:r>
              <a:rPr lang="nl-NL" dirty="0">
                <a:solidFill>
                  <a:srgbClr val="0456A2"/>
                </a:solidFill>
              </a:rPr>
              <a:t>&gt; leesbegrip: we leren ze leesstrategieën aan</a:t>
            </a:r>
          </a:p>
          <a:p>
            <a:pPr marL="0" indent="0">
              <a:buNone/>
            </a:pPr>
            <a:r>
              <a:rPr lang="nl-NL" dirty="0">
                <a:solidFill>
                  <a:srgbClr val="0456A2"/>
                </a:solidFill>
              </a:rPr>
              <a:t>&gt; zwakke leesvaardigheid: we oefenen specifieke moeilijkheden met ze</a:t>
            </a:r>
          </a:p>
          <a:p>
            <a:pPr marL="0" indent="0">
              <a:buNone/>
            </a:pPr>
            <a:r>
              <a:rPr lang="nl-NL" dirty="0">
                <a:solidFill>
                  <a:srgbClr val="0456A2"/>
                </a:solidFill>
              </a:rPr>
              <a:t>&gt; moeite met spellen: nog een keer de spellingsregels uitleggen</a:t>
            </a:r>
          </a:p>
          <a:p>
            <a:pPr marL="0" indent="0">
              <a:buNone/>
            </a:pPr>
            <a:endParaRPr lang="nl-NL" dirty="0">
              <a:solidFill>
                <a:srgbClr val="0456A2"/>
              </a:solidFill>
            </a:endParaRPr>
          </a:p>
          <a:p>
            <a:pPr marL="0" indent="0">
              <a:buNone/>
            </a:pPr>
            <a:r>
              <a:rPr lang="nl-NL" dirty="0">
                <a:solidFill>
                  <a:srgbClr val="0456A2"/>
                </a:solidFill>
              </a:rPr>
              <a:t>&gt;&gt; dit berust op misconcepten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53730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279907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Expliciet aangeleerde kennis en vaardigheden leiden niet vanzelfsprekend tot impliciete ontwikkelingsprocessen!</a:t>
            </a:r>
          </a:p>
          <a:p>
            <a:pPr marL="0" indent="0">
              <a:buNone/>
            </a:pPr>
            <a:endParaRPr lang="nl-NL" dirty="0">
              <a:solidFill>
                <a:srgbClr val="0456A2"/>
              </a:solidFill>
            </a:endParaRPr>
          </a:p>
          <a:p>
            <a:pPr marL="0" indent="0">
              <a:buNone/>
            </a:pPr>
            <a:r>
              <a:rPr lang="nl-NL" dirty="0">
                <a:solidFill>
                  <a:srgbClr val="0456A2"/>
                </a:solidFill>
              </a:rPr>
              <a:t>Ook vaak gericht op toetsen, dus onderdelen die minder afgetoetst worden doen we ook minder vaak, zoals het schrijven van teksten.</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r>
              <a:rPr lang="nl-NL" dirty="0">
                <a:solidFill>
                  <a:srgbClr val="0456A2"/>
                </a:solidFill>
              </a:rPr>
              <a:t>Hoe dan wel? Een aantal denkrichtingen: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730374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b="1" dirty="0">
                <a:solidFill>
                  <a:srgbClr val="0456A2"/>
                </a:solidFill>
              </a:rPr>
              <a:t>Ontwikkelingsproces</a:t>
            </a:r>
          </a:p>
          <a:p>
            <a:pPr marL="0" indent="0">
              <a:buNone/>
            </a:pPr>
            <a:endParaRPr lang="nl-NL" dirty="0">
              <a:solidFill>
                <a:srgbClr val="0456A2"/>
              </a:solidFill>
            </a:endParaRPr>
          </a:p>
          <a:p>
            <a:pPr marL="0" indent="0">
              <a:buNone/>
            </a:pPr>
            <a:r>
              <a:rPr lang="nl-NL" dirty="0">
                <a:solidFill>
                  <a:srgbClr val="0456A2"/>
                </a:solidFill>
              </a:rPr>
              <a:t>Leraren roosteren tijd in zodat leerlingen frequent kunnen lezen in zelfgekozen boeken.</a:t>
            </a:r>
          </a:p>
          <a:p>
            <a:pPr marL="0" indent="0">
              <a:buNone/>
            </a:pPr>
            <a:r>
              <a:rPr lang="nl-NL" dirty="0">
                <a:solidFill>
                  <a:srgbClr val="0456A2"/>
                </a:solidFill>
              </a:rPr>
              <a:t>Ze zorgen voor rijke teksten, aansluitend bij uitdagende thema’s, voor interessante gesprekken over diepgaande vragen en voor (schrijf)opdrachten rond die thema’s.</a:t>
            </a:r>
          </a:p>
          <a:p>
            <a:pPr marL="0" indent="0">
              <a:buNone/>
            </a:pPr>
            <a:endParaRPr lang="nl-NL" dirty="0">
              <a:solidFill>
                <a:srgbClr val="0456A2"/>
              </a:solidFill>
            </a:endParaRPr>
          </a:p>
          <a:p>
            <a:pPr marL="0" indent="0">
              <a:buNone/>
            </a:pPr>
            <a:r>
              <a:rPr lang="nl-NL" dirty="0">
                <a:solidFill>
                  <a:srgbClr val="0456A2"/>
                </a:solidFill>
              </a:rPr>
              <a:t>De thema’s zijn niet alleen voor taal, maar sluiten aan bij het grotere thema dat behandeld wordt in de groep.</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07683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86305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401" y="-114301"/>
            <a:ext cx="10837063" cy="1143000"/>
          </a:xfrm>
        </p:spPr>
        <p:txBody>
          <a:bodyPr>
            <a:normAutofit/>
          </a:bodyPr>
          <a:lstStyle/>
          <a:p>
            <a:r>
              <a:rPr lang="nl-NL" sz="3600" dirty="0">
                <a:solidFill>
                  <a:srgbClr val="00BFFE"/>
                </a:solidFill>
                <a:latin typeface="Arial Rounded MT Bold" panose="020F0704030504030204" pitchFamily="34" charset="0"/>
              </a:rPr>
              <a:t>Begrijpend lezen: tekst- hard -hoofdvragen</a:t>
            </a:r>
            <a:endParaRPr lang="nl-NL" sz="3600" dirty="0"/>
          </a:p>
        </p:txBody>
      </p:sp>
      <p:sp>
        <p:nvSpPr>
          <p:cNvPr id="3" name="Tijdelijke aanduiding voor inhoud 2"/>
          <p:cNvSpPr>
            <a:spLocks noGrp="1"/>
          </p:cNvSpPr>
          <p:nvPr>
            <p:ph idx="1"/>
          </p:nvPr>
        </p:nvSpPr>
        <p:spPr>
          <a:xfrm>
            <a:off x="745333" y="842494"/>
            <a:ext cx="10769197" cy="5267434"/>
          </a:xfrm>
          <a:noFill/>
        </p:spPr>
        <p:txBody>
          <a:bodyPr>
            <a:normAutofit fontScale="92500" lnSpcReduction="20000"/>
          </a:bodyPr>
          <a:lstStyle/>
          <a:p>
            <a:endParaRPr lang="nl-NL" dirty="0">
              <a:solidFill>
                <a:srgbClr val="0456A2"/>
              </a:solidFill>
            </a:endParaRPr>
          </a:p>
          <a:p>
            <a:r>
              <a:rPr lang="nl-NL" dirty="0">
                <a:solidFill>
                  <a:srgbClr val="0456A2"/>
                </a:solidFill>
              </a:rPr>
              <a:t>Denken over tekstvragen: </a:t>
            </a:r>
          </a:p>
          <a:p>
            <a:pPr lvl="1"/>
            <a:r>
              <a:rPr lang="nl-NL" dirty="0">
                <a:solidFill>
                  <a:srgbClr val="0456A2"/>
                </a:solidFill>
              </a:rPr>
              <a:t>waar gaat deze tekst over, wat wil de maker vertellen</a:t>
            </a:r>
          </a:p>
          <a:p>
            <a:pPr marL="457200" lvl="1" indent="0">
              <a:buNone/>
            </a:pPr>
            <a:endParaRPr lang="nl-NL" dirty="0">
              <a:solidFill>
                <a:srgbClr val="0456A2"/>
              </a:solidFill>
            </a:endParaRPr>
          </a:p>
          <a:p>
            <a:r>
              <a:rPr lang="nl-NL" dirty="0">
                <a:solidFill>
                  <a:srgbClr val="0456A2"/>
                </a:solidFill>
              </a:rPr>
              <a:t>Denken over hoofdvragen</a:t>
            </a:r>
          </a:p>
          <a:p>
            <a:pPr lvl="1"/>
            <a:r>
              <a:rPr lang="nl-NL" dirty="0">
                <a:solidFill>
                  <a:srgbClr val="0456A2"/>
                </a:solidFill>
              </a:rPr>
              <a:t>Wat valt je op, wat voor nieuws heb je geleerd? </a:t>
            </a:r>
            <a:r>
              <a:rPr lang="nl-NL" dirty="0" err="1">
                <a:solidFill>
                  <a:srgbClr val="0456A2"/>
                </a:solidFill>
              </a:rPr>
              <a:t>etc</a:t>
            </a:r>
            <a:endParaRPr lang="nl-NL" dirty="0">
              <a:solidFill>
                <a:srgbClr val="0456A2"/>
              </a:solidFill>
            </a:endParaRPr>
          </a:p>
          <a:p>
            <a:endParaRPr lang="nl-NL" dirty="0">
              <a:solidFill>
                <a:srgbClr val="0456A2"/>
              </a:solidFill>
            </a:endParaRPr>
          </a:p>
          <a:p>
            <a:r>
              <a:rPr lang="nl-NL" dirty="0">
                <a:solidFill>
                  <a:srgbClr val="0456A2"/>
                </a:solidFill>
              </a:rPr>
              <a:t>Denken over hartvragen</a:t>
            </a:r>
          </a:p>
          <a:p>
            <a:pPr lvl="1"/>
            <a:r>
              <a:rPr lang="nl-NL" dirty="0">
                <a:solidFill>
                  <a:srgbClr val="0456A2"/>
                </a:solidFill>
              </a:rPr>
              <a:t>Wat voel je bij de tekst? Wat vond jij het mooist?</a:t>
            </a:r>
          </a:p>
          <a:p>
            <a:pPr marL="457200" lvl="1" indent="0">
              <a:buNone/>
            </a:pPr>
            <a:endParaRPr lang="nl-NL" dirty="0">
              <a:solidFill>
                <a:srgbClr val="0456A2"/>
              </a:solidFill>
            </a:endParaRPr>
          </a:p>
          <a:p>
            <a:endParaRPr lang="nl-NL" dirty="0">
              <a:solidFill>
                <a:srgbClr val="0456A2"/>
              </a:solidFill>
            </a:endParaRPr>
          </a:p>
          <a:p>
            <a:pPr>
              <a:buFont typeface="Wingdings" panose="05000000000000000000" pitchFamily="2" charset="2"/>
              <a:buChar char="Ø"/>
            </a:pPr>
            <a:r>
              <a:rPr lang="nl-NL" dirty="0">
                <a:solidFill>
                  <a:srgbClr val="0456A2"/>
                </a:solidFill>
              </a:rPr>
              <a:t> Een of twee vragen per tekst, niet alle vragen bespreken</a:t>
            </a:r>
          </a:p>
          <a:p>
            <a:pPr>
              <a:buFont typeface="Wingdings" panose="05000000000000000000" pitchFamily="2" charset="2"/>
              <a:buChar char="Ø"/>
            </a:pPr>
            <a:r>
              <a:rPr lang="nl-NL" dirty="0">
                <a:solidFill>
                  <a:srgbClr val="0456A2"/>
                </a:solidFill>
              </a:rPr>
              <a:t> Woordenschat is belangrijke basis, maar ga geen losse woorden trainen</a:t>
            </a:r>
          </a:p>
          <a:p>
            <a:pPr>
              <a:buFont typeface="Wingdings" panose="05000000000000000000" pitchFamily="2" charset="2"/>
              <a:buChar char="Ø"/>
            </a:pPr>
            <a:r>
              <a:rPr lang="nl-NL" dirty="0">
                <a:solidFill>
                  <a:srgbClr val="0456A2"/>
                </a:solidFill>
              </a:rPr>
              <a:t> Lezen en voorlezen!!</a:t>
            </a:r>
          </a:p>
          <a:p>
            <a:pPr marL="457200" lvl="1" indent="0">
              <a:buNone/>
            </a:pPr>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endParaRPr lang="nl-NL" dirty="0">
              <a:solidFill>
                <a:srgbClr val="0456A2"/>
              </a:solidFill>
            </a:endParaRP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540938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C5ABFC50-18BC-4340-A707-6DA9CD96AA25}"/>
              </a:ext>
            </a:extLst>
          </p:cNvPr>
          <p:cNvPicPr>
            <a:picLocks noChangeAspect="1"/>
          </p:cNvPicPr>
          <p:nvPr/>
        </p:nvPicPr>
        <p:blipFill>
          <a:blip r:embed="rId4"/>
          <a:stretch>
            <a:fillRect/>
          </a:stretch>
        </p:blipFill>
        <p:spPr>
          <a:xfrm>
            <a:off x="3473726" y="0"/>
            <a:ext cx="4914900" cy="6908884"/>
          </a:xfrm>
          <a:prstGeom prst="rect">
            <a:avLst/>
          </a:prstGeom>
        </p:spPr>
      </p:pic>
    </p:spTree>
    <p:extLst>
      <p:ext uri="{BB962C8B-B14F-4D97-AF65-F5344CB8AC3E}">
        <p14:creationId xmlns:p14="http://schemas.microsoft.com/office/powerpoint/2010/main" val="21287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ADC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Bespreking</a:t>
            </a:r>
          </a:p>
        </p:txBody>
      </p:sp>
      <p:sp>
        <p:nvSpPr>
          <p:cNvPr id="3" name="Tijdelijke aanduiding voor inhoud 2"/>
          <p:cNvSpPr>
            <a:spLocks noGrp="1"/>
          </p:cNvSpPr>
          <p:nvPr>
            <p:ph idx="1"/>
          </p:nvPr>
        </p:nvSpPr>
        <p:spPr>
          <a:xfrm>
            <a:off x="378824" y="1410895"/>
            <a:ext cx="11535260" cy="4961903"/>
          </a:xfrm>
          <a:solidFill>
            <a:srgbClr val="00ADCF"/>
          </a:solidFill>
        </p:spPr>
        <p:txBody>
          <a:bodyPr>
            <a:normAutofit/>
          </a:bodyPr>
          <a:lstStyle/>
          <a:p>
            <a:pPr marL="0" indent="0">
              <a:buNone/>
            </a:pPr>
            <a:r>
              <a:rPr lang="nl-NL" dirty="0">
                <a:solidFill>
                  <a:srgbClr val="002060"/>
                </a:solidFill>
              </a:rPr>
              <a:t>Wat wil jij bereiken op je school?</a:t>
            </a:r>
          </a:p>
          <a:p>
            <a:pPr marL="0" indent="0">
              <a:buNone/>
            </a:pPr>
            <a:r>
              <a:rPr lang="nl-NL" dirty="0">
                <a:solidFill>
                  <a:srgbClr val="002060"/>
                </a:solidFill>
              </a:rPr>
              <a:t>Werk je vanuit de methode, leerlijn of een combinatie?</a:t>
            </a:r>
          </a:p>
          <a:p>
            <a:pPr marL="0" indent="0">
              <a:buNone/>
            </a:pPr>
            <a:r>
              <a:rPr lang="nl-NL" dirty="0">
                <a:solidFill>
                  <a:srgbClr val="002060"/>
                </a:solidFill>
              </a:rPr>
              <a:t>Wat zijn ervaringen op je school?</a:t>
            </a:r>
          </a:p>
          <a:p>
            <a:pPr marL="0" indent="0">
              <a:buNone/>
            </a:pPr>
            <a:r>
              <a:rPr lang="nl-NL" dirty="0">
                <a:solidFill>
                  <a:srgbClr val="002060"/>
                </a:solidFill>
              </a:rPr>
              <a:t>Waar liggen kansen, wat zijn bedreigingen?</a:t>
            </a:r>
          </a:p>
          <a:p>
            <a:pPr marL="0" indent="0">
              <a:buNone/>
            </a:pPr>
            <a:endParaRPr lang="nl-NL" dirty="0">
              <a:solidFill>
                <a:srgbClr val="002060"/>
              </a:solidFill>
            </a:endParaRPr>
          </a:p>
          <a:p>
            <a:pPr marL="0" indent="0">
              <a:buNone/>
            </a:pPr>
            <a:r>
              <a:rPr lang="nl-NL" dirty="0">
                <a:solidFill>
                  <a:srgbClr val="002060"/>
                </a:solidFill>
              </a:rPr>
              <a:t>Doel: het delen van kennis en ervaring over het werken vanuit leerlijnen.</a:t>
            </a: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45510" y="883527"/>
            <a:ext cx="2141303" cy="3008320"/>
          </a:xfrm>
          <a:prstGeom prst="rect">
            <a:avLst/>
          </a:prstGeom>
        </p:spPr>
      </p:pic>
    </p:spTree>
    <p:extLst>
      <p:ext uri="{BB962C8B-B14F-4D97-AF65-F5344CB8AC3E}">
        <p14:creationId xmlns:p14="http://schemas.microsoft.com/office/powerpoint/2010/main" val="1570154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4967</TotalTime>
  <Words>3193</Words>
  <Application>Microsoft Office PowerPoint</Application>
  <PresentationFormat>Breedbeeld</PresentationFormat>
  <Paragraphs>531</Paragraphs>
  <Slides>84</Slides>
  <Notes>49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84</vt:i4>
      </vt:variant>
    </vt:vector>
  </HeadingPairs>
  <TitlesOfParts>
    <vt:vector size="91"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Conclusie</vt:lpstr>
      <vt:lpstr>PowerPoint-presentatie</vt:lpstr>
      <vt:lpstr>PowerPoint-presentatie</vt:lpstr>
      <vt:lpstr>PowerPoint-presentatie</vt:lpstr>
      <vt:lpstr>PowerPoint-presentatie</vt:lpstr>
      <vt:lpstr>PowerPoint-presentatie</vt:lpstr>
      <vt:lpstr>PowerPoint-presentatie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Leerlijn rekenen</vt:lpstr>
      <vt:lpstr>PowerPoint-presentatie</vt:lpstr>
      <vt:lpstr>PowerPoint-presentatie</vt:lpstr>
      <vt:lpstr>PowerPoint-presentatie</vt:lpstr>
      <vt:lpstr>PowerPoint-presentatie</vt:lpstr>
      <vt:lpstr>PowerPoint-presentatie</vt:lpstr>
      <vt:lpstr>PowerPoint-presentatie</vt:lpstr>
      <vt:lpstr>PowerPoint-presentatie</vt:lpstr>
      <vt:lpstr>Leerlijn taal</vt:lpstr>
      <vt:lpstr>Rijke taal</vt:lpstr>
      <vt:lpstr>Leerprocessen en ontwikkelingsprocessen</vt:lpstr>
      <vt:lpstr>Leerprocessen en ontwikkelingsprocessen</vt:lpstr>
      <vt:lpstr>Woordenschat</vt:lpstr>
      <vt:lpstr>Leerprocessen en ontwikkelingsprocessen</vt:lpstr>
      <vt:lpstr>Leerprocessen en ontwikkelingsprocessen</vt:lpstr>
      <vt:lpstr>Leerlijn lezen, wat is leesbegrip</vt:lpstr>
      <vt:lpstr>Begrijpend lezen: tekst- hard -hoofdvragen</vt:lpstr>
      <vt:lpstr>PowerPoint-presentatie</vt:lpstr>
      <vt:lpstr>Bespreking</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116</cp:revision>
  <cp:lastPrinted>2021-04-08T12:40:05Z</cp:lastPrinted>
  <dcterms:created xsi:type="dcterms:W3CDTF">2019-12-07T18:56:50Z</dcterms:created>
  <dcterms:modified xsi:type="dcterms:W3CDTF">2024-01-29T11:35:02Z</dcterms:modified>
</cp:coreProperties>
</file>