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36" r:id="rId2"/>
    <p:sldId id="467" r:id="rId3"/>
    <p:sldId id="409" r:id="rId4"/>
    <p:sldId id="444" r:id="rId5"/>
    <p:sldId id="333" r:id="rId6"/>
    <p:sldId id="296" r:id="rId7"/>
    <p:sldId id="297" r:id="rId8"/>
    <p:sldId id="260" r:id="rId9"/>
    <p:sldId id="303" r:id="rId10"/>
    <p:sldId id="304" r:id="rId11"/>
    <p:sldId id="305" r:id="rId12"/>
    <p:sldId id="306" r:id="rId13"/>
    <p:sldId id="329" r:id="rId14"/>
    <p:sldId id="308" r:id="rId15"/>
    <p:sldId id="311" r:id="rId16"/>
    <p:sldId id="312" r:id="rId17"/>
    <p:sldId id="307" r:id="rId18"/>
    <p:sldId id="388" r:id="rId19"/>
    <p:sldId id="400" r:id="rId20"/>
    <p:sldId id="395" r:id="rId21"/>
    <p:sldId id="397" r:id="rId22"/>
    <p:sldId id="398" r:id="rId23"/>
    <p:sldId id="396" r:id="rId24"/>
    <p:sldId id="431" r:id="rId25"/>
    <p:sldId id="351" r:id="rId26"/>
    <p:sldId id="384" r:id="rId27"/>
    <p:sldId id="385" r:id="rId28"/>
    <p:sldId id="386" r:id="rId29"/>
    <p:sldId id="387" r:id="rId30"/>
    <p:sldId id="414" r:id="rId31"/>
    <p:sldId id="415" r:id="rId32"/>
    <p:sldId id="416" r:id="rId33"/>
    <p:sldId id="418" r:id="rId34"/>
    <p:sldId id="460" r:id="rId35"/>
    <p:sldId id="461" r:id="rId36"/>
    <p:sldId id="466" r:id="rId37"/>
    <p:sldId id="389" r:id="rId38"/>
    <p:sldId id="280" r:id="rId39"/>
    <p:sldId id="315" r:id="rId40"/>
    <p:sldId id="462" r:id="rId41"/>
    <p:sldId id="299" r:id="rId42"/>
    <p:sldId id="264" r:id="rId43"/>
    <p:sldId id="263" r:id="rId44"/>
    <p:sldId id="276" r:id="rId45"/>
    <p:sldId id="393" r:id="rId46"/>
    <p:sldId id="383" r:id="rId47"/>
    <p:sldId id="392" r:id="rId48"/>
    <p:sldId id="424" r:id="rId49"/>
    <p:sldId id="441" r:id="rId50"/>
    <p:sldId id="437" r:id="rId51"/>
    <p:sldId id="440" r:id="rId52"/>
    <p:sldId id="438" r:id="rId53"/>
    <p:sldId id="439" r:id="rId54"/>
    <p:sldId id="442" r:id="rId55"/>
    <p:sldId id="452" r:id="rId56"/>
    <p:sldId id="443" r:id="rId57"/>
    <p:sldId id="447" r:id="rId58"/>
    <p:sldId id="401" r:id="rId59"/>
    <p:sldId id="426" r:id="rId60"/>
    <p:sldId id="453" r:id="rId61"/>
    <p:sldId id="454" r:id="rId62"/>
    <p:sldId id="427" r:id="rId63"/>
    <p:sldId id="428" r:id="rId64"/>
    <p:sldId id="455" r:id="rId65"/>
    <p:sldId id="457" r:id="rId66"/>
    <p:sldId id="458" r:id="rId67"/>
    <p:sldId id="463" r:id="rId68"/>
    <p:sldId id="446" r:id="rId69"/>
    <p:sldId id="267" r:id="rId70"/>
    <p:sldId id="448" r:id="rId71"/>
    <p:sldId id="334" r:id="rId72"/>
    <p:sldId id="350" r:id="rId73"/>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456A2"/>
    <a:srgbClr val="66AB38"/>
    <a:srgbClr val="00ADCE"/>
    <a:srgbClr val="0FF936"/>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F0D19-41BB-473D-9C91-C66167ECFFAE}" v="2" dt="2024-02-13T11:48:54.4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7" d="100"/>
          <a:sy n="117" d="100"/>
        </p:scale>
        <p:origin x="317"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rten van der Steeg" userId="a6dc0641affce8f0" providerId="LiveId" clId="{94CF0D19-41BB-473D-9C91-C66167ECFFAE}"/>
    <pc:docChg chg="addSld delSld modSld sldOrd">
      <pc:chgData name="Maarten van der Steeg" userId="a6dc0641affce8f0" providerId="LiveId" clId="{94CF0D19-41BB-473D-9C91-C66167ECFFAE}" dt="2024-02-13T11:49:04.228" v="6"/>
      <pc:docMkLst>
        <pc:docMk/>
      </pc:docMkLst>
      <pc:sldChg chg="ord">
        <pc:chgData name="Maarten van der Steeg" userId="a6dc0641affce8f0" providerId="LiveId" clId="{94CF0D19-41BB-473D-9C91-C66167ECFFAE}" dt="2024-02-13T11:49:02.645" v="4"/>
        <pc:sldMkLst>
          <pc:docMk/>
          <pc:sldMk cId="3982629091" sldId="267"/>
        </pc:sldMkLst>
      </pc:sldChg>
      <pc:sldChg chg="del">
        <pc:chgData name="Maarten van der Steeg" userId="a6dc0641affce8f0" providerId="LiveId" clId="{94CF0D19-41BB-473D-9C91-C66167ECFFAE}" dt="2024-02-13T11:45:02.924" v="0" actId="2696"/>
        <pc:sldMkLst>
          <pc:docMk/>
          <pc:sldMk cId="1810250449" sldId="309"/>
        </pc:sldMkLst>
      </pc:sldChg>
      <pc:sldChg chg="del">
        <pc:chgData name="Maarten van der Steeg" userId="a6dc0641affce8f0" providerId="LiveId" clId="{94CF0D19-41BB-473D-9C91-C66167ECFFAE}" dt="2024-02-13T11:45:02.924" v="0" actId="2696"/>
        <pc:sldMkLst>
          <pc:docMk/>
          <pc:sldMk cId="275304766" sldId="320"/>
        </pc:sldMkLst>
      </pc:sldChg>
      <pc:sldChg chg="del">
        <pc:chgData name="Maarten van der Steeg" userId="a6dc0641affce8f0" providerId="LiveId" clId="{94CF0D19-41BB-473D-9C91-C66167ECFFAE}" dt="2024-02-13T11:45:02.924" v="0" actId="2696"/>
        <pc:sldMkLst>
          <pc:docMk/>
          <pc:sldMk cId="369473687" sldId="325"/>
        </pc:sldMkLst>
      </pc:sldChg>
      <pc:sldChg chg="del">
        <pc:chgData name="Maarten van der Steeg" userId="a6dc0641affce8f0" providerId="LiveId" clId="{94CF0D19-41BB-473D-9C91-C66167ECFFAE}" dt="2024-02-13T11:45:02.924" v="0" actId="2696"/>
        <pc:sldMkLst>
          <pc:docMk/>
          <pc:sldMk cId="2407156829" sldId="326"/>
        </pc:sldMkLst>
      </pc:sldChg>
      <pc:sldChg chg="del">
        <pc:chgData name="Maarten van der Steeg" userId="a6dc0641affce8f0" providerId="LiveId" clId="{94CF0D19-41BB-473D-9C91-C66167ECFFAE}" dt="2024-02-13T11:45:02.924" v="0" actId="2696"/>
        <pc:sldMkLst>
          <pc:docMk/>
          <pc:sldMk cId="4043660981" sldId="327"/>
        </pc:sldMkLst>
      </pc:sldChg>
      <pc:sldChg chg="add del">
        <pc:chgData name="Maarten van der Steeg" userId="a6dc0641affce8f0" providerId="LiveId" clId="{94CF0D19-41BB-473D-9C91-C66167ECFFAE}" dt="2024-02-13T11:45:18.924" v="1"/>
        <pc:sldMkLst>
          <pc:docMk/>
          <pc:sldMk cId="2878818124" sldId="334"/>
        </pc:sldMkLst>
      </pc:sldChg>
      <pc:sldChg chg="add del">
        <pc:chgData name="Maarten van der Steeg" userId="a6dc0641affce8f0" providerId="LiveId" clId="{94CF0D19-41BB-473D-9C91-C66167ECFFAE}" dt="2024-02-13T11:45:18.924" v="1"/>
        <pc:sldMkLst>
          <pc:docMk/>
          <pc:sldMk cId="3979979038" sldId="350"/>
        </pc:sldMkLst>
      </pc:sldChg>
      <pc:sldChg chg="del">
        <pc:chgData name="Maarten van der Steeg" userId="a6dc0641affce8f0" providerId="LiveId" clId="{94CF0D19-41BB-473D-9C91-C66167ECFFAE}" dt="2024-02-13T11:45:02.924" v="0" actId="2696"/>
        <pc:sldMkLst>
          <pc:docMk/>
          <pc:sldMk cId="2180163977" sldId="363"/>
        </pc:sldMkLst>
      </pc:sldChg>
      <pc:sldChg chg="del">
        <pc:chgData name="Maarten van der Steeg" userId="a6dc0641affce8f0" providerId="LiveId" clId="{94CF0D19-41BB-473D-9C91-C66167ECFFAE}" dt="2024-02-13T11:45:02.924" v="0" actId="2696"/>
        <pc:sldMkLst>
          <pc:docMk/>
          <pc:sldMk cId="3441086574" sldId="375"/>
        </pc:sldMkLst>
      </pc:sldChg>
      <pc:sldChg chg="del">
        <pc:chgData name="Maarten van der Steeg" userId="a6dc0641affce8f0" providerId="LiveId" clId="{94CF0D19-41BB-473D-9C91-C66167ECFFAE}" dt="2024-02-13T11:45:02.924" v="0" actId="2696"/>
        <pc:sldMkLst>
          <pc:docMk/>
          <pc:sldMk cId="1968884809" sldId="420"/>
        </pc:sldMkLst>
      </pc:sldChg>
      <pc:sldChg chg="del">
        <pc:chgData name="Maarten van der Steeg" userId="a6dc0641affce8f0" providerId="LiveId" clId="{94CF0D19-41BB-473D-9C91-C66167ECFFAE}" dt="2024-02-13T11:45:02.924" v="0" actId="2696"/>
        <pc:sldMkLst>
          <pc:docMk/>
          <pc:sldMk cId="3898988677" sldId="421"/>
        </pc:sldMkLst>
      </pc:sldChg>
      <pc:sldChg chg="del">
        <pc:chgData name="Maarten van der Steeg" userId="a6dc0641affce8f0" providerId="LiveId" clId="{94CF0D19-41BB-473D-9C91-C66167ECFFAE}" dt="2024-02-13T11:45:02.924" v="0" actId="2696"/>
        <pc:sldMkLst>
          <pc:docMk/>
          <pc:sldMk cId="3349712726" sldId="445"/>
        </pc:sldMkLst>
      </pc:sldChg>
      <pc:sldChg chg="add ord">
        <pc:chgData name="Maarten van der Steeg" userId="a6dc0641affce8f0" providerId="LiveId" clId="{94CF0D19-41BB-473D-9C91-C66167ECFFAE}" dt="2024-02-13T11:49:04.228" v="6"/>
        <pc:sldMkLst>
          <pc:docMk/>
          <pc:sldMk cId="1277571999" sldId="4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13-2-2024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13-2-2024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30</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31</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32</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33</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55</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8424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66</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67</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69</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83817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18</a:t>
            </a:fld>
            <a:endParaRPr lang="nl-NL"/>
          </a:p>
        </p:txBody>
      </p:sp>
    </p:spTree>
    <p:extLst>
      <p:ext uri="{BB962C8B-B14F-4D97-AF65-F5344CB8AC3E}">
        <p14:creationId xmlns:p14="http://schemas.microsoft.com/office/powerpoint/2010/main" val="39774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13-2-2024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13-2-2024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7" Type="http://schemas.microsoft.com/office/2007/relationships/hdphoto" Target="../media/hdphoto1.wdp"/><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7.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17.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sp>
        <p:nvSpPr>
          <p:cNvPr id="3" name="Rechthoek 2">
            <a:extLst>
              <a:ext uri="{FF2B5EF4-FFF2-40B4-BE49-F238E27FC236}">
                <a16:creationId xmlns:a16="http://schemas.microsoft.com/office/drawing/2014/main" id="{3877EA2D-069C-4E75-B946-CA3262619D7D}"/>
              </a:ext>
            </a:extLst>
          </p:cNvPr>
          <p:cNvSpPr/>
          <p:nvPr/>
        </p:nvSpPr>
        <p:spPr>
          <a:xfrm>
            <a:off x="1126435" y="1464368"/>
            <a:ext cx="9104243" cy="3693319"/>
          </a:xfrm>
          <a:prstGeom prst="rect">
            <a:avLst/>
          </a:prstGeom>
        </p:spPr>
        <p:txBody>
          <a:bodyPr wrap="square">
            <a:spAutoFit/>
          </a:bodyPr>
          <a:lstStyle/>
          <a:p>
            <a:r>
              <a:rPr lang="nl-NL" b="1" i="1" dirty="0">
                <a:solidFill>
                  <a:srgbClr val="000000"/>
                </a:solidFill>
                <a:latin typeface="Verdana" panose="020B0604030504040204" pitchFamily="34" charset="0"/>
              </a:rPr>
              <a:t>Nog niet te toetsen vaardigheden en perspectief op termijn</a:t>
            </a:r>
          </a:p>
          <a:p>
            <a:r>
              <a:rPr lang="nl-NL" i="1" dirty="0">
                <a:solidFill>
                  <a:srgbClr val="000000"/>
                </a:solidFill>
                <a:latin typeface="Verdana" panose="020B0604030504040204" pitchFamily="34" charset="0"/>
              </a:rPr>
              <a:t> </a:t>
            </a:r>
            <a:endParaRPr lang="nl-NL" dirty="0">
              <a:solidFill>
                <a:srgbClr val="000000"/>
              </a:solidFill>
              <a:latin typeface="Verdana" panose="020B0604030504040204" pitchFamily="34" charset="0"/>
            </a:endParaRPr>
          </a:p>
          <a:p>
            <a:r>
              <a:rPr lang="nl-NL" dirty="0">
                <a:solidFill>
                  <a:srgbClr val="000000"/>
                </a:solidFill>
                <a:latin typeface="Verdana" panose="020B0604030504040204" pitchFamily="34" charset="0"/>
              </a:rPr>
              <a:t>In de huidige vorm van de Centrale Eindtoets rekenen kunnen nog niet alle doelen die in het referentiekader zijn geformuleerd, getoetst worden. Dit heeft onder meer te maken met het feit dat de eindtoets op dit moment </a:t>
            </a:r>
            <a:r>
              <a:rPr lang="nl-NL" b="1" dirty="0">
                <a:solidFill>
                  <a:srgbClr val="000000"/>
                </a:solidFill>
                <a:latin typeface="Verdana" panose="020B0604030504040204" pitchFamily="34" charset="0"/>
              </a:rPr>
              <a:t>alleen meerkeuzevragen </a:t>
            </a:r>
            <a:r>
              <a:rPr lang="nl-NL" dirty="0">
                <a:solidFill>
                  <a:srgbClr val="000000"/>
                </a:solidFill>
                <a:latin typeface="Verdana" panose="020B0604030504040204" pitchFamily="34" charset="0"/>
              </a:rPr>
              <a:t>bevat. Hiermee zijn doelen als </a:t>
            </a:r>
            <a:r>
              <a:rPr lang="nl-NL" b="1" dirty="0">
                <a:solidFill>
                  <a:srgbClr val="FF0000"/>
                </a:solidFill>
                <a:latin typeface="Verdana" panose="020B0604030504040204" pitchFamily="34" charset="0"/>
              </a:rPr>
              <a:t>'kunnen uitleggen waarom…' en 'inzien dat...' moeilijk te toetsen.</a:t>
            </a:r>
            <a:r>
              <a:rPr lang="nl-NL" dirty="0">
                <a:solidFill>
                  <a:srgbClr val="000000"/>
                </a:solidFill>
                <a:latin typeface="Verdana" panose="020B0604030504040204" pitchFamily="34" charset="0"/>
              </a:rPr>
              <a:t> Ook vaardigheden als </a:t>
            </a:r>
            <a:r>
              <a:rPr lang="nl-NL" b="1" dirty="0">
                <a:solidFill>
                  <a:srgbClr val="FF0000"/>
                </a:solidFill>
                <a:latin typeface="Verdana" panose="020B0604030504040204" pitchFamily="34" charset="0"/>
              </a:rPr>
              <a:t>'hanteren van meetinstrumenten</a:t>
            </a:r>
            <a:r>
              <a:rPr lang="nl-NL" dirty="0">
                <a:solidFill>
                  <a:srgbClr val="000000"/>
                </a:solidFill>
                <a:latin typeface="Verdana" panose="020B0604030504040204" pitchFamily="34" charset="0"/>
              </a:rPr>
              <a:t>' en </a:t>
            </a:r>
            <a:r>
              <a:rPr lang="nl-NL" b="1" dirty="0">
                <a:solidFill>
                  <a:srgbClr val="FF0000"/>
                </a:solidFill>
                <a:latin typeface="Verdana" panose="020B0604030504040204" pitchFamily="34" charset="0"/>
              </a:rPr>
              <a:t>'tekenen van diagrammen en grafieken' </a:t>
            </a:r>
            <a:r>
              <a:rPr lang="nl-NL" dirty="0">
                <a:solidFill>
                  <a:srgbClr val="000000"/>
                </a:solidFill>
                <a:latin typeface="Verdana" panose="020B0604030504040204" pitchFamily="34" charset="0"/>
              </a:rPr>
              <a:t>zijn met de huidige afnamevorm nog niet goed te meten. Vanaf 2018 worden andersoortige items opgenomen in de Centrale Eindtoets en kan deze situatie wijzigen. </a:t>
            </a:r>
          </a:p>
          <a:p>
            <a:endParaRPr lang="nl-NL" dirty="0">
              <a:solidFill>
                <a:srgbClr val="000000"/>
              </a:solidFill>
              <a:latin typeface="Verdana" panose="020B0604030504040204" pitchFamily="34" charset="0"/>
            </a:endParaRPr>
          </a:p>
          <a:p>
            <a:r>
              <a:rPr lang="nl-NL" dirty="0"/>
              <a:t>Bron: </a:t>
            </a:r>
            <a:r>
              <a:rPr lang="nl-NL" dirty="0" err="1"/>
              <a:t>Toetswijzer</a:t>
            </a:r>
            <a:r>
              <a:rPr lang="nl-NL" dirty="0"/>
              <a:t> Centrale Eindtoets po taal en rekenen aug 2015.pdf (website CVTE juni 2020)</a:t>
            </a: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98726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685941" y="183609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7737579" y="929935"/>
            <a:ext cx="2646320" cy="3326205"/>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880EB285-2E47-FCA1-9787-6C97759695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6141" y="2180708"/>
            <a:ext cx="2710783" cy="3677194"/>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9"/>
          <a:stretch>
            <a:fillRect/>
          </a:stretch>
        </p:blipFill>
        <p:spPr>
          <a:xfrm>
            <a:off x="6843862" y="4359921"/>
            <a:ext cx="5256698" cy="2370753"/>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844D18E-4F88-484D-991D-DD3460562A01}"/>
              </a:ext>
            </a:extLst>
          </p:cNvPr>
          <p:cNvPicPr>
            <a:picLocks noChangeAspect="1"/>
          </p:cNvPicPr>
          <p:nvPr/>
        </p:nvPicPr>
        <p:blipFill>
          <a:blip r:embed="rId2"/>
          <a:stretch>
            <a:fillRect/>
          </a:stretch>
        </p:blipFill>
        <p:spPr>
          <a:xfrm>
            <a:off x="7753172" y="3266520"/>
            <a:ext cx="4240045" cy="3158223"/>
          </a:xfrm>
          <a:prstGeom prst="rect">
            <a:avLst/>
          </a:prstGeom>
        </p:spPr>
      </p:pic>
      <p:sp>
        <p:nvSpPr>
          <p:cNvPr id="5" name="Tekstvak 4">
            <a:extLst>
              <a:ext uri="{FF2B5EF4-FFF2-40B4-BE49-F238E27FC236}">
                <a16:creationId xmlns:a16="http://schemas.microsoft.com/office/drawing/2014/main" id="{15ADEF93-EB72-4870-B692-9A152E363D55}"/>
              </a:ext>
            </a:extLst>
          </p:cNvPr>
          <p:cNvSpPr txBox="1"/>
          <p:nvPr/>
        </p:nvSpPr>
        <p:spPr>
          <a:xfrm>
            <a:off x="499774" y="4265589"/>
            <a:ext cx="6098344" cy="1200329"/>
          </a:xfrm>
          <a:prstGeom prst="rect">
            <a:avLst/>
          </a:prstGeom>
          <a:noFill/>
        </p:spPr>
        <p:txBody>
          <a:bodyPr wrap="square">
            <a:spAutoFit/>
          </a:bodyPr>
          <a:lstStyle/>
          <a:p>
            <a:pPr algn="l"/>
            <a:r>
              <a:rPr lang="nl-NL" sz="1800" b="0" i="0" u="none" strike="noStrike" baseline="0" dirty="0">
                <a:latin typeface="Verdana" panose="020B0604030504040204" pitchFamily="34" charset="0"/>
              </a:rPr>
              <a:t>Een </a:t>
            </a:r>
            <a:r>
              <a:rPr lang="nl-NL" sz="1800" b="0" i="0" u="none" strike="noStrike" baseline="0" dirty="0" err="1">
                <a:latin typeface="Verdana" panose="020B0604030504040204" pitchFamily="34" charset="0"/>
              </a:rPr>
              <a:t>ankerset</a:t>
            </a:r>
            <a:r>
              <a:rPr lang="nl-NL" sz="1800" b="0" i="0" u="none" strike="noStrike" baseline="0" dirty="0">
                <a:latin typeface="Verdana" panose="020B0604030504040204" pitchFamily="34" charset="0"/>
              </a:rPr>
              <a:t>/</a:t>
            </a:r>
            <a:r>
              <a:rPr lang="nl-NL" sz="1800" b="0" i="0" u="none" strike="noStrike" baseline="0" dirty="0" err="1">
                <a:latin typeface="Verdana" panose="020B0604030504040204" pitchFamily="34" charset="0"/>
              </a:rPr>
              <a:t>referentieset</a:t>
            </a:r>
            <a:r>
              <a:rPr lang="nl-NL" sz="1800" b="0" i="0" u="none" strike="noStrike" baseline="0" dirty="0">
                <a:latin typeface="Verdana" panose="020B0604030504040204" pitchFamily="34" charset="0"/>
              </a:rPr>
              <a:t> bestaat uit een set van opgaven die samen het inhoudelijk beschreven</a:t>
            </a:r>
          </a:p>
          <a:p>
            <a:pPr algn="l"/>
            <a:r>
              <a:rPr lang="nl-NL" sz="1800" b="0" i="0" u="none" strike="noStrike" baseline="0" dirty="0">
                <a:latin typeface="Verdana" panose="020B0604030504040204" pitchFamily="34" charset="0"/>
              </a:rPr>
              <a:t>kennisdomein van het referentieniveau zo goed mogelijk representeren.</a:t>
            </a:r>
            <a:endParaRPr lang="nl-NL" dirty="0"/>
          </a:p>
        </p:txBody>
      </p:sp>
      <p:sp>
        <p:nvSpPr>
          <p:cNvPr id="7" name="Tekstvak 6">
            <a:extLst>
              <a:ext uri="{FF2B5EF4-FFF2-40B4-BE49-F238E27FC236}">
                <a16:creationId xmlns:a16="http://schemas.microsoft.com/office/drawing/2014/main" id="{1BF7DB5D-D2DB-4439-B37C-C48AA1D0D54E}"/>
              </a:ext>
            </a:extLst>
          </p:cNvPr>
          <p:cNvSpPr txBox="1"/>
          <p:nvPr/>
        </p:nvSpPr>
        <p:spPr>
          <a:xfrm>
            <a:off x="277480" y="1257232"/>
            <a:ext cx="6096000" cy="1200329"/>
          </a:xfrm>
          <a:prstGeom prst="rect">
            <a:avLst/>
          </a:prstGeom>
          <a:noFill/>
        </p:spPr>
        <p:txBody>
          <a:bodyPr wrap="square">
            <a:spAutoFit/>
          </a:bodyPr>
          <a:lstStyle/>
          <a:p>
            <a:pPr algn="l"/>
            <a:r>
              <a:rPr lang="nl-NL" sz="1800" b="0" i="0" u="none" strike="noStrike" baseline="0" dirty="0">
                <a:latin typeface="Verdana" panose="020B0604030504040204" pitchFamily="34" charset="0"/>
              </a:rPr>
              <a:t>Het is belangrijk dat in die toetsen en examens de eisen van de referentieniveaus voor alle</a:t>
            </a:r>
          </a:p>
          <a:p>
            <a:pPr algn="l"/>
            <a:r>
              <a:rPr lang="nl-NL" sz="1800" b="0" i="0" u="none" strike="noStrike" baseline="0" dirty="0">
                <a:latin typeface="Verdana" panose="020B0604030504040204" pitchFamily="34" charset="0"/>
              </a:rPr>
              <a:t>leerlingen gelijk zijn, ongeacht het schooltype dat zij volgen.</a:t>
            </a:r>
            <a:endParaRPr lang="nl-NL" dirty="0"/>
          </a:p>
        </p:txBody>
      </p:sp>
      <p:sp>
        <p:nvSpPr>
          <p:cNvPr id="9" name="Tekstvak 8">
            <a:extLst>
              <a:ext uri="{FF2B5EF4-FFF2-40B4-BE49-F238E27FC236}">
                <a16:creationId xmlns:a16="http://schemas.microsoft.com/office/drawing/2014/main" id="{3B8D7B42-89CF-4825-A591-03AA09813231}"/>
              </a:ext>
            </a:extLst>
          </p:cNvPr>
          <p:cNvSpPr txBox="1"/>
          <p:nvPr/>
        </p:nvSpPr>
        <p:spPr>
          <a:xfrm>
            <a:off x="3007837" y="2498730"/>
            <a:ext cx="8242852" cy="1200329"/>
          </a:xfrm>
          <a:prstGeom prst="rect">
            <a:avLst/>
          </a:prstGeom>
          <a:noFill/>
        </p:spPr>
        <p:txBody>
          <a:bodyPr wrap="square">
            <a:spAutoFit/>
          </a:bodyPr>
          <a:lstStyle/>
          <a:p>
            <a:pPr algn="l"/>
            <a:r>
              <a:rPr lang="nl-NL" sz="1800" b="0" i="0" u="none" strike="noStrike" baseline="0" dirty="0">
                <a:latin typeface="Verdana" panose="020B0604030504040204" pitchFamily="34" charset="0"/>
              </a:rPr>
              <a:t>Om dit mogelijk te maken heeft het ministerie</a:t>
            </a:r>
          </a:p>
          <a:p>
            <a:pPr algn="l"/>
            <a:r>
              <a:rPr lang="nl-NL" sz="1800" b="0" i="0" u="none" strike="noStrike" baseline="0" dirty="0">
                <a:latin typeface="Verdana" panose="020B0604030504040204" pitchFamily="34" charset="0"/>
              </a:rPr>
              <a:t>van Onderwijs, Cultuur en Wetenschap (OCW) medio 2011 opdracht gegeven een vergelijkingsonderzoek uit te voeren onder de noemer </a:t>
            </a:r>
            <a:r>
              <a:rPr lang="nl-NL" sz="1800" b="0" i="1" u="none" strike="noStrike" baseline="0" dirty="0">
                <a:latin typeface="Verdana" panose="020B0604030504040204" pitchFamily="34" charset="0"/>
              </a:rPr>
              <a:t>project referentiesets taal en rekenen</a:t>
            </a:r>
            <a:r>
              <a:rPr lang="nl-NL" sz="1800" b="0" i="0" u="none" strike="noStrike" baseline="0" dirty="0">
                <a:latin typeface="Verdana" panose="020B0604030504040204" pitchFamily="34" charset="0"/>
              </a:rPr>
              <a:t>.</a:t>
            </a:r>
            <a:endParaRPr lang="nl-NL" dirty="0"/>
          </a:p>
        </p:txBody>
      </p:sp>
      <p:pic>
        <p:nvPicPr>
          <p:cNvPr id="10" name="Afbeelding 9">
            <a:extLst>
              <a:ext uri="{FF2B5EF4-FFF2-40B4-BE49-F238E27FC236}">
                <a16:creationId xmlns:a16="http://schemas.microsoft.com/office/drawing/2014/main" id="{133314D8-FCF2-4845-9FCB-DC6ED292106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77BC4FCC-F967-42EA-8F2E-C2A0E1ADC734}"/>
              </a:ext>
            </a:extLst>
          </p:cNvPr>
          <p:cNvPicPr>
            <a:picLocks noChangeAspect="1"/>
          </p:cNvPicPr>
          <p:nvPr/>
        </p:nvPicPr>
        <p:blipFill>
          <a:blip r:embed="rId5"/>
          <a:stretch>
            <a:fillRect/>
          </a:stretch>
        </p:blipFill>
        <p:spPr>
          <a:xfrm>
            <a:off x="277480" y="23274"/>
            <a:ext cx="6276975" cy="1057275"/>
          </a:xfrm>
          <a:prstGeom prst="rect">
            <a:avLst/>
          </a:prstGeom>
        </p:spPr>
      </p:pic>
    </p:spTree>
    <p:extLst>
      <p:ext uri="{BB962C8B-B14F-4D97-AF65-F5344CB8AC3E}">
        <p14:creationId xmlns:p14="http://schemas.microsoft.com/office/powerpoint/2010/main" val="299297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1198130" cy="857250"/>
          </a:xfrm>
        </p:spPr>
        <p:txBody>
          <a:bodyPr>
            <a:noAutofit/>
          </a:bodyPr>
          <a:lstStyle/>
          <a:p>
            <a:pPr algn="l"/>
            <a:r>
              <a:rPr lang="nl-NL" sz="3600" dirty="0">
                <a:solidFill>
                  <a:srgbClr val="66AB38"/>
                </a:solidFill>
                <a:latin typeface="Arial Rounded MT Bold" panose="020F0704030504030204" pitchFamily="34" charset="0"/>
              </a:rPr>
              <a:t>Voorbeelden referentieopgaven doorstroomtoets</a:t>
            </a:r>
            <a:endParaRPr lang="nl-NL" sz="3600"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0055" y="958707"/>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4A583A0C-F808-A636-11A3-BBD27AF472A7}"/>
              </a:ext>
            </a:extLst>
          </p:cNvPr>
          <p:cNvSpPr txBox="1">
            <a:spLocks/>
          </p:cNvSpPr>
          <p:nvPr/>
        </p:nvSpPr>
        <p:spPr>
          <a:xfrm>
            <a:off x="605185" y="281384"/>
            <a:ext cx="11198130" cy="85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a:solidFill>
                  <a:srgbClr val="66AB38"/>
                </a:solidFill>
                <a:latin typeface="Arial Rounded MT Bold" panose="020F0704030504030204" pitchFamily="34" charset="0"/>
              </a:rPr>
              <a:t>Voorbeelden referentieopgaven doorstroomtoets</a:t>
            </a:r>
            <a:endParaRPr lang="nl-NL" sz="3600"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89795"/>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99E696B1-AAC8-44DF-9A24-148E6DCBE243}"/>
              </a:ext>
            </a:extLst>
          </p:cNvPr>
          <p:cNvPicPr>
            <a:picLocks noChangeAspect="1"/>
          </p:cNvPicPr>
          <p:nvPr/>
        </p:nvPicPr>
        <p:blipFill>
          <a:blip r:embed="rId4"/>
          <a:stretch>
            <a:fillRect/>
          </a:stretch>
        </p:blipFill>
        <p:spPr>
          <a:xfrm>
            <a:off x="10220445" y="1138887"/>
            <a:ext cx="2102815" cy="753495"/>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392650451"/>
              </p:ext>
            </p:extLst>
          </p:nvPr>
        </p:nvGraphicFramePr>
        <p:xfrm>
          <a:off x="997030" y="775623"/>
          <a:ext cx="9006405" cy="5086567"/>
        </p:xfrm>
        <a:graphic>
          <a:graphicData uri="http://schemas.openxmlformats.org/drawingml/2006/table">
            <a:tbl>
              <a:tblPr firstRow="1" bandRow="1">
                <a:tableStyleId>{5C22544A-7EE6-4342-B048-85BDC9FD1C3A}</a:tableStyleId>
              </a:tblPr>
              <a:tblGrid>
                <a:gridCol w="1174991">
                  <a:extLst>
                    <a:ext uri="{9D8B030D-6E8A-4147-A177-3AD203B41FA5}">
                      <a16:colId xmlns:a16="http://schemas.microsoft.com/office/drawing/2014/main" val="3406897326"/>
                    </a:ext>
                  </a:extLst>
                </a:gridCol>
                <a:gridCol w="7831414">
                  <a:extLst>
                    <a:ext uri="{9D8B030D-6E8A-4147-A177-3AD203B41FA5}">
                      <a16:colId xmlns:a16="http://schemas.microsoft.com/office/drawing/2014/main" val="930306543"/>
                    </a:ext>
                  </a:extLst>
                </a:gridCol>
              </a:tblGrid>
              <a:tr h="514567">
                <a:tc>
                  <a:txBody>
                    <a:bodyPr/>
                    <a:lstStyle/>
                    <a:p>
                      <a:r>
                        <a:rPr lang="nl-NL" sz="2400" dirty="0">
                          <a:solidFill>
                            <a:srgbClr val="002060"/>
                          </a:solidFill>
                        </a:rPr>
                        <a:t>8:30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454181">
                <a:tc>
                  <a:txBody>
                    <a:bodyPr/>
                    <a:lstStyle/>
                    <a:p>
                      <a:r>
                        <a:rPr lang="nl-NL" sz="2400" b="1" dirty="0">
                          <a:solidFill>
                            <a:srgbClr val="002060"/>
                          </a:solidFill>
                        </a:rPr>
                        <a:t>8:40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54181">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referentieniveaus</a:t>
                      </a:r>
                    </a:p>
                  </a:txBody>
                  <a:tcPr>
                    <a:solidFill>
                      <a:srgbClr val="FFFF00"/>
                    </a:solidFill>
                  </a:tcPr>
                </a:tc>
                <a:extLst>
                  <a:ext uri="{0D108BD9-81ED-4DB2-BD59-A6C34878D82A}">
                    <a16:rowId xmlns:a16="http://schemas.microsoft.com/office/drawing/2014/main" val="4241940193"/>
                  </a:ext>
                </a:extLst>
              </a:tr>
              <a:tr h="454181">
                <a:tc>
                  <a:txBody>
                    <a:bodyPr/>
                    <a:lstStyle/>
                    <a:p>
                      <a:r>
                        <a:rPr lang="nl-NL" sz="2400" b="1" dirty="0">
                          <a:solidFill>
                            <a:srgbClr val="002060"/>
                          </a:solidFill>
                        </a:rPr>
                        <a:t>9:45</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454181">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 bespreking</a:t>
                      </a:r>
                    </a:p>
                  </a:txBody>
                  <a:tcPr>
                    <a:solidFill>
                      <a:srgbClr val="00B0F0"/>
                    </a:solidFill>
                  </a:tcPr>
                </a:tc>
                <a:extLst>
                  <a:ext uri="{0D108BD9-81ED-4DB2-BD59-A6C34878D82A}">
                    <a16:rowId xmlns:a16="http://schemas.microsoft.com/office/drawing/2014/main" val="3068714097"/>
                  </a:ext>
                </a:extLst>
              </a:tr>
              <a:tr h="454181">
                <a:tc>
                  <a:txBody>
                    <a:bodyPr/>
                    <a:lstStyle/>
                    <a:p>
                      <a:r>
                        <a:rPr lang="nl-NL" sz="2400" b="1" dirty="0">
                          <a:solidFill>
                            <a:srgbClr val="002060"/>
                          </a:solidFill>
                        </a:rPr>
                        <a:t>10:30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0B0F0"/>
                    </a:solidFill>
                  </a:tcPr>
                </a:tc>
                <a:extLst>
                  <a:ext uri="{0D108BD9-81ED-4DB2-BD59-A6C34878D82A}">
                    <a16:rowId xmlns:a16="http://schemas.microsoft.com/office/drawing/2014/main" val="3125499856"/>
                  </a:ext>
                </a:extLst>
              </a:tr>
              <a:tr h="454181">
                <a:tc>
                  <a:txBody>
                    <a:bodyPr/>
                    <a:lstStyle/>
                    <a:p>
                      <a:r>
                        <a:rPr lang="nl-NL" sz="2400" b="1" dirty="0">
                          <a:solidFill>
                            <a:srgbClr val="002060"/>
                          </a:solidFill>
                        </a:rPr>
                        <a:t>10:45</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2, leerlijn taal, bespreking</a:t>
                      </a:r>
                    </a:p>
                  </a:txBody>
                  <a:tcPr>
                    <a:solidFill>
                      <a:srgbClr val="00B0F0"/>
                    </a:solidFill>
                  </a:tcPr>
                </a:tc>
                <a:extLst>
                  <a:ext uri="{0D108BD9-81ED-4DB2-BD59-A6C34878D82A}">
                    <a16:rowId xmlns:a16="http://schemas.microsoft.com/office/drawing/2014/main" val="429294140"/>
                  </a:ext>
                </a:extLst>
              </a:tr>
              <a:tr h="454181">
                <a:tc>
                  <a:txBody>
                    <a:bodyPr/>
                    <a:lstStyle/>
                    <a:p>
                      <a:r>
                        <a:rPr lang="nl-NL" sz="2400" b="1" dirty="0">
                          <a:solidFill>
                            <a:srgbClr val="002060"/>
                          </a:solidFill>
                        </a:rPr>
                        <a:t>11:45</a:t>
                      </a:r>
                    </a:p>
                  </a:txBody>
                  <a:tcPr>
                    <a:solidFill>
                      <a:srgbClr val="00B0F0"/>
                    </a:solidFill>
                  </a:tcPr>
                </a:tc>
                <a:tc>
                  <a:txBody>
                    <a:bodyPr/>
                    <a:lstStyle/>
                    <a:p>
                      <a:r>
                        <a:rPr lang="nl-NL" sz="2400" dirty="0">
                          <a:solidFill>
                            <a:srgbClr val="002060"/>
                          </a:solidFill>
                        </a:rPr>
                        <a:t>Activiteiten bij taal</a:t>
                      </a:r>
                    </a:p>
                  </a:txBody>
                  <a:tcPr>
                    <a:solidFill>
                      <a:srgbClr val="00B0F0"/>
                    </a:solidFill>
                  </a:tcPr>
                </a:tc>
                <a:extLst>
                  <a:ext uri="{0D108BD9-81ED-4DB2-BD59-A6C34878D82A}">
                    <a16:rowId xmlns:a16="http://schemas.microsoft.com/office/drawing/2014/main" val="1108376495"/>
                  </a:ext>
                </a:extLst>
              </a:tr>
              <a:tr h="454181">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Opdracht 3 Activiteiten bij taal</a:t>
                      </a:r>
                    </a:p>
                  </a:txBody>
                  <a:tcPr>
                    <a:solidFill>
                      <a:srgbClr val="00B0F0"/>
                    </a:solidFill>
                  </a:tcPr>
                </a:tc>
                <a:extLst>
                  <a:ext uri="{0D108BD9-81ED-4DB2-BD59-A6C34878D82A}">
                    <a16:rowId xmlns:a16="http://schemas.microsoft.com/office/drawing/2014/main" val="784145475"/>
                  </a:ext>
                </a:extLst>
              </a:tr>
              <a:tr h="454181">
                <a:tc>
                  <a:txBody>
                    <a:bodyPr/>
                    <a:lstStyle/>
                    <a:p>
                      <a:r>
                        <a:rPr lang="nl-NL" sz="2400" b="1" dirty="0">
                          <a:solidFill>
                            <a:srgbClr val="002060"/>
                          </a:solidFill>
                        </a:rPr>
                        <a:t>12:15</a:t>
                      </a:r>
                    </a:p>
                  </a:txBody>
                  <a:tcPr>
                    <a:solidFill>
                      <a:srgbClr val="0FF936"/>
                    </a:solidFill>
                  </a:tcPr>
                </a:tc>
                <a:tc>
                  <a:txBody>
                    <a:bodyPr/>
                    <a:lstStyle/>
                    <a:p>
                      <a:r>
                        <a:rPr lang="nl-NL" sz="2400" dirty="0">
                          <a:solidFill>
                            <a:srgbClr val="002060"/>
                          </a:solidFill>
                        </a:rPr>
                        <a:t>Leerlingen en leerdoelen</a:t>
                      </a:r>
                    </a:p>
                  </a:txBody>
                  <a:tcPr>
                    <a:solidFill>
                      <a:srgbClr val="0FF936"/>
                    </a:solidFill>
                  </a:tcPr>
                </a:tc>
                <a:extLst>
                  <a:ext uri="{0D108BD9-81ED-4DB2-BD59-A6C34878D82A}">
                    <a16:rowId xmlns:a16="http://schemas.microsoft.com/office/drawing/2014/main" val="1945064594"/>
                  </a:ext>
                </a:extLst>
              </a:tr>
              <a:tr h="454181">
                <a:tc>
                  <a:txBody>
                    <a:bodyPr/>
                    <a:lstStyle/>
                    <a:p>
                      <a:r>
                        <a:rPr lang="nl-NL" sz="2400" b="1" dirty="0">
                          <a:solidFill>
                            <a:srgbClr val="002060"/>
                          </a:solidFill>
                        </a:rPr>
                        <a:t>12:30</a:t>
                      </a:r>
                    </a:p>
                  </a:txBody>
                  <a:tcPr/>
                </a:tc>
                <a:tc>
                  <a:txBody>
                    <a:bodyPr/>
                    <a:lstStyle/>
                    <a:p>
                      <a:r>
                        <a:rPr lang="nl-NL" sz="2400" dirty="0">
                          <a:solidFill>
                            <a:srgbClr val="002060"/>
                          </a:solidFill>
                        </a:rPr>
                        <a:t>Plenaire bespreking, en afsluiting</a:t>
                      </a:r>
                    </a:p>
                  </a:txBody>
                  <a:tcPr/>
                </a:tc>
                <a:extLst>
                  <a:ext uri="{0D108BD9-81ED-4DB2-BD59-A6C34878D82A}">
                    <a16:rowId xmlns:a16="http://schemas.microsoft.com/office/drawing/2014/main" val="2549170917"/>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182164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A544696-26A7-7066-FB20-AB8E93F9C4A9}"/>
              </a:ext>
            </a:extLst>
          </p:cNvPr>
          <p:cNvPicPr>
            <a:picLocks noChangeAspect="1"/>
          </p:cNvPicPr>
          <p:nvPr/>
        </p:nvPicPr>
        <p:blipFill>
          <a:blip r:embed="rId2"/>
          <a:stretch>
            <a:fillRect/>
          </a:stretch>
        </p:blipFill>
        <p:spPr>
          <a:xfrm>
            <a:off x="643218" y="95865"/>
            <a:ext cx="10595848" cy="6858000"/>
          </a:xfrm>
          <a:prstGeom prst="rect">
            <a:avLst/>
          </a:prstGeom>
        </p:spPr>
      </p:pic>
    </p:spTree>
    <p:extLst>
      <p:ext uri="{BB962C8B-B14F-4D97-AF65-F5344CB8AC3E}">
        <p14:creationId xmlns:p14="http://schemas.microsoft.com/office/powerpoint/2010/main" val="409321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0080B98-EAEC-B96B-7990-8184122A2F38}"/>
              </a:ext>
            </a:extLst>
          </p:cNvPr>
          <p:cNvPicPr>
            <a:picLocks noChangeAspect="1"/>
          </p:cNvPicPr>
          <p:nvPr/>
        </p:nvPicPr>
        <p:blipFill>
          <a:blip r:embed="rId2"/>
          <a:stretch>
            <a:fillRect/>
          </a:stretch>
        </p:blipFill>
        <p:spPr>
          <a:xfrm>
            <a:off x="6866890" y="0"/>
            <a:ext cx="3146641" cy="6719043"/>
          </a:xfrm>
          <a:prstGeom prst="rect">
            <a:avLst/>
          </a:prstGeom>
        </p:spPr>
      </p:pic>
      <p:pic>
        <p:nvPicPr>
          <p:cNvPr id="11" name="Afbeelding 10">
            <a:extLst>
              <a:ext uri="{FF2B5EF4-FFF2-40B4-BE49-F238E27FC236}">
                <a16:creationId xmlns:a16="http://schemas.microsoft.com/office/drawing/2014/main" id="{1797DD64-EFAC-2CF2-8BE7-37C026C0444E}"/>
              </a:ext>
            </a:extLst>
          </p:cNvPr>
          <p:cNvPicPr>
            <a:picLocks noChangeAspect="1"/>
          </p:cNvPicPr>
          <p:nvPr/>
        </p:nvPicPr>
        <p:blipFill>
          <a:blip r:embed="rId3"/>
          <a:stretch>
            <a:fillRect/>
          </a:stretch>
        </p:blipFill>
        <p:spPr>
          <a:xfrm>
            <a:off x="2561488" y="85063"/>
            <a:ext cx="2974694" cy="6858000"/>
          </a:xfrm>
          <a:prstGeom prst="rect">
            <a:avLst/>
          </a:prstGeom>
        </p:spPr>
      </p:pic>
    </p:spTree>
    <p:extLst>
      <p:ext uri="{BB962C8B-B14F-4D97-AF65-F5344CB8AC3E}">
        <p14:creationId xmlns:p14="http://schemas.microsoft.com/office/powerpoint/2010/main" val="774678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 en tussen 1F en 2F</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ochtend</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r>
              <a:rPr lang="nl-NL" dirty="0">
                <a:solidFill>
                  <a:srgbClr val="0B5DA7"/>
                </a:solidFill>
              </a:rPr>
              <a:t>Samen nadenken over wat het vak taal eigenlijk is, hoe leren we dat?</a:t>
            </a:r>
          </a:p>
          <a:p>
            <a:r>
              <a:rPr lang="nl-NL" dirty="0">
                <a:solidFill>
                  <a:srgbClr val="0B5DA7"/>
                </a:solidFill>
              </a:rPr>
              <a:t>We begrijpen waar de ruimte zit om keuzes te maken uit de methode als we werken vanuit leerlijnen</a:t>
            </a:r>
          </a:p>
          <a:p>
            <a:pPr marL="0" indent="0">
              <a:buNone/>
            </a:pPr>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64712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69052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lnSpcReduction="10000"/>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r>
              <a:rPr lang="nl-NL" dirty="0">
                <a:solidFill>
                  <a:srgbClr val="0456A2"/>
                </a:solidFill>
              </a:rPr>
              <a:t>Fase 5: leerlijnen uitwerken naar leerroutes: diverse routes die leiden naar verschillende uitstroomprofielen (per vakgebied, leerling kan ook </a:t>
            </a:r>
            <a:r>
              <a:rPr lang="nl-NL" dirty="0" err="1">
                <a:solidFill>
                  <a:srgbClr val="0456A2"/>
                </a:solidFill>
              </a:rPr>
              <a:t>sti</a:t>
            </a:r>
            <a:endParaRPr lang="nl-NL" dirty="0">
              <a:solidFill>
                <a:srgbClr val="0456A2"/>
              </a:solidFill>
            </a:endParaRPr>
          </a:p>
          <a:p>
            <a:endParaRPr lang="nl-NL" dirty="0">
              <a:solidFill>
                <a:srgbClr val="0456A2"/>
              </a:solidFill>
            </a:endParaRPr>
          </a:p>
          <a:p>
            <a:pPr lvl="2"/>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descr="Afbeelding met tekst&#10;&#10;Automatisch gegenereerde beschrijving">
            <a:extLst>
              <a:ext uri="{FF2B5EF4-FFF2-40B4-BE49-F238E27FC236}">
                <a16:creationId xmlns:a16="http://schemas.microsoft.com/office/drawing/2014/main" id="{426D9490-1BCA-69FC-F8A8-EB1035E7B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299" y="0"/>
            <a:ext cx="9110389" cy="6076941"/>
          </a:xfrm>
          <a:prstGeom prst="rect">
            <a:avLst/>
          </a:prstGeom>
        </p:spPr>
      </p:pic>
    </p:spTree>
    <p:extLst>
      <p:ext uri="{BB962C8B-B14F-4D97-AF65-F5344CB8AC3E}">
        <p14:creationId xmlns:p14="http://schemas.microsoft.com/office/powerpoint/2010/main" val="156831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34396" y="1053907"/>
            <a:ext cx="2240099" cy="907465"/>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3" name="Picture 2">
            <a:extLst>
              <a:ext uri="{FF2B5EF4-FFF2-40B4-BE49-F238E27FC236}">
                <a16:creationId xmlns:a16="http://schemas.microsoft.com/office/drawing/2014/main" id="{C3C42877-71F3-3B5A-988D-D80AB46C6E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909619" y="0"/>
            <a:ext cx="5186516" cy="583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8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Doelgericht werken bij taal, de leerlijn</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Welke doelen zijn relevant bij taal?</a:t>
            </a:r>
          </a:p>
          <a:p>
            <a:r>
              <a:rPr lang="nl-NL" dirty="0">
                <a:solidFill>
                  <a:srgbClr val="0456A2"/>
                </a:solidFill>
              </a:rPr>
              <a:t>Wat is de herhaling?</a:t>
            </a:r>
          </a:p>
          <a:p>
            <a:r>
              <a:rPr lang="nl-NL" dirty="0">
                <a:solidFill>
                  <a:srgbClr val="0456A2"/>
                </a:solidFill>
              </a:rPr>
              <a:t>Hoe plannen we de doelen in?</a:t>
            </a:r>
          </a:p>
          <a:p>
            <a:r>
              <a:rPr lang="nl-NL" dirty="0">
                <a:solidFill>
                  <a:srgbClr val="0456A2"/>
                </a:solidFill>
              </a:rPr>
              <a:t>Welke activiteiten horen hierbij?  (werken we nog uit) </a:t>
            </a:r>
          </a:p>
          <a:p>
            <a:r>
              <a:rPr lang="nl-NL" dirty="0">
                <a:solidFill>
                  <a:srgbClr val="0456A2"/>
                </a:solidFill>
              </a:rPr>
              <a:t>Hoe houden we de voortgang bij?</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63039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699014" y="342802"/>
            <a:ext cx="10818316" cy="5215517"/>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rgbClr val="0456A2"/>
                </a:solidFill>
                <a:effectLst/>
                <a:latin typeface="Calibri" panose="020F0502020204030204" pitchFamily="34" charset="0"/>
                <a:ea typeface="Calibri" panose="020F0502020204030204" pitchFamily="34" charset="0"/>
              </a:rPr>
              <a:t>Taal leren is complex, concentrisch. De uitvoering is echter redelijk eenduidig. Wat kun je doen?</a:t>
            </a:r>
          </a:p>
          <a:p>
            <a:pPr marL="0" indent="0">
              <a:buNone/>
            </a:pPr>
            <a:endParaRPr lang="nl-NL" b="1" dirty="0">
              <a:solidFill>
                <a:srgbClr val="0456A2"/>
              </a:solidFill>
              <a:effectLst/>
              <a:latin typeface="Calibri" panose="020F0502020204030204" pitchFamily="34" charset="0"/>
              <a:ea typeface="Calibri" panose="020F0502020204030204" pitchFamily="34" charset="0"/>
            </a:endParaRPr>
          </a:p>
          <a:p>
            <a:r>
              <a:rPr lang="nl-NL" dirty="0">
                <a:solidFill>
                  <a:srgbClr val="0456A2"/>
                </a:solidFill>
                <a:effectLst/>
                <a:latin typeface="Calibri" panose="020F0502020204030204" pitchFamily="34" charset="0"/>
                <a:ea typeface="Calibri" panose="020F0502020204030204" pitchFamily="34" charset="0"/>
              </a:rPr>
              <a:t>Woordenschat:  lezen, lezen, lezen, voorlezen, voorlezen</a:t>
            </a:r>
          </a:p>
          <a:p>
            <a:r>
              <a:rPr lang="nl-NL" dirty="0">
                <a:solidFill>
                  <a:srgbClr val="0456A2"/>
                </a:solidFill>
                <a:effectLst/>
                <a:latin typeface="Calibri" panose="020F0502020204030204" pitchFamily="34" charset="0"/>
                <a:ea typeface="Calibri" panose="020F0502020204030204" pitchFamily="34" charset="0"/>
              </a:rPr>
              <a:t>Taalbeschouwing</a:t>
            </a:r>
          </a:p>
          <a:p>
            <a:r>
              <a:rPr lang="nl-NL" dirty="0">
                <a:solidFill>
                  <a:srgbClr val="0456A2"/>
                </a:solidFill>
                <a:effectLst/>
                <a:latin typeface="Calibri" panose="020F0502020204030204" pitchFamily="34" charset="0"/>
                <a:ea typeface="Calibri" panose="020F0502020204030204" pitchFamily="34" charset="0"/>
              </a:rPr>
              <a:t>Spreekwoorden en gezegden</a:t>
            </a:r>
          </a:p>
          <a:p>
            <a:r>
              <a:rPr lang="nl-NL" dirty="0">
                <a:solidFill>
                  <a:srgbClr val="0456A2"/>
                </a:solidFill>
                <a:effectLst/>
                <a:latin typeface="Calibri" panose="020F0502020204030204" pitchFamily="34" charset="0"/>
                <a:ea typeface="Calibri" panose="020F0502020204030204" pitchFamily="34" charset="0"/>
              </a:rPr>
              <a:t>Zinsontleding: wees nuchter, wel belangrijk, maar niet altijd alle details . </a:t>
            </a:r>
          </a:p>
          <a:p>
            <a:r>
              <a:rPr lang="nl-NL" dirty="0">
                <a:solidFill>
                  <a:srgbClr val="0456A2"/>
                </a:solidFill>
                <a:effectLst/>
                <a:latin typeface="Calibri" panose="020F0502020204030204" pitchFamily="34" charset="0"/>
                <a:ea typeface="Calibri" panose="020F0502020204030204" pitchFamily="34" charset="0"/>
              </a:rPr>
              <a:t>Spelling: ook veel lezen en schrijven</a:t>
            </a:r>
          </a:p>
          <a:p>
            <a:r>
              <a:rPr lang="nl-NL" dirty="0">
                <a:solidFill>
                  <a:srgbClr val="0456A2"/>
                </a:solidFill>
                <a:effectLst/>
                <a:latin typeface="Calibri" panose="020F0502020204030204" pitchFamily="34" charset="0"/>
                <a:ea typeface="Calibri" panose="020F0502020204030204" pitchFamily="34" charset="0"/>
              </a:rPr>
              <a:t>Werkwoordspelling: vooral </a:t>
            </a:r>
            <a:r>
              <a:rPr lang="nl-NL" dirty="0" err="1">
                <a:solidFill>
                  <a:srgbClr val="0456A2"/>
                </a:solidFill>
                <a:effectLst/>
                <a:latin typeface="Calibri" panose="020F0502020204030204" pitchFamily="34" charset="0"/>
                <a:ea typeface="Calibri" panose="020F0502020204030204" pitchFamily="34" charset="0"/>
              </a:rPr>
              <a:t>dt</a:t>
            </a:r>
            <a:r>
              <a:rPr lang="nl-NL" dirty="0">
                <a:solidFill>
                  <a:srgbClr val="0456A2"/>
                </a:solidFill>
                <a:effectLst/>
                <a:latin typeface="Calibri" panose="020F0502020204030204" pitchFamily="34" charset="0"/>
                <a:ea typeface="Calibri" panose="020F0502020204030204" pitchFamily="34" charset="0"/>
              </a:rPr>
              <a:t> regels, wel regels, hou het simpel, ook veel schrijven en dictee</a:t>
            </a:r>
          </a:p>
          <a:p>
            <a:r>
              <a:rPr lang="nl-NL" dirty="0">
                <a:solidFill>
                  <a:srgbClr val="0456A2"/>
                </a:solidFill>
                <a:latin typeface="Calibri" panose="020F0502020204030204" pitchFamily="34" charset="0"/>
                <a:ea typeface="Calibri" panose="020F0502020204030204" pitchFamily="34" charset="0"/>
              </a:rPr>
              <a:t>Spreken en luisteren</a:t>
            </a:r>
            <a:endParaRPr lang="nl-NL" dirty="0">
              <a:solidFill>
                <a:srgbClr val="0456A2"/>
              </a:solidFill>
              <a:effectLst/>
              <a:latin typeface="Calibri" panose="020F0502020204030204" pitchFamily="34" charset="0"/>
              <a:ea typeface="Calibri" panose="020F0502020204030204" pitchFamily="34" charset="0"/>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80860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dirty="0">
                <a:solidFill>
                  <a:srgbClr val="0456A2"/>
                </a:solidFill>
              </a:rPr>
              <a:t>Leraren roosteren tijd in zodat leerlingen frequent kunnen lezen in zelfgekozen boeken.</a:t>
            </a:r>
          </a:p>
          <a:p>
            <a:pPr marL="0" indent="0">
              <a:buNone/>
            </a:pPr>
            <a:r>
              <a:rPr lang="nl-NL" dirty="0">
                <a:solidFill>
                  <a:srgbClr val="0456A2"/>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FF0000"/>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8630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hard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Gesprek</a:t>
            </a:r>
          </a:p>
        </p:txBody>
      </p:sp>
      <p:sp>
        <p:nvSpPr>
          <p:cNvPr id="3" name="Tijdelijke aanduiding voor inhoud 2"/>
          <p:cNvSpPr>
            <a:spLocks noGrp="1"/>
          </p:cNvSpPr>
          <p:nvPr>
            <p:ph idx="1"/>
          </p:nvPr>
        </p:nvSpPr>
        <p:spPr>
          <a:xfrm>
            <a:off x="378824" y="1410895"/>
            <a:ext cx="11535260" cy="4961903"/>
          </a:xfrm>
          <a:solidFill>
            <a:srgbClr val="00ADCF"/>
          </a:solidFill>
        </p:spPr>
        <p:txBody>
          <a:bodyPr>
            <a:normAutofit/>
          </a:bodyPr>
          <a:lstStyle/>
          <a:p>
            <a:pPr marL="0" indent="0">
              <a:buNone/>
            </a:pPr>
            <a:r>
              <a:rPr lang="nl-NL" dirty="0">
                <a:solidFill>
                  <a:srgbClr val="002060"/>
                </a:solidFill>
              </a:rPr>
              <a:t>Wat doen we al bij taal?</a:t>
            </a:r>
          </a:p>
          <a:p>
            <a:pPr marL="0" indent="0">
              <a:buNone/>
            </a:pPr>
            <a:r>
              <a:rPr lang="nl-NL" dirty="0">
                <a:solidFill>
                  <a:srgbClr val="002060"/>
                </a:solidFill>
              </a:rPr>
              <a:t>Wat kan anders?</a:t>
            </a:r>
          </a:p>
          <a:p>
            <a:pPr marL="0" indent="0">
              <a:buNone/>
            </a:pPr>
            <a:r>
              <a:rPr lang="nl-NL" dirty="0">
                <a:solidFill>
                  <a:srgbClr val="002060"/>
                </a:solidFill>
              </a:rPr>
              <a:t>Werk je vanuit de methode, leerlijn of een combinatie?</a:t>
            </a:r>
          </a:p>
          <a:p>
            <a:pPr marL="0" indent="0">
              <a:buNone/>
            </a:pPr>
            <a:r>
              <a:rPr lang="nl-NL" dirty="0">
                <a:solidFill>
                  <a:srgbClr val="002060"/>
                </a:solidFill>
              </a:rPr>
              <a:t>Waar liggen kansen, wat zijn bedreigingen?</a:t>
            </a:r>
          </a:p>
          <a:p>
            <a:pPr marL="0" indent="0">
              <a:buNone/>
            </a:pPr>
            <a:endParaRPr lang="nl-NL" dirty="0">
              <a:solidFill>
                <a:srgbClr val="002060"/>
              </a:solidFill>
            </a:endParaRPr>
          </a:p>
          <a:p>
            <a:pPr marL="0" indent="0">
              <a:buNone/>
            </a:pPr>
            <a:endParaRPr lang="nl-NL" dirty="0">
              <a:solidFill>
                <a:srgbClr val="002060"/>
              </a:solidFill>
            </a:endParaRPr>
          </a:p>
        </p:txBody>
      </p:sp>
    </p:spTree>
    <p:extLst>
      <p:ext uri="{BB962C8B-B14F-4D97-AF65-F5344CB8AC3E}">
        <p14:creationId xmlns:p14="http://schemas.microsoft.com/office/powerpoint/2010/main" val="1570154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522514" y="317759"/>
            <a:ext cx="11789229" cy="8930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Welke activiteiten horen bij taal?</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642751" y="1620286"/>
            <a:ext cx="11255335"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Kijk steeds naar het doel</a:t>
            </a:r>
          </a:p>
          <a:p>
            <a:r>
              <a:rPr lang="nl-NL" dirty="0">
                <a:solidFill>
                  <a:srgbClr val="0456A2"/>
                </a:solidFill>
              </a:rPr>
              <a:t>Welk type activiteiten hoort hierbij? (schrijfopdracht, luisteropdracht </a:t>
            </a:r>
            <a:r>
              <a:rPr lang="nl-NL" dirty="0" err="1">
                <a:solidFill>
                  <a:srgbClr val="0456A2"/>
                </a:solidFill>
              </a:rPr>
              <a:t>etc</a:t>
            </a:r>
            <a:r>
              <a:rPr lang="nl-NL" dirty="0">
                <a:solidFill>
                  <a:srgbClr val="0456A2"/>
                </a:solidFill>
              </a:rPr>
              <a:t>)</a:t>
            </a:r>
          </a:p>
          <a:p>
            <a:r>
              <a:rPr lang="nl-NL" dirty="0">
                <a:solidFill>
                  <a:srgbClr val="0456A2"/>
                </a:solidFill>
              </a:rPr>
              <a:t>Hoe zouden we dit zonder methode kunnen vormgeven?</a:t>
            </a:r>
          </a:p>
          <a:p>
            <a:r>
              <a:rPr lang="nl-NL" dirty="0">
                <a:solidFill>
                  <a:srgbClr val="0456A2"/>
                </a:solidFill>
              </a:rPr>
              <a:t>Als we het bij een ander vak onderbrengen, hoe borgen we dit (bijvoorbeeld presentatie bij geschiedenis)?</a:t>
            </a:r>
          </a:p>
          <a:p>
            <a:r>
              <a:rPr lang="nl-NL" dirty="0">
                <a:solidFill>
                  <a:srgbClr val="0456A2"/>
                </a:solidFill>
              </a:rPr>
              <a:t>Zit hier een lijn in, kunnen we dit goed inplannen en borgen, of is er toch een methode nodig?</a:t>
            </a:r>
          </a:p>
          <a:p>
            <a:r>
              <a:rPr lang="nl-NL" dirty="0">
                <a:solidFill>
                  <a:srgbClr val="0456A2"/>
                </a:solidFill>
              </a:rPr>
              <a:t>Kijk kritisch naar de opdrachten uit de methode: haal je daarmee het doel, of is het vooral ‘bezig zijn’?</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106496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Leerlijn taal</a:t>
            </a:r>
          </a:p>
        </p:txBody>
      </p:sp>
      <p:sp>
        <p:nvSpPr>
          <p:cNvPr id="3" name="Tijdelijke aanduiding voor inhoud 2"/>
          <p:cNvSpPr>
            <a:spLocks noGrp="1"/>
          </p:cNvSpPr>
          <p:nvPr>
            <p:ph idx="1"/>
          </p:nvPr>
        </p:nvSpPr>
        <p:spPr>
          <a:xfrm>
            <a:off x="404950" y="1410896"/>
            <a:ext cx="11535260" cy="4961903"/>
          </a:xfrm>
          <a:solidFill>
            <a:srgbClr val="00ADCF"/>
          </a:solidFill>
        </p:spPr>
        <p:txBody>
          <a:bodyPr>
            <a:normAutofit/>
          </a:bodyPr>
          <a:lstStyle/>
          <a:p>
            <a:pPr marL="0" indent="0">
              <a:buNone/>
            </a:pPr>
            <a:r>
              <a:rPr lang="nl-NL" dirty="0">
                <a:solidFill>
                  <a:srgbClr val="002060"/>
                </a:solidFill>
              </a:rPr>
              <a:t>Bekijken</a:t>
            </a:r>
          </a:p>
          <a:p>
            <a:pPr lvl="1"/>
            <a:r>
              <a:rPr lang="nl-NL" dirty="0">
                <a:solidFill>
                  <a:srgbClr val="002060"/>
                </a:solidFill>
              </a:rPr>
              <a:t>Boek Leerlijnen voor het basisonderwijs, verdeeld over de leerjaren</a:t>
            </a:r>
          </a:p>
          <a:p>
            <a:pPr lvl="1"/>
            <a:r>
              <a:rPr lang="nl-NL" dirty="0">
                <a:solidFill>
                  <a:srgbClr val="002060"/>
                </a:solidFill>
              </a:rPr>
              <a:t>Doelen taal per groep van </a:t>
            </a:r>
            <a:r>
              <a:rPr lang="nl-NL" dirty="0" err="1">
                <a:solidFill>
                  <a:srgbClr val="002060"/>
                </a:solidFill>
              </a:rPr>
              <a:t>TaalActief</a:t>
            </a: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Bespreken, kies je groep</a:t>
            </a:r>
          </a:p>
          <a:p>
            <a:r>
              <a:rPr lang="nl-NL" b="1" dirty="0">
                <a:solidFill>
                  <a:srgbClr val="002060"/>
                </a:solidFill>
              </a:rPr>
              <a:t>Welke doelen zijn relevant bij taal?</a:t>
            </a:r>
          </a:p>
          <a:p>
            <a:r>
              <a:rPr lang="nl-NL" b="1" dirty="0">
                <a:solidFill>
                  <a:srgbClr val="002060"/>
                </a:solidFill>
              </a:rPr>
              <a:t>Is hier een methode voor nodig?</a:t>
            </a:r>
          </a:p>
          <a:p>
            <a:r>
              <a:rPr lang="nl-NL" b="1" dirty="0">
                <a:solidFill>
                  <a:srgbClr val="002060"/>
                </a:solidFill>
              </a:rPr>
              <a:t>Welke herhaling is er, hoe plannen we dit in?</a:t>
            </a:r>
          </a:p>
          <a:p>
            <a:r>
              <a:rPr lang="nl-NL" b="1" dirty="0">
                <a:solidFill>
                  <a:srgbClr val="002060"/>
                </a:solidFill>
              </a:rPr>
              <a:t>Hoe ziet de jaarplanning voor deze doelen eruit? Maak een begin hiermee.</a:t>
            </a:r>
          </a:p>
          <a:p>
            <a:r>
              <a:rPr lang="nl-NL" b="1" dirty="0">
                <a:solidFill>
                  <a:srgbClr val="002060"/>
                </a:solidFill>
              </a:rPr>
              <a:t>Hoe ziet het volgende blok eruit? </a:t>
            </a:r>
            <a:endParaRPr lang="nl-NL" dirty="0">
              <a:solidFill>
                <a:srgbClr val="002060"/>
              </a:solidFill>
            </a:endParaRPr>
          </a:p>
          <a:p>
            <a:endParaRPr lang="nl-NL"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938155" y="1083212"/>
            <a:ext cx="2141303" cy="3008320"/>
          </a:xfrm>
          <a:prstGeom prst="rect">
            <a:avLst/>
          </a:prstGeom>
        </p:spPr>
      </p:pic>
    </p:spTree>
    <p:extLst>
      <p:ext uri="{BB962C8B-B14F-4D97-AF65-F5344CB8AC3E}">
        <p14:creationId xmlns:p14="http://schemas.microsoft.com/office/powerpoint/2010/main" val="398262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Opdracht 1 groep 1 en 2</a:t>
            </a:r>
            <a:endParaRPr lang="nl-NL" sz="3600" dirty="0"/>
          </a:p>
        </p:txBody>
      </p:sp>
      <p:sp>
        <p:nvSpPr>
          <p:cNvPr id="3" name="Tijdelijke aanduiding voor inhoud 2"/>
          <p:cNvSpPr>
            <a:spLocks noGrp="1"/>
          </p:cNvSpPr>
          <p:nvPr>
            <p:ph idx="1"/>
          </p:nvPr>
        </p:nvSpPr>
        <p:spPr>
          <a:xfrm>
            <a:off x="779267" y="1093610"/>
            <a:ext cx="10769197" cy="4670779"/>
          </a:xfrm>
          <a:noFill/>
        </p:spPr>
        <p:txBody>
          <a:bodyPr>
            <a:normAutofit/>
          </a:bodyPr>
          <a:lstStyle/>
          <a:p>
            <a:pPr marL="0" indent="0">
              <a:buNone/>
            </a:pPr>
            <a:r>
              <a:rPr lang="nl-NL" b="1" dirty="0">
                <a:solidFill>
                  <a:srgbClr val="0456A2"/>
                </a:solidFill>
              </a:rPr>
              <a:t>Lees het artikel over geletterdheid in de kleutergroepen</a:t>
            </a:r>
          </a:p>
          <a:p>
            <a:pPr marL="0" indent="0">
              <a:buNone/>
            </a:pPr>
            <a:endParaRPr lang="nl-NL" b="1" dirty="0">
              <a:solidFill>
                <a:srgbClr val="0456A2"/>
              </a:solidFill>
            </a:endParaRPr>
          </a:p>
          <a:p>
            <a:pPr marL="0" indent="0">
              <a:buNone/>
            </a:pPr>
            <a:r>
              <a:rPr lang="nl-NL" dirty="0">
                <a:solidFill>
                  <a:srgbClr val="0456A2"/>
                </a:solidFill>
              </a:rPr>
              <a:t>Beschrijf wat je al doet</a:t>
            </a:r>
          </a:p>
          <a:p>
            <a:pPr marL="0" indent="0">
              <a:buNone/>
            </a:pPr>
            <a:r>
              <a:rPr lang="nl-NL" dirty="0">
                <a:solidFill>
                  <a:srgbClr val="0456A2"/>
                </a:solidFill>
              </a:rPr>
              <a:t>Benoem verbeterpunten</a:t>
            </a:r>
          </a:p>
          <a:p>
            <a:pPr marL="0" indent="0">
              <a:buNone/>
            </a:pPr>
            <a:r>
              <a:rPr lang="nl-NL" dirty="0">
                <a:solidFill>
                  <a:srgbClr val="0456A2"/>
                </a:solidFill>
              </a:rPr>
              <a:t>Hoe maak je inzichtelijk aan je collega’s of een nieuwe collega wat je precies doet (en niet doet)?</a:t>
            </a:r>
          </a:p>
          <a:p>
            <a:pPr marL="0" indent="0">
              <a:buNone/>
            </a:pPr>
            <a:r>
              <a:rPr lang="nl-NL" dirty="0">
                <a:solidFill>
                  <a:srgbClr val="0456A2"/>
                </a:solidFill>
              </a:rPr>
              <a:t>Is er een goede jaarplanning?</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277571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5083</TotalTime>
  <Words>3038</Words>
  <Application>Microsoft Office PowerPoint</Application>
  <PresentationFormat>Breedbeeld</PresentationFormat>
  <Paragraphs>421</Paragraphs>
  <Slides>72</Slides>
  <Notes>39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72</vt:i4>
      </vt:variant>
    </vt:vector>
  </HeadingPairs>
  <TitlesOfParts>
    <vt:vector size="79" baseType="lpstr">
      <vt:lpstr>Arial</vt:lpstr>
      <vt:lpstr>Arial Rounded MT Bold</vt:lpstr>
      <vt:lpstr>Calibri</vt:lpstr>
      <vt:lpstr>Calibri Light</vt:lpstr>
      <vt:lpstr>Verdana</vt:lpstr>
      <vt:lpstr>Wingdings</vt:lpstr>
      <vt:lpstr>Kantoorthema</vt:lpstr>
      <vt:lpstr>PowerPoint-presentatie</vt:lpstr>
      <vt:lpstr>Even voorstellen</vt:lpstr>
      <vt:lpstr>Studiemorgen ‘Doelgericht werken vanuit leerlijnen’</vt:lpstr>
      <vt:lpstr>Doelen voor deze ochtend</vt:lpstr>
      <vt:lpstr>PowerPoint-presentatie</vt:lpstr>
      <vt:lpstr>Leerlijn</vt:lpstr>
      <vt:lpstr>Leerlijn</vt:lpstr>
      <vt:lpstr>PowerPoint-presentatie</vt:lpstr>
      <vt:lpstr>Van kerndoel en referentieniveau naar leerlijn</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  </vt:lpstr>
      <vt:lpstr>Doorstroomtoets  </vt:lpstr>
      <vt:lpstr>PowerPoint-presentatie</vt:lpstr>
      <vt:lpstr>Voorbeelden referentieopgaven doorstroomtoets</vt:lpstr>
      <vt:lpstr>PowerPoint-presentatie</vt:lpstr>
      <vt:lpstr>PowerPoint-presentatie</vt:lpstr>
      <vt:lpstr>Leerlijn taal</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PowerPoint-presentatie</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Leerlijn rekenen   voorbeeld van een onderdeel van de leerlijn van groep 5</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Leerlijn taal</vt:lpstr>
      <vt:lpstr>PowerPoint-presentatie</vt:lpstr>
      <vt:lpstr>PowerPoint-presentatie</vt:lpstr>
      <vt:lpstr>Rijke taal</vt:lpstr>
      <vt:lpstr>Leerprocessen en ontwikkelingsprocessen</vt:lpstr>
      <vt:lpstr>Leerprocessen en ontwikkelingsprocessen</vt:lpstr>
      <vt:lpstr>Woordenschat</vt:lpstr>
      <vt:lpstr>Leerprocessen en ontwikkelingsprocessen</vt:lpstr>
      <vt:lpstr>Leerprocessen en ontwikkelingsprocessen</vt:lpstr>
      <vt:lpstr>Leerlijn lezen, wat is leesbegrip</vt:lpstr>
      <vt:lpstr>Begrijpend lezen: tekst- hard -hoofdvragen</vt:lpstr>
      <vt:lpstr>PowerPoint-presentatie</vt:lpstr>
      <vt:lpstr>Gesprek</vt:lpstr>
      <vt:lpstr>PowerPoint-presentatie</vt:lpstr>
      <vt:lpstr>Opdracht 2  Leerlijn taal</vt:lpstr>
      <vt:lpstr>Opdracht 1 groep 1 en 2</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120</cp:revision>
  <cp:lastPrinted>2021-04-08T12:40:05Z</cp:lastPrinted>
  <dcterms:created xsi:type="dcterms:W3CDTF">2019-12-07T18:56:50Z</dcterms:created>
  <dcterms:modified xsi:type="dcterms:W3CDTF">2024-02-13T11:49:14Z</dcterms:modified>
</cp:coreProperties>
</file>