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6" r:id="rId2"/>
    <p:sldId id="302" r:id="rId3"/>
    <p:sldId id="447" r:id="rId4"/>
    <p:sldId id="422" r:id="rId5"/>
    <p:sldId id="401" r:id="rId6"/>
    <p:sldId id="426" r:id="rId7"/>
    <p:sldId id="424" r:id="rId8"/>
    <p:sldId id="427" r:id="rId9"/>
    <p:sldId id="428" r:id="rId10"/>
    <p:sldId id="439" r:id="rId11"/>
    <p:sldId id="440" r:id="rId12"/>
    <p:sldId id="437" r:id="rId13"/>
    <p:sldId id="438" r:id="rId14"/>
    <p:sldId id="430" r:id="rId15"/>
    <p:sldId id="431" r:id="rId16"/>
    <p:sldId id="434" r:id="rId17"/>
    <p:sldId id="443" r:id="rId18"/>
    <p:sldId id="446" r:id="rId19"/>
    <p:sldId id="436" r:id="rId20"/>
    <p:sldId id="441" r:id="rId21"/>
    <p:sldId id="350" r:id="rId22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CF"/>
    <a:srgbClr val="0FF936"/>
    <a:srgbClr val="0456A2"/>
    <a:srgbClr val="66AB38"/>
    <a:srgbClr val="000000"/>
    <a:srgbClr val="00ADD2"/>
    <a:srgbClr val="00ADCE"/>
    <a:srgbClr val="2B71B1"/>
    <a:srgbClr val="87B632"/>
    <a:srgbClr val="2AB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5F311-D052-4FF6-9F00-22EC150D4AE1}" v="2" dt="2024-02-06T09:36:54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ten van der Steeg" userId="a6dc0641affce8f0" providerId="LiveId" clId="{3935F311-D052-4FF6-9F00-22EC150D4AE1}"/>
    <pc:docChg chg="custSel addSld delSld modSld">
      <pc:chgData name="Maarten van der Steeg" userId="a6dc0641affce8f0" providerId="LiveId" clId="{3935F311-D052-4FF6-9F00-22EC150D4AE1}" dt="2024-02-06T09:54:28.361" v="376" actId="20577"/>
      <pc:docMkLst>
        <pc:docMk/>
      </pc:docMkLst>
      <pc:sldChg chg="modSp mod">
        <pc:chgData name="Maarten van der Steeg" userId="a6dc0641affce8f0" providerId="LiveId" clId="{3935F311-D052-4FF6-9F00-22EC150D4AE1}" dt="2024-02-06T09:36:32.578" v="136" actId="14100"/>
        <pc:sldMkLst>
          <pc:docMk/>
          <pc:sldMk cId="3339491945" sldId="302"/>
        </pc:sldMkLst>
        <pc:graphicFrameChg chg="mod modGraphic">
          <ac:chgData name="Maarten van der Steeg" userId="a6dc0641affce8f0" providerId="LiveId" clId="{3935F311-D052-4FF6-9F00-22EC150D4AE1}" dt="2024-02-06T09:36:32.578" v="136" actId="14100"/>
          <ac:graphicFrameMkLst>
            <pc:docMk/>
            <pc:sldMk cId="3339491945" sldId="302"/>
            <ac:graphicFrameMk id="6" creationId="{DAF2A2E4-FC08-4787-9A29-AF54AED90BFC}"/>
          </ac:graphicFrameMkLst>
        </pc:graphicFrameChg>
      </pc:sldChg>
      <pc:sldChg chg="del">
        <pc:chgData name="Maarten van der Steeg" userId="a6dc0641affce8f0" providerId="LiveId" clId="{3935F311-D052-4FF6-9F00-22EC150D4AE1}" dt="2024-02-06T09:38:52.343" v="332" actId="47"/>
        <pc:sldMkLst>
          <pc:docMk/>
          <pc:sldMk cId="2032201246" sldId="322"/>
        </pc:sldMkLst>
      </pc:sldChg>
      <pc:sldChg chg="del">
        <pc:chgData name="Maarten van der Steeg" userId="a6dc0641affce8f0" providerId="LiveId" clId="{3935F311-D052-4FF6-9F00-22EC150D4AE1}" dt="2024-02-06T09:36:42.295" v="137" actId="47"/>
        <pc:sldMkLst>
          <pc:docMk/>
          <pc:sldMk cId="2748228977" sldId="333"/>
        </pc:sldMkLst>
      </pc:sldChg>
      <pc:sldChg chg="del">
        <pc:chgData name="Maarten van der Steeg" userId="a6dc0641affce8f0" providerId="LiveId" clId="{3935F311-D052-4FF6-9F00-22EC150D4AE1}" dt="2024-02-06T09:38:52.343" v="332" actId="47"/>
        <pc:sldMkLst>
          <pc:docMk/>
          <pc:sldMk cId="1036267274" sldId="342"/>
        </pc:sldMkLst>
      </pc:sldChg>
      <pc:sldChg chg="del">
        <pc:chgData name="Maarten van der Steeg" userId="a6dc0641affce8f0" providerId="LiveId" clId="{3935F311-D052-4FF6-9F00-22EC150D4AE1}" dt="2024-02-06T09:38:52.343" v="332" actId="47"/>
        <pc:sldMkLst>
          <pc:docMk/>
          <pc:sldMk cId="239297409" sldId="394"/>
        </pc:sldMkLst>
      </pc:sldChg>
      <pc:sldChg chg="modSp mod">
        <pc:chgData name="Maarten van der Steeg" userId="a6dc0641affce8f0" providerId="LiveId" clId="{3935F311-D052-4FF6-9F00-22EC150D4AE1}" dt="2024-02-06T09:38:07.092" v="331" actId="20577"/>
        <pc:sldMkLst>
          <pc:docMk/>
          <pc:sldMk cId="1425862392" sldId="434"/>
        </pc:sldMkLst>
        <pc:spChg chg="mod">
          <ac:chgData name="Maarten van der Steeg" userId="a6dc0641affce8f0" providerId="LiveId" clId="{3935F311-D052-4FF6-9F00-22EC150D4AE1}" dt="2024-02-06T09:38:07.092" v="331" actId="20577"/>
          <ac:spMkLst>
            <pc:docMk/>
            <pc:sldMk cId="1425862392" sldId="434"/>
            <ac:spMk id="3" creationId="{00000000-0000-0000-0000-000000000000}"/>
          </ac:spMkLst>
        </pc:spChg>
      </pc:sldChg>
      <pc:sldChg chg="modSp mod">
        <pc:chgData name="Maarten van der Steeg" userId="a6dc0641affce8f0" providerId="LiveId" clId="{3935F311-D052-4FF6-9F00-22EC150D4AE1}" dt="2024-02-06T09:39:02.288" v="352" actId="20577"/>
        <pc:sldMkLst>
          <pc:docMk/>
          <pc:sldMk cId="1270401120" sldId="441"/>
        </pc:sldMkLst>
        <pc:spChg chg="mod">
          <ac:chgData name="Maarten van der Steeg" userId="a6dc0641affce8f0" providerId="LiveId" clId="{3935F311-D052-4FF6-9F00-22EC150D4AE1}" dt="2024-02-06T09:39:02.288" v="352" actId="20577"/>
          <ac:spMkLst>
            <pc:docMk/>
            <pc:sldMk cId="1270401120" sldId="441"/>
            <ac:spMk id="4" creationId="{00000000-0000-0000-0000-000000000000}"/>
          </ac:spMkLst>
        </pc:spChg>
      </pc:sldChg>
      <pc:sldChg chg="del">
        <pc:chgData name="Maarten van der Steeg" userId="a6dc0641affce8f0" providerId="LiveId" clId="{3935F311-D052-4FF6-9F00-22EC150D4AE1}" dt="2024-02-06T09:38:52.343" v="332" actId="47"/>
        <pc:sldMkLst>
          <pc:docMk/>
          <pc:sldMk cId="2520761476" sldId="442"/>
        </pc:sldMkLst>
      </pc:sldChg>
      <pc:sldChg chg="modSp add mod">
        <pc:chgData name="Maarten van der Steeg" userId="a6dc0641affce8f0" providerId="LiveId" clId="{3935F311-D052-4FF6-9F00-22EC150D4AE1}" dt="2024-02-06T09:54:28.361" v="376" actId="20577"/>
        <pc:sldMkLst>
          <pc:docMk/>
          <pc:sldMk cId="3491659011" sldId="447"/>
        </pc:sldMkLst>
        <pc:spChg chg="mod">
          <ac:chgData name="Maarten van der Steeg" userId="a6dc0641affce8f0" providerId="LiveId" clId="{3935F311-D052-4FF6-9F00-22EC150D4AE1}" dt="2024-02-06T09:37:00.772" v="154" actId="20577"/>
          <ac:spMkLst>
            <pc:docMk/>
            <pc:sldMk cId="3491659011" sldId="447"/>
            <ac:spMk id="2" creationId="{8C637473-CDC1-E834-A90E-535DB657BA7E}"/>
          </ac:spMkLst>
        </pc:spChg>
        <pc:spChg chg="mod">
          <ac:chgData name="Maarten van der Steeg" userId="a6dc0641affce8f0" providerId="LiveId" clId="{3935F311-D052-4FF6-9F00-22EC150D4AE1}" dt="2024-02-06T09:54:28.361" v="376" actId="20577"/>
          <ac:spMkLst>
            <pc:docMk/>
            <pc:sldMk cId="3491659011" sldId="447"/>
            <ac:spMk id="3" creationId="{FE219E9A-E43A-7D63-68D4-81E6D42953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6013" tIns="48006" rIns="96013" bIns="48006" rtlCol="0"/>
          <a:lstStyle>
            <a:lvl1pPr algn="r">
              <a:defRPr sz="1300"/>
            </a:lvl1pPr>
          </a:lstStyle>
          <a:p>
            <a:fld id="{1F645FDA-D51D-4773-85F8-7FB74DC38A24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6" rIns="96013" bIns="4800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4"/>
            <a:ext cx="5486400" cy="3887986"/>
          </a:xfrm>
          <a:prstGeom prst="rect">
            <a:avLst/>
          </a:prstGeom>
        </p:spPr>
        <p:txBody>
          <a:bodyPr vert="horz" lIns="96013" tIns="48006" rIns="96013" bIns="4800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6013" tIns="48006" rIns="96013" bIns="48006" rtlCol="0" anchor="b"/>
          <a:lstStyle>
            <a:lvl1pPr algn="r">
              <a:defRPr sz="13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92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68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76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90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727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41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006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889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175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27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58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25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80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EFBEF-3D9B-CF9A-45B1-2AAF2575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BDB1D0-5487-9F5A-6DC2-DB4E1FA20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503DABD-CD22-B2A3-41D4-5EE9475C0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D0F950-FADE-40B4-5140-B692EFD5A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FAFF1E-C7AD-4633-50C6-7EFAC1615B1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623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25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40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36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43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69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29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nisrotonde.nl/vraag-en-antwoord/Correcte-zinnen-formuleren-in-schrijfopdracht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nieuwleren.nl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hyperlink" Target="http://www.leerlijnen.nl/" TargetMode="Externa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185530" y="3676080"/>
            <a:ext cx="11820939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80300" y="34585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Onderwijs vanuit leerlijnen</a:t>
              </a:r>
              <a:endParaRPr lang="nl-N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401" y="-114301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Begrijpend lezen: tekst- hard -hoofdvragen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333" y="842494"/>
            <a:ext cx="10769197" cy="5267434"/>
          </a:xfrm>
          <a:noFill/>
        </p:spPr>
        <p:txBody>
          <a:bodyPr>
            <a:normAutofit fontScale="92500" lnSpcReduction="20000"/>
          </a:bodyPr>
          <a:lstStyle/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Denken over tekstvragen: </a:t>
            </a:r>
          </a:p>
          <a:p>
            <a:pPr lvl="1"/>
            <a:r>
              <a:rPr lang="nl-NL" dirty="0">
                <a:solidFill>
                  <a:srgbClr val="0456A2"/>
                </a:solidFill>
              </a:rPr>
              <a:t>waar gaat deze tekst over, wat wil de maker vertellen</a:t>
            </a:r>
          </a:p>
          <a:p>
            <a:pPr marL="457200" lvl="1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Denken over hoofdvragen</a:t>
            </a:r>
          </a:p>
          <a:p>
            <a:pPr lvl="1"/>
            <a:r>
              <a:rPr lang="nl-NL" dirty="0">
                <a:solidFill>
                  <a:srgbClr val="0456A2"/>
                </a:solidFill>
              </a:rPr>
              <a:t>Wat valt je op, wat voor nieuws heb je geleerd? </a:t>
            </a:r>
            <a:r>
              <a:rPr lang="nl-NL" dirty="0" err="1">
                <a:solidFill>
                  <a:srgbClr val="0456A2"/>
                </a:solidFill>
              </a:rPr>
              <a:t>etc</a:t>
            </a:r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Denken over hartvragen</a:t>
            </a:r>
          </a:p>
          <a:p>
            <a:pPr lvl="1"/>
            <a:r>
              <a:rPr lang="nl-NL" dirty="0">
                <a:solidFill>
                  <a:srgbClr val="0456A2"/>
                </a:solidFill>
              </a:rPr>
              <a:t>Wat voel je bij de tekst? Wat vond jij het mooist?</a:t>
            </a:r>
          </a:p>
          <a:p>
            <a:pPr marL="457200" lvl="1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456A2"/>
                </a:solidFill>
              </a:rPr>
              <a:t> Een of twee vragen per tekst, niet alle vragen bespreken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456A2"/>
                </a:solidFill>
              </a:rPr>
              <a:t> Woordenschat is belangrijke basis, maar ga geen losse woorden trainen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solidFill>
                  <a:srgbClr val="0456A2"/>
                </a:solidFill>
              </a:rPr>
              <a:t> Lezen en voorlezen!!</a:t>
            </a:r>
          </a:p>
          <a:p>
            <a:pPr marL="457200" lvl="1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F163343-BFE1-4647-B0C9-718197C8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ABFC50-18BC-4340-A707-6DA9CD96A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726" y="0"/>
            <a:ext cx="4914900" cy="6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1401" y="990726"/>
            <a:ext cx="10769197" cy="4670779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Spelling en grammatica</a:t>
            </a: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Vergelijk het oefenen met spelling of grammatica met het kijken door een verrekijker: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Inzoomen op een detail heeft geen zin als je de context niet kent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Af en toe focussen op een detail is zeker nuttig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Spelling is nodig om een tekst te kunnen schrijven, maar het alleen los oefenen van spelling levert geen betere teksten op.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Hechten we teveel waarde aan de spellingscategorieën? Zie artikel op de website. 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4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3201" y="957108"/>
            <a:ext cx="10769197" cy="4670779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Schrijven (stellen)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Wat zijn goede schrijfopdrachten?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Dit is een punt van aandacht voor een later moment om goed over na te denken. Zie ook Rijke taal, vanaf </a:t>
            </a:r>
            <a:r>
              <a:rPr lang="nl-NL" dirty="0" err="1">
                <a:solidFill>
                  <a:srgbClr val="0456A2"/>
                </a:solidFill>
              </a:rPr>
              <a:t>blz</a:t>
            </a:r>
            <a:r>
              <a:rPr lang="nl-NL" dirty="0">
                <a:solidFill>
                  <a:srgbClr val="0456A2"/>
                </a:solidFill>
              </a:rPr>
              <a:t> 316.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Voor nu: gebruik schrijfopdrachten uit de methode aangevuld met eigen opdrachten.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  <a:hlinkClick r:id="rId3"/>
              </a:rPr>
              <a:t>https://www.kennisrotonde.nl/vraag-en-antwoord/Correcte-zinnen-formuleren-in-schrijfopdrachten</a:t>
            </a: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7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Geletterdheid in de kleutergroepen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Ook hier onderscheiden we leerprocessen en ontwikkelingsprocessen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Bijvoorbeeld: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Het werken met prentenboeken en een leeshoek leidt wel tot een grotere woordenschat, maar niet tot letterkennis en inzicht in het alfabetisch principe. Hiervoor is wel instructie nodig.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7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534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Thematisch werken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Keuze van een thema: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Meerdere lagen moeten mogelijk zijn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Groei  </a:t>
            </a:r>
            <a:r>
              <a:rPr lang="nl-NL" dirty="0" err="1">
                <a:solidFill>
                  <a:srgbClr val="0456A2"/>
                </a:solidFill>
              </a:rPr>
              <a:t>ipv</a:t>
            </a:r>
            <a:r>
              <a:rPr lang="nl-NL" dirty="0">
                <a:solidFill>
                  <a:srgbClr val="0456A2"/>
                </a:solidFill>
              </a:rPr>
              <a:t> lente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Dieren </a:t>
            </a:r>
            <a:r>
              <a:rPr lang="nl-NL" dirty="0" err="1">
                <a:solidFill>
                  <a:srgbClr val="0456A2"/>
                </a:solidFill>
              </a:rPr>
              <a:t>ipv</a:t>
            </a:r>
            <a:r>
              <a:rPr lang="nl-NL" dirty="0">
                <a:solidFill>
                  <a:srgbClr val="0456A2"/>
                </a:solidFill>
              </a:rPr>
              <a:t> </a:t>
            </a:r>
            <a:r>
              <a:rPr lang="nl-NL" dirty="0" err="1">
                <a:solidFill>
                  <a:srgbClr val="0456A2"/>
                </a:solidFill>
              </a:rPr>
              <a:t>pinquins</a:t>
            </a: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De taalopdrachten zijn onderdeel van het thema, maar je kunt hier al wel een jaarplanning van maken voor wat betreft alle doelen/onderdelen.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267" y="0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Opdracht 1 groep 3 t/m 8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267" y="961466"/>
            <a:ext cx="11154998" cy="5056094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Bekijk alle taaldoelen (methode en Leerlijnenboek)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Verdeel de doelen over het jaar (per blok, per week?)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Denk aan voldoende herhaling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Denk na over leerdoelen en ontwikkelingsdoelen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Samen nadenken over een goed format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Bronnen: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- Methodedoelen Staal taal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- Leerlijnen voor het basisonderwijs 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- Voorbeeld jaarplanning Oene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 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6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Opdracht 1 groep 1 en 2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9267" y="1093610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Lees het artikel over geletterdheid in de kleutergroepen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Beschrijf wat je al doet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Benoem verbeterpunten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Hoe maak je inzichtelijk aan je collega’s of een nieuwe collega wat je precies doet (en niet doet)?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Is er een goede jaarplanning?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0AFD8D-5DD9-4BE9-BF4E-E72776B63EB4}"/>
              </a:ext>
            </a:extLst>
          </p:cNvPr>
          <p:cNvSpPr txBox="1">
            <a:spLocks/>
          </p:cNvSpPr>
          <p:nvPr/>
        </p:nvSpPr>
        <p:spPr>
          <a:xfrm>
            <a:off x="522514" y="317759"/>
            <a:ext cx="11789229" cy="8930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Welke activiteiten horen bij taal?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245B0B-B4FE-453B-9093-EDBD0D14F582}"/>
              </a:ext>
            </a:extLst>
          </p:cNvPr>
          <p:cNvSpPr txBox="1">
            <a:spLocks/>
          </p:cNvSpPr>
          <p:nvPr/>
        </p:nvSpPr>
        <p:spPr>
          <a:xfrm>
            <a:off x="642751" y="1620286"/>
            <a:ext cx="11255335" cy="3943999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Kijk steeds naar het doel</a:t>
            </a:r>
          </a:p>
          <a:p>
            <a:r>
              <a:rPr lang="nl-NL" dirty="0">
                <a:solidFill>
                  <a:srgbClr val="0456A2"/>
                </a:solidFill>
              </a:rPr>
              <a:t>Welk type activiteiten hoort hierbij? </a:t>
            </a:r>
            <a:r>
              <a:rPr lang="nl-NL" i="1" dirty="0">
                <a:solidFill>
                  <a:srgbClr val="0456A2"/>
                </a:solidFill>
              </a:rPr>
              <a:t>(schrijfopdracht, luisteropdracht, spreken, lezen, voorlezen, bespreken van een tekst, samenvatting schrijven, formulier invullen, verslag schrijven, dictee, </a:t>
            </a:r>
            <a:r>
              <a:rPr lang="nl-NL" i="1" dirty="0" err="1">
                <a:solidFill>
                  <a:srgbClr val="0456A2"/>
                </a:solidFill>
              </a:rPr>
              <a:t>etc</a:t>
            </a:r>
            <a:r>
              <a:rPr lang="nl-NL" i="1" dirty="0">
                <a:solidFill>
                  <a:srgbClr val="0456A2"/>
                </a:solidFill>
              </a:rPr>
              <a:t>)</a:t>
            </a:r>
          </a:p>
          <a:p>
            <a:r>
              <a:rPr lang="nl-NL" dirty="0">
                <a:solidFill>
                  <a:srgbClr val="0456A2"/>
                </a:solidFill>
              </a:rPr>
              <a:t>Hoe zouden we dit zonder methode kunnen vormgeven? Wat gebruiken we uit </a:t>
            </a:r>
            <a:r>
              <a:rPr lang="nl-NL">
                <a:solidFill>
                  <a:srgbClr val="0456A2"/>
                </a:solidFill>
              </a:rPr>
              <a:t>de methode?</a:t>
            </a: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Als we het bij een ander vak onderbrengen, hoe borgen we dit (bijvoorbeeld presentatie bij geschiedenis)?</a:t>
            </a:r>
          </a:p>
          <a:p>
            <a:r>
              <a:rPr lang="nl-NL" dirty="0">
                <a:solidFill>
                  <a:srgbClr val="0456A2"/>
                </a:solidFill>
              </a:rPr>
              <a:t>Zit hier een lijn in, kunnen we dit goed inplannen en borgen, of is er toch een methode nodig?</a:t>
            </a:r>
          </a:p>
          <a:p>
            <a:r>
              <a:rPr lang="nl-NL" dirty="0">
                <a:solidFill>
                  <a:srgbClr val="0456A2"/>
                </a:solidFill>
              </a:rPr>
              <a:t>Kijk kritisch naar de opdrachten uit de methode: haal je daarmee het doel, of is het vooral ‘bezig zijn’?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310649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Opdracht 2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093610"/>
            <a:ext cx="10769197" cy="4670779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Bekijk alle doelen van een blok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Hoe lang duurt een blok?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Hoe plan je deze in?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Welke activiteiten horen hierbij?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Heb je genoeg ademruimte in het programma?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Hoeveel tijd besteed je aan taal in een week?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Voldoende herhaling?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Zijn de einddoelen duidelijk?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Hoe weet je of je doelen gehaald zijn?</a:t>
            </a:r>
          </a:p>
          <a:p>
            <a:pPr marL="0" indent="0">
              <a:buNone/>
            </a:pPr>
            <a:endParaRPr lang="nl-NL" b="1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086" y="69922"/>
            <a:ext cx="11640577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Studiemorgen ‘Doelgericht werken bij taal’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145" y="667424"/>
            <a:ext cx="2102815" cy="753495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F2A2E4-FC08-4787-9A29-AF54AED90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813816"/>
              </p:ext>
            </p:extLst>
          </p:nvPr>
        </p:nvGraphicFramePr>
        <p:xfrm>
          <a:off x="816657" y="879600"/>
          <a:ext cx="8943040" cy="355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90">
                  <a:extLst>
                    <a:ext uri="{9D8B030D-6E8A-4147-A177-3AD203B41FA5}">
                      <a16:colId xmlns:a16="http://schemas.microsoft.com/office/drawing/2014/main" val="3406897326"/>
                    </a:ext>
                  </a:extLst>
                </a:gridCol>
                <a:gridCol w="7691550">
                  <a:extLst>
                    <a:ext uri="{9D8B030D-6E8A-4147-A177-3AD203B41FA5}">
                      <a16:colId xmlns:a16="http://schemas.microsoft.com/office/drawing/2014/main" val="930306543"/>
                    </a:ext>
                  </a:extLst>
                </a:gridCol>
              </a:tblGrid>
              <a:tr h="592032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9:00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Opening en doelen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92736"/>
                  </a:ext>
                </a:extLst>
              </a:tr>
              <a:tr h="592032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9:05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Rekenen, blokplannen en Klasseplan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09985"/>
                  </a:ext>
                </a:extLst>
              </a:tr>
              <a:tr h="592032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Pauze (10 minuten)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78748"/>
                  </a:ext>
                </a:extLst>
              </a:tr>
              <a:tr h="592032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10:35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Leerprocessen en ontwikkelingsprocessen bij taal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8193"/>
                  </a:ext>
                </a:extLst>
              </a:tr>
              <a:tr h="592032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11:00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Leerlijn taal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262586"/>
                  </a:ext>
                </a:extLst>
              </a:tr>
              <a:tr h="592032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11:55 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Afsluiting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6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9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Afsluiting: filmpje kindgesprekken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232452"/>
            <a:ext cx="10651436" cy="4126523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73354B-E5AA-4201-96D4-3D0102049938}"/>
              </a:ext>
            </a:extLst>
          </p:cNvPr>
          <p:cNvSpPr txBox="1"/>
          <p:nvPr/>
        </p:nvSpPr>
        <p:spPr>
          <a:xfrm>
            <a:off x="2559326" y="5302382"/>
            <a:ext cx="610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https://www.leraar24.nl/247171/kind-coachgesprek-met-goede-feedback-leerdoelen-halen/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E93647-5081-427A-AECC-264113F0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38" y="1109108"/>
            <a:ext cx="7524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4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63">
            <a:off x="6741293" y="1349175"/>
            <a:ext cx="3309405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8745-F5D8-967F-F6EF-D6093F5E6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37473-CDC1-E834-A90E-535DB657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Blokplan rekenen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19E9A-E43A-7D63-68D4-81E6D429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Wat komt erin te staan? 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Is dit gelijk in de groepen?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Hoe kan dit in Klasseplan? &gt; groepsplan </a:t>
            </a:r>
            <a:r>
              <a:rPr lang="nl-NL">
                <a:solidFill>
                  <a:srgbClr val="0456A2"/>
                </a:solidFill>
              </a:rPr>
              <a:t>en logboek</a:t>
            </a: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Uitwerken per groep voor het volgende blok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3844312-6FD5-4F72-6787-CF23D8344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5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Leerlijn lezen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825625"/>
            <a:ext cx="4774809" cy="17053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Meer concentrisch van opbouw. 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Welke elementen spelen een rol?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42D76C-FC63-4C99-9EAE-8D38EFC9D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CDB522D-A076-4D91-B6AC-7C59EA44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53" y="198782"/>
            <a:ext cx="4521732" cy="56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3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Leerlijn lezen</a:t>
            </a:r>
            <a:endParaRPr lang="nl-NL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436A19-A046-419F-809C-4CD7621FC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6555">
            <a:off x="7260741" y="674775"/>
            <a:ext cx="3314493" cy="49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Bij </a:t>
            </a:r>
            <a:r>
              <a:rPr lang="nl-NL" b="1" dirty="0">
                <a:solidFill>
                  <a:srgbClr val="0456A2"/>
                </a:solidFill>
              </a:rPr>
              <a:t>leerprocessen</a:t>
            </a:r>
            <a:r>
              <a:rPr lang="nl-NL" dirty="0">
                <a:solidFill>
                  <a:srgbClr val="0456A2"/>
                </a:solidFill>
              </a:rPr>
              <a:t>, zoals het leren decoderen of het leren van grammaticale regels, gaat het om expliciete processen, waarbij duidelijke instructie nodig is (bijvoorbeeld directe instructie).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Bij </a:t>
            </a:r>
            <a:r>
              <a:rPr lang="nl-NL" b="1" dirty="0">
                <a:solidFill>
                  <a:srgbClr val="0456A2"/>
                </a:solidFill>
              </a:rPr>
              <a:t>ontwikkelingsprocessen, </a:t>
            </a:r>
            <a:r>
              <a:rPr lang="nl-NL" dirty="0">
                <a:solidFill>
                  <a:srgbClr val="0456A2"/>
                </a:solidFill>
              </a:rPr>
              <a:t>zoals het leren begrijpen van teksten, gaat het om impliciete processen. Daarbij staat frequent en gemotiveerd oefenen (bijvoorbeeld zelf teksten lezen) met adequate ondersteuning en feedback centraal.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In de onderwijspraktijk valt op dat we het liefst in alle taalonderdelen expliciete instructie willen geven. 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 kleine woordenschat: dan leren we ze woordbetekenissen aan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 leesbegrip: we leren ze leesstrategieën aan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 zwakke leesvaardigheid: we oefenen specifieke moeilijkheden met ze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 moeite met spellen: nog een keer de spellingsregels uitleggen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&gt;&gt; dit berust op misconcepten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Expliciet aangeleerde kennis en vaardigheden leiden niet vanzelfsprekend tot impliciete ontwikkelingsprocessen!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Ook vaak gericht op toetsen, dus onderdelen die minder afgetoetst worden doen we ook minder vaak, zoals het schrijven van teksten.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Hoe dan wel? Een aantal denkrichtingen: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Leerprocessen en ontwikkelingsprocessen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52943"/>
            <a:ext cx="10769197" cy="467077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456A2"/>
                </a:solidFill>
              </a:rPr>
              <a:t>Ontwikkelingsproces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Leraren roosteren tijd in zodat leerlingen frequent kunnen lezen in zelfgekozen boeken.</a:t>
            </a: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Ze zorgen voor rijke teksten, aansluitend bij uitdagende thema’s, voor interessante gesprekken over diepgaande vragen en voor (schrijf)opdrachten rond die thema’s.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De thema’s zijn niet alleen voor taal, maar sluiten aan bij het grotere thema dat behandeld wordt in de groep.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39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6972</TotalTime>
  <Words>995</Words>
  <Application>Microsoft Office PowerPoint</Application>
  <PresentationFormat>Breedbeeld</PresentationFormat>
  <Paragraphs>197</Paragraphs>
  <Slides>21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Calibri Light</vt:lpstr>
      <vt:lpstr>Wingdings</vt:lpstr>
      <vt:lpstr>Kantoorthema</vt:lpstr>
      <vt:lpstr>PowerPoint-presentatie</vt:lpstr>
      <vt:lpstr>Studiemorgen ‘Doelgericht werken bij taal’</vt:lpstr>
      <vt:lpstr>Blokplan rekenen</vt:lpstr>
      <vt:lpstr>Leerlijn lezen</vt:lpstr>
      <vt:lpstr>Leerlijn lezen</vt:lpstr>
      <vt:lpstr>Leerprocessen en ontwikkelingsprocessen</vt:lpstr>
      <vt:lpstr>Leerprocessen en ontwikkelingsprocessen</vt:lpstr>
      <vt:lpstr>Leerprocessen en ontwikkelingsprocessen</vt:lpstr>
      <vt:lpstr>Leerprocessen en ontwikkelingsprocessen</vt:lpstr>
      <vt:lpstr>Begrijpend lezen: tekst- hard -hoofdvragen</vt:lpstr>
      <vt:lpstr>PowerPoint-presentatie</vt:lpstr>
      <vt:lpstr>Leerprocessen en ontwikkelingsprocessen</vt:lpstr>
      <vt:lpstr>Leerprocessen en ontwikkelingsprocessen</vt:lpstr>
      <vt:lpstr>Leerprocessen en ontwikkelingsprocessen</vt:lpstr>
      <vt:lpstr>Thematisch werken</vt:lpstr>
      <vt:lpstr>Opdracht 1 groep 3 t/m 8</vt:lpstr>
      <vt:lpstr>Opdracht 1 groep 1 en 2</vt:lpstr>
      <vt:lpstr>PowerPoint-presentatie</vt:lpstr>
      <vt:lpstr>Opdracht 2</vt:lpstr>
      <vt:lpstr>Afsluiting: filmpje kindgesprekken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145</cp:revision>
  <cp:lastPrinted>2021-06-27T20:23:32Z</cp:lastPrinted>
  <dcterms:created xsi:type="dcterms:W3CDTF">2019-12-07T18:56:50Z</dcterms:created>
  <dcterms:modified xsi:type="dcterms:W3CDTF">2024-02-06T09:54:32Z</dcterms:modified>
</cp:coreProperties>
</file>