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handoutMasterIdLst>
    <p:handoutMasterId r:id="rId95"/>
  </p:handoutMasterIdLst>
  <p:sldIdLst>
    <p:sldId id="336" r:id="rId2"/>
    <p:sldId id="442" r:id="rId3"/>
    <p:sldId id="409" r:id="rId4"/>
    <p:sldId id="333" r:id="rId5"/>
    <p:sldId id="296" r:id="rId6"/>
    <p:sldId id="466" r:id="rId7"/>
    <p:sldId id="260" r:id="rId8"/>
    <p:sldId id="470" r:id="rId9"/>
    <p:sldId id="304" r:id="rId10"/>
    <p:sldId id="305" r:id="rId11"/>
    <p:sldId id="306" r:id="rId12"/>
    <p:sldId id="329" r:id="rId13"/>
    <p:sldId id="308" r:id="rId14"/>
    <p:sldId id="311" r:id="rId15"/>
    <p:sldId id="312" r:id="rId16"/>
    <p:sldId id="307" r:id="rId17"/>
    <p:sldId id="467" r:id="rId18"/>
    <p:sldId id="469" r:id="rId19"/>
    <p:sldId id="397" r:id="rId20"/>
    <p:sldId id="398" r:id="rId21"/>
    <p:sldId id="396" r:id="rId22"/>
    <p:sldId id="471" r:id="rId23"/>
    <p:sldId id="475" r:id="rId24"/>
    <p:sldId id="476" r:id="rId25"/>
    <p:sldId id="468" r:id="rId26"/>
    <p:sldId id="477" r:id="rId27"/>
    <p:sldId id="472" r:id="rId28"/>
    <p:sldId id="431" r:id="rId29"/>
    <p:sldId id="479" r:id="rId30"/>
    <p:sldId id="482" r:id="rId31"/>
    <p:sldId id="351" r:id="rId32"/>
    <p:sldId id="384" r:id="rId33"/>
    <p:sldId id="385" r:id="rId34"/>
    <p:sldId id="386" r:id="rId35"/>
    <p:sldId id="387" r:id="rId36"/>
    <p:sldId id="414" r:id="rId37"/>
    <p:sldId id="415" r:id="rId38"/>
    <p:sldId id="416" r:id="rId39"/>
    <p:sldId id="418" r:id="rId40"/>
    <p:sldId id="478" r:id="rId41"/>
    <p:sldId id="480" r:id="rId42"/>
    <p:sldId id="481" r:id="rId43"/>
    <p:sldId id="389" r:id="rId44"/>
    <p:sldId id="280" r:id="rId45"/>
    <p:sldId id="419" r:id="rId46"/>
    <p:sldId id="315" r:id="rId47"/>
    <p:sldId id="462" r:id="rId48"/>
    <p:sldId id="483" r:id="rId49"/>
    <p:sldId id="299" r:id="rId50"/>
    <p:sldId id="264" r:id="rId51"/>
    <p:sldId id="263" r:id="rId52"/>
    <p:sldId id="276" r:id="rId53"/>
    <p:sldId id="393" r:id="rId54"/>
    <p:sldId id="383" r:id="rId55"/>
    <p:sldId id="392" r:id="rId56"/>
    <p:sldId id="465" r:id="rId57"/>
    <p:sldId id="424" r:id="rId58"/>
    <p:sldId id="439" r:id="rId59"/>
    <p:sldId id="437" r:id="rId60"/>
    <p:sldId id="440" r:id="rId61"/>
    <p:sldId id="438" r:id="rId62"/>
    <p:sldId id="484" r:id="rId63"/>
    <p:sldId id="446" r:id="rId64"/>
    <p:sldId id="452" r:id="rId65"/>
    <p:sldId id="401" r:id="rId66"/>
    <p:sldId id="426" r:id="rId67"/>
    <p:sldId id="453" r:id="rId68"/>
    <p:sldId id="454" r:id="rId69"/>
    <p:sldId id="427" r:id="rId70"/>
    <p:sldId id="428" r:id="rId71"/>
    <p:sldId id="455" r:id="rId72"/>
    <p:sldId id="457" r:id="rId73"/>
    <p:sldId id="458" r:id="rId74"/>
    <p:sldId id="463" r:id="rId75"/>
    <p:sldId id="464" r:id="rId76"/>
    <p:sldId id="422" r:id="rId77"/>
    <p:sldId id="423" r:id="rId78"/>
    <p:sldId id="436" r:id="rId79"/>
    <p:sldId id="320" r:id="rId80"/>
    <p:sldId id="309" r:id="rId81"/>
    <p:sldId id="420" r:id="rId82"/>
    <p:sldId id="363" r:id="rId83"/>
    <p:sldId id="325" r:id="rId84"/>
    <p:sldId id="421" r:id="rId85"/>
    <p:sldId id="326" r:id="rId86"/>
    <p:sldId id="327" r:id="rId87"/>
    <p:sldId id="322" r:id="rId88"/>
    <p:sldId id="394" r:id="rId89"/>
    <p:sldId id="342" r:id="rId90"/>
    <p:sldId id="375" r:id="rId91"/>
    <p:sldId id="334" r:id="rId92"/>
    <p:sldId id="350" r:id="rId93"/>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B8E9"/>
    <a:srgbClr val="00ADCF"/>
    <a:srgbClr val="66AB38"/>
    <a:srgbClr val="00ADCE"/>
    <a:srgbClr val="00ADD2"/>
    <a:srgbClr val="0FF936"/>
    <a:srgbClr val="0456A2"/>
    <a:srgbClr val="000000"/>
    <a:srgbClr val="2B71B1"/>
    <a:srgbClr val="87B6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249" autoAdjust="0"/>
  </p:normalViewPr>
  <p:slideViewPr>
    <p:cSldViewPr snapToGrid="0">
      <p:cViewPr varScale="1">
        <p:scale>
          <a:sx n="117" d="100"/>
          <a:sy n="117" d="100"/>
        </p:scale>
        <p:origin x="365"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D07C7E-E707-454F-B95A-D2DF563FBD3D}"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nl-NL"/>
        </a:p>
      </dgm:t>
    </dgm:pt>
    <dgm:pt modelId="{C34D04F8-9BF0-4FC6-9E07-91D6BC934861}">
      <dgm:prSet phldrT="[Tekst]"/>
      <dgm:spPr/>
      <dgm:t>
        <a:bodyPr/>
        <a:lstStyle/>
        <a:p>
          <a:r>
            <a:rPr lang="nl-NL" dirty="0"/>
            <a:t>Doorstroomtoets met 6 aanbieders</a:t>
          </a:r>
        </a:p>
      </dgm:t>
    </dgm:pt>
    <dgm:pt modelId="{85CC7758-8B53-4E96-BA8A-E21D09159930}" type="parTrans" cxnId="{24F0A917-F253-4A33-8EEB-6EE27860705D}">
      <dgm:prSet/>
      <dgm:spPr/>
      <dgm:t>
        <a:bodyPr/>
        <a:lstStyle/>
        <a:p>
          <a:endParaRPr lang="nl-NL"/>
        </a:p>
      </dgm:t>
    </dgm:pt>
    <dgm:pt modelId="{B5E5C3F3-4082-4CC8-9E59-6A242612BEE4}" type="sibTrans" cxnId="{24F0A917-F253-4A33-8EEB-6EE27860705D}">
      <dgm:prSet/>
      <dgm:spPr/>
      <dgm:t>
        <a:bodyPr/>
        <a:lstStyle/>
        <a:p>
          <a:endParaRPr lang="nl-NL"/>
        </a:p>
      </dgm:t>
    </dgm:pt>
    <dgm:pt modelId="{2008AE03-2D02-428F-BA1C-E6ECC08CE580}">
      <dgm:prSet phldrT="[Tekst]"/>
      <dgm:spPr/>
      <dgm:t>
        <a:bodyPr/>
        <a:lstStyle/>
        <a:p>
          <a:r>
            <a:rPr lang="nl-NL" dirty="0"/>
            <a:t>(concept) Kerndoelen</a:t>
          </a:r>
        </a:p>
      </dgm:t>
    </dgm:pt>
    <dgm:pt modelId="{99194A5A-69E5-4B22-816E-6D2C8F5182DA}" type="parTrans" cxnId="{B058C8E9-4C13-47A6-99EA-CF6F1D20DCB5}">
      <dgm:prSet/>
      <dgm:spPr/>
      <dgm:t>
        <a:bodyPr/>
        <a:lstStyle/>
        <a:p>
          <a:endParaRPr lang="nl-NL"/>
        </a:p>
      </dgm:t>
    </dgm:pt>
    <dgm:pt modelId="{D4994796-7191-452D-AA69-9DAA17E67F06}" type="sibTrans" cxnId="{B058C8E9-4C13-47A6-99EA-CF6F1D20DCB5}">
      <dgm:prSet/>
      <dgm:spPr/>
      <dgm:t>
        <a:bodyPr/>
        <a:lstStyle/>
        <a:p>
          <a:endParaRPr lang="nl-NL"/>
        </a:p>
      </dgm:t>
    </dgm:pt>
    <dgm:pt modelId="{EE69337A-EAFF-4125-9B3B-301CCD1CFB35}">
      <dgm:prSet phldrT="[Tekst]"/>
      <dgm:spPr/>
      <dgm:t>
        <a:bodyPr/>
        <a:lstStyle/>
        <a:p>
          <a:r>
            <a:rPr lang="nl-NL" dirty="0"/>
            <a:t>Referentieniveaus</a:t>
          </a:r>
        </a:p>
      </dgm:t>
    </dgm:pt>
    <dgm:pt modelId="{1C9D8514-5BC4-42C5-879A-43AF68A2D052}" type="parTrans" cxnId="{5FED56C5-1F61-4C5C-AF00-5AB2E7D00910}">
      <dgm:prSet/>
      <dgm:spPr/>
      <dgm:t>
        <a:bodyPr/>
        <a:lstStyle/>
        <a:p>
          <a:endParaRPr lang="nl-NL"/>
        </a:p>
      </dgm:t>
    </dgm:pt>
    <dgm:pt modelId="{801486D2-C456-42BC-829F-5204E0857C0F}" type="sibTrans" cxnId="{5FED56C5-1F61-4C5C-AF00-5AB2E7D00910}">
      <dgm:prSet/>
      <dgm:spPr/>
      <dgm:t>
        <a:bodyPr/>
        <a:lstStyle/>
        <a:p>
          <a:endParaRPr lang="nl-NL"/>
        </a:p>
      </dgm:t>
    </dgm:pt>
    <dgm:pt modelId="{88E0776A-43EE-43D4-BB4B-7971F69D5CDA}">
      <dgm:prSet phldrT="[Tekst]"/>
      <dgm:spPr/>
      <dgm:t>
        <a:bodyPr/>
        <a:lstStyle/>
        <a:p>
          <a:r>
            <a:rPr lang="nl-NL" dirty="0"/>
            <a:t>Referentiesets</a:t>
          </a:r>
        </a:p>
      </dgm:t>
    </dgm:pt>
    <dgm:pt modelId="{7BC1F11B-EA84-4832-BFB6-449A1A156093}" type="parTrans" cxnId="{17AA2695-84C0-4F56-90E5-6C7ABA31B7C5}">
      <dgm:prSet/>
      <dgm:spPr/>
      <dgm:t>
        <a:bodyPr/>
        <a:lstStyle/>
        <a:p>
          <a:endParaRPr lang="nl-NL"/>
        </a:p>
      </dgm:t>
    </dgm:pt>
    <dgm:pt modelId="{D9C8B956-3434-4BDC-9E69-92CEF40C3917}" type="sibTrans" cxnId="{17AA2695-84C0-4F56-90E5-6C7ABA31B7C5}">
      <dgm:prSet/>
      <dgm:spPr/>
      <dgm:t>
        <a:bodyPr/>
        <a:lstStyle/>
        <a:p>
          <a:endParaRPr lang="nl-NL"/>
        </a:p>
      </dgm:t>
    </dgm:pt>
    <dgm:pt modelId="{D9B996E0-DECC-4643-A6BE-C56B515FBA6D}">
      <dgm:prSet/>
      <dgm:spPr/>
      <dgm:t>
        <a:bodyPr/>
        <a:lstStyle/>
        <a:p>
          <a:endParaRPr lang="nl-NL"/>
        </a:p>
      </dgm:t>
    </dgm:pt>
    <dgm:pt modelId="{C5587190-6051-4CE3-A46E-F2417C4BBF31}" type="parTrans" cxnId="{E8BB0169-418B-4D6F-872D-1C40BAB2292F}">
      <dgm:prSet/>
      <dgm:spPr/>
      <dgm:t>
        <a:bodyPr/>
        <a:lstStyle/>
        <a:p>
          <a:endParaRPr lang="nl-NL"/>
        </a:p>
      </dgm:t>
    </dgm:pt>
    <dgm:pt modelId="{3AF8B2D9-9DEC-4B3D-A439-06620FE591BE}" type="sibTrans" cxnId="{E8BB0169-418B-4D6F-872D-1C40BAB2292F}">
      <dgm:prSet/>
      <dgm:spPr/>
      <dgm:t>
        <a:bodyPr/>
        <a:lstStyle/>
        <a:p>
          <a:endParaRPr lang="nl-NL"/>
        </a:p>
      </dgm:t>
    </dgm:pt>
    <dgm:pt modelId="{4FA07F34-D139-45C8-9098-4E2466ED4792}">
      <dgm:prSet/>
      <dgm:spPr/>
    </dgm:pt>
    <dgm:pt modelId="{AFB84EF8-9959-4B83-8642-FEC451617725}" type="parTrans" cxnId="{8A3E9986-1566-4352-8B9C-43523F0D6A2D}">
      <dgm:prSet/>
      <dgm:spPr/>
      <dgm:t>
        <a:bodyPr/>
        <a:lstStyle/>
        <a:p>
          <a:endParaRPr lang="nl-NL"/>
        </a:p>
      </dgm:t>
    </dgm:pt>
    <dgm:pt modelId="{965C9A84-E267-43D4-913C-082DDD74A212}" type="sibTrans" cxnId="{8A3E9986-1566-4352-8B9C-43523F0D6A2D}">
      <dgm:prSet/>
      <dgm:spPr/>
      <dgm:t>
        <a:bodyPr/>
        <a:lstStyle/>
        <a:p>
          <a:endParaRPr lang="nl-NL"/>
        </a:p>
      </dgm:t>
    </dgm:pt>
    <dgm:pt modelId="{6D006D15-26E6-47A3-B231-17C47AD399C2}">
      <dgm:prSet phldrT="[Tekst]"/>
      <dgm:spPr>
        <a:solidFill>
          <a:srgbClr val="2AB8E9"/>
        </a:solidFill>
      </dgm:spPr>
      <dgm:t>
        <a:bodyPr/>
        <a:lstStyle/>
        <a:p>
          <a:r>
            <a:rPr lang="nl-NL" dirty="0"/>
            <a:t>6 uitstroomniveaus</a:t>
          </a:r>
        </a:p>
      </dgm:t>
    </dgm:pt>
    <dgm:pt modelId="{88F84349-9258-4E90-8DA3-74AA64B5CA25}" type="parTrans" cxnId="{B5B67920-6A53-4435-9603-4791B1A0AB0A}">
      <dgm:prSet/>
      <dgm:spPr/>
      <dgm:t>
        <a:bodyPr/>
        <a:lstStyle/>
        <a:p>
          <a:endParaRPr lang="nl-NL"/>
        </a:p>
      </dgm:t>
    </dgm:pt>
    <dgm:pt modelId="{A98B0298-35DF-45E2-AAEA-09A5EBDA674D}" type="sibTrans" cxnId="{B5B67920-6A53-4435-9603-4791B1A0AB0A}">
      <dgm:prSet/>
      <dgm:spPr/>
      <dgm:t>
        <a:bodyPr/>
        <a:lstStyle/>
        <a:p>
          <a:endParaRPr lang="nl-NL"/>
        </a:p>
      </dgm:t>
    </dgm:pt>
    <dgm:pt modelId="{82FC10C5-95E4-491C-8B44-F703F6E1F7EB}" type="pres">
      <dgm:prSet presAssocID="{C8D07C7E-E707-454F-B95A-D2DF563FBD3D}" presName="cycle" presStyleCnt="0">
        <dgm:presLayoutVars>
          <dgm:chMax val="1"/>
          <dgm:dir/>
          <dgm:animLvl val="ctr"/>
          <dgm:resizeHandles val="exact"/>
        </dgm:presLayoutVars>
      </dgm:prSet>
      <dgm:spPr/>
    </dgm:pt>
    <dgm:pt modelId="{6D44D1E7-EEB9-41E3-8E40-0CD9D4DFE5A2}" type="pres">
      <dgm:prSet presAssocID="{C34D04F8-9BF0-4FC6-9E07-91D6BC934861}" presName="centerShape" presStyleLbl="node0" presStyleIdx="0" presStyleCnt="1" custLinFactNeighborX="-1092" custLinFactNeighborY="-7276"/>
      <dgm:spPr/>
    </dgm:pt>
    <dgm:pt modelId="{66AF1B18-25B1-4064-A861-8A32613BA69B}" type="pres">
      <dgm:prSet presAssocID="{99194A5A-69E5-4B22-816E-6D2C8F5182DA}" presName="parTrans" presStyleLbl="bgSibTrans2D1" presStyleIdx="0" presStyleCnt="4"/>
      <dgm:spPr/>
    </dgm:pt>
    <dgm:pt modelId="{E78DE572-E772-421E-B9F0-BA7D134F1277}" type="pres">
      <dgm:prSet presAssocID="{2008AE03-2D02-428F-BA1C-E6ECC08CE580}" presName="node" presStyleLbl="node1" presStyleIdx="0" presStyleCnt="4" custScaleX="89249" custScaleY="54705" custRadScaleRad="126581" custRadScaleInc="49254">
        <dgm:presLayoutVars>
          <dgm:bulletEnabled val="1"/>
        </dgm:presLayoutVars>
      </dgm:prSet>
      <dgm:spPr/>
    </dgm:pt>
    <dgm:pt modelId="{F19163A2-AE72-44B5-8F68-E3B1001667D5}" type="pres">
      <dgm:prSet presAssocID="{1C9D8514-5BC4-42C5-879A-43AF68A2D052}" presName="parTrans" presStyleLbl="bgSibTrans2D1" presStyleIdx="1" presStyleCnt="4"/>
      <dgm:spPr/>
    </dgm:pt>
    <dgm:pt modelId="{BBD24226-5829-4E71-B9BE-2611E23AD6CB}" type="pres">
      <dgm:prSet presAssocID="{EE69337A-EAFF-4125-9B3B-301CCD1CFB35}" presName="node" presStyleLbl="node1" presStyleIdx="1" presStyleCnt="4" custScaleX="91190" custScaleY="51043" custRadScaleRad="95012" custRadScaleInc="17836">
        <dgm:presLayoutVars>
          <dgm:bulletEnabled val="1"/>
        </dgm:presLayoutVars>
      </dgm:prSet>
      <dgm:spPr/>
    </dgm:pt>
    <dgm:pt modelId="{72A9E112-AA6C-4479-B626-A6361EFDB66D}" type="pres">
      <dgm:prSet presAssocID="{7BC1F11B-EA84-4832-BFB6-449A1A156093}" presName="parTrans" presStyleLbl="bgSibTrans2D1" presStyleIdx="2" presStyleCnt="4"/>
      <dgm:spPr/>
    </dgm:pt>
    <dgm:pt modelId="{F7794E8C-A194-42E9-866E-1F91C17AEC44}" type="pres">
      <dgm:prSet presAssocID="{88E0776A-43EE-43D4-BB4B-7971F69D5CDA}" presName="node" presStyleLbl="node1" presStyleIdx="2" presStyleCnt="4" custScaleX="84819" custScaleY="68855" custRadScaleRad="132757" custRadScaleInc="-8485">
        <dgm:presLayoutVars>
          <dgm:bulletEnabled val="1"/>
        </dgm:presLayoutVars>
      </dgm:prSet>
      <dgm:spPr/>
    </dgm:pt>
    <dgm:pt modelId="{14D89354-3C35-4B40-9893-6299C03BDF73}" type="pres">
      <dgm:prSet presAssocID="{88F84349-9258-4E90-8DA3-74AA64B5CA25}" presName="parTrans" presStyleLbl="bgSibTrans2D1" presStyleIdx="3" presStyleCnt="4"/>
      <dgm:spPr/>
    </dgm:pt>
    <dgm:pt modelId="{52096642-91BC-43BD-8496-69768053F8F7}" type="pres">
      <dgm:prSet presAssocID="{6D006D15-26E6-47A3-B231-17C47AD399C2}" presName="node" presStyleLbl="node1" presStyleIdx="3" presStyleCnt="4" custScaleX="330232" custScaleY="44631" custRadScaleRad="51227" custRadScaleInc="248496">
        <dgm:presLayoutVars>
          <dgm:bulletEnabled val="1"/>
        </dgm:presLayoutVars>
      </dgm:prSet>
      <dgm:spPr/>
    </dgm:pt>
  </dgm:ptLst>
  <dgm:cxnLst>
    <dgm:cxn modelId="{63D47B0F-25F8-413C-8008-83954BD839A2}" type="presOf" srcId="{6D006D15-26E6-47A3-B231-17C47AD399C2}" destId="{52096642-91BC-43BD-8496-69768053F8F7}" srcOrd="0" destOrd="0" presId="urn:microsoft.com/office/officeart/2005/8/layout/radial4"/>
    <dgm:cxn modelId="{24F0A917-F253-4A33-8EEB-6EE27860705D}" srcId="{C8D07C7E-E707-454F-B95A-D2DF563FBD3D}" destId="{C34D04F8-9BF0-4FC6-9E07-91D6BC934861}" srcOrd="0" destOrd="0" parTransId="{85CC7758-8B53-4E96-BA8A-E21D09159930}" sibTransId="{B5E5C3F3-4082-4CC8-9E59-6A242612BEE4}"/>
    <dgm:cxn modelId="{8588DE1F-8511-4F54-B7D6-2B6EA715FF60}" type="presOf" srcId="{C8D07C7E-E707-454F-B95A-D2DF563FBD3D}" destId="{82FC10C5-95E4-491C-8B44-F703F6E1F7EB}" srcOrd="0" destOrd="0" presId="urn:microsoft.com/office/officeart/2005/8/layout/radial4"/>
    <dgm:cxn modelId="{B5B67920-6A53-4435-9603-4791B1A0AB0A}" srcId="{C34D04F8-9BF0-4FC6-9E07-91D6BC934861}" destId="{6D006D15-26E6-47A3-B231-17C47AD399C2}" srcOrd="3" destOrd="0" parTransId="{88F84349-9258-4E90-8DA3-74AA64B5CA25}" sibTransId="{A98B0298-35DF-45E2-AAEA-09A5EBDA674D}"/>
    <dgm:cxn modelId="{D502E560-9815-46EE-AD96-E2BB5EA7D21D}" type="presOf" srcId="{88F84349-9258-4E90-8DA3-74AA64B5CA25}" destId="{14D89354-3C35-4B40-9893-6299C03BDF73}" srcOrd="0" destOrd="0" presId="urn:microsoft.com/office/officeart/2005/8/layout/radial4"/>
    <dgm:cxn modelId="{E8BB0169-418B-4D6F-872D-1C40BAB2292F}" srcId="{C8D07C7E-E707-454F-B95A-D2DF563FBD3D}" destId="{D9B996E0-DECC-4643-A6BE-C56B515FBA6D}" srcOrd="2" destOrd="0" parTransId="{C5587190-6051-4CE3-A46E-F2417C4BBF31}" sibTransId="{3AF8B2D9-9DEC-4B3D-A439-06620FE591BE}"/>
    <dgm:cxn modelId="{C086F649-02D9-4D50-983C-93477C8F2547}" type="presOf" srcId="{EE69337A-EAFF-4125-9B3B-301CCD1CFB35}" destId="{BBD24226-5829-4E71-B9BE-2611E23AD6CB}" srcOrd="0" destOrd="0" presId="urn:microsoft.com/office/officeart/2005/8/layout/radial4"/>
    <dgm:cxn modelId="{0B80A56C-2EA7-44A7-BD4A-5C020E63F939}" type="presOf" srcId="{99194A5A-69E5-4B22-816E-6D2C8F5182DA}" destId="{66AF1B18-25B1-4064-A861-8A32613BA69B}" srcOrd="0" destOrd="0" presId="urn:microsoft.com/office/officeart/2005/8/layout/radial4"/>
    <dgm:cxn modelId="{3B75FB55-B8AD-4116-B01A-996C4F07922D}" type="presOf" srcId="{7BC1F11B-EA84-4832-BFB6-449A1A156093}" destId="{72A9E112-AA6C-4479-B626-A6361EFDB66D}" srcOrd="0" destOrd="0" presId="urn:microsoft.com/office/officeart/2005/8/layout/radial4"/>
    <dgm:cxn modelId="{3F178579-1829-45BC-B61F-381D0353D667}" type="presOf" srcId="{1C9D8514-5BC4-42C5-879A-43AF68A2D052}" destId="{F19163A2-AE72-44B5-8F68-E3B1001667D5}" srcOrd="0" destOrd="0" presId="urn:microsoft.com/office/officeart/2005/8/layout/radial4"/>
    <dgm:cxn modelId="{4C81FE82-E9BB-4C99-9593-0C31ACE08229}" type="presOf" srcId="{88E0776A-43EE-43D4-BB4B-7971F69D5CDA}" destId="{F7794E8C-A194-42E9-866E-1F91C17AEC44}" srcOrd="0" destOrd="0" presId="urn:microsoft.com/office/officeart/2005/8/layout/radial4"/>
    <dgm:cxn modelId="{8A3E9986-1566-4352-8B9C-43523F0D6A2D}" srcId="{C8D07C7E-E707-454F-B95A-D2DF563FBD3D}" destId="{4FA07F34-D139-45C8-9098-4E2466ED4792}" srcOrd="1" destOrd="0" parTransId="{AFB84EF8-9959-4B83-8642-FEC451617725}" sibTransId="{965C9A84-E267-43D4-913C-082DDD74A212}"/>
    <dgm:cxn modelId="{17AA2695-84C0-4F56-90E5-6C7ABA31B7C5}" srcId="{C34D04F8-9BF0-4FC6-9E07-91D6BC934861}" destId="{88E0776A-43EE-43D4-BB4B-7971F69D5CDA}" srcOrd="2" destOrd="0" parTransId="{7BC1F11B-EA84-4832-BFB6-449A1A156093}" sibTransId="{D9C8B956-3434-4BDC-9E69-92CEF40C3917}"/>
    <dgm:cxn modelId="{778861A0-3BDF-4DC2-A38C-8CFFF5F83F30}" type="presOf" srcId="{2008AE03-2D02-428F-BA1C-E6ECC08CE580}" destId="{E78DE572-E772-421E-B9F0-BA7D134F1277}" srcOrd="0" destOrd="0" presId="urn:microsoft.com/office/officeart/2005/8/layout/radial4"/>
    <dgm:cxn modelId="{70532ABF-56CF-45DC-9E6B-817D3567D834}" type="presOf" srcId="{C34D04F8-9BF0-4FC6-9E07-91D6BC934861}" destId="{6D44D1E7-EEB9-41E3-8E40-0CD9D4DFE5A2}" srcOrd="0" destOrd="0" presId="urn:microsoft.com/office/officeart/2005/8/layout/radial4"/>
    <dgm:cxn modelId="{5FED56C5-1F61-4C5C-AF00-5AB2E7D00910}" srcId="{C34D04F8-9BF0-4FC6-9E07-91D6BC934861}" destId="{EE69337A-EAFF-4125-9B3B-301CCD1CFB35}" srcOrd="1" destOrd="0" parTransId="{1C9D8514-5BC4-42C5-879A-43AF68A2D052}" sibTransId="{801486D2-C456-42BC-829F-5204E0857C0F}"/>
    <dgm:cxn modelId="{B058C8E9-4C13-47A6-99EA-CF6F1D20DCB5}" srcId="{C34D04F8-9BF0-4FC6-9E07-91D6BC934861}" destId="{2008AE03-2D02-428F-BA1C-E6ECC08CE580}" srcOrd="0" destOrd="0" parTransId="{99194A5A-69E5-4B22-816E-6D2C8F5182DA}" sibTransId="{D4994796-7191-452D-AA69-9DAA17E67F06}"/>
    <dgm:cxn modelId="{94537DB9-240D-4E3C-B87A-5B831A4A9CDD}" type="presParOf" srcId="{82FC10C5-95E4-491C-8B44-F703F6E1F7EB}" destId="{6D44D1E7-EEB9-41E3-8E40-0CD9D4DFE5A2}" srcOrd="0" destOrd="0" presId="urn:microsoft.com/office/officeart/2005/8/layout/radial4"/>
    <dgm:cxn modelId="{3A38534B-B355-406C-9700-B594EA278D41}" type="presParOf" srcId="{82FC10C5-95E4-491C-8B44-F703F6E1F7EB}" destId="{66AF1B18-25B1-4064-A861-8A32613BA69B}" srcOrd="1" destOrd="0" presId="urn:microsoft.com/office/officeart/2005/8/layout/radial4"/>
    <dgm:cxn modelId="{5635AA66-E8C7-4216-A1D4-CDBA161E0B4B}" type="presParOf" srcId="{82FC10C5-95E4-491C-8B44-F703F6E1F7EB}" destId="{E78DE572-E772-421E-B9F0-BA7D134F1277}" srcOrd="2" destOrd="0" presId="urn:microsoft.com/office/officeart/2005/8/layout/radial4"/>
    <dgm:cxn modelId="{3A884CD9-9CE6-486B-A9F7-522C9E5B91A6}" type="presParOf" srcId="{82FC10C5-95E4-491C-8B44-F703F6E1F7EB}" destId="{F19163A2-AE72-44B5-8F68-E3B1001667D5}" srcOrd="3" destOrd="0" presId="urn:microsoft.com/office/officeart/2005/8/layout/radial4"/>
    <dgm:cxn modelId="{D562FCBC-F3E3-46DC-9901-2B2FAE9095A8}" type="presParOf" srcId="{82FC10C5-95E4-491C-8B44-F703F6E1F7EB}" destId="{BBD24226-5829-4E71-B9BE-2611E23AD6CB}" srcOrd="4" destOrd="0" presId="urn:microsoft.com/office/officeart/2005/8/layout/radial4"/>
    <dgm:cxn modelId="{84642015-5037-4A52-94A3-8D99CCABD0F6}" type="presParOf" srcId="{82FC10C5-95E4-491C-8B44-F703F6E1F7EB}" destId="{72A9E112-AA6C-4479-B626-A6361EFDB66D}" srcOrd="5" destOrd="0" presId="urn:microsoft.com/office/officeart/2005/8/layout/radial4"/>
    <dgm:cxn modelId="{0000DDFD-53E5-4773-9FD2-EFC8D0D531AA}" type="presParOf" srcId="{82FC10C5-95E4-491C-8B44-F703F6E1F7EB}" destId="{F7794E8C-A194-42E9-866E-1F91C17AEC44}" srcOrd="6" destOrd="0" presId="urn:microsoft.com/office/officeart/2005/8/layout/radial4"/>
    <dgm:cxn modelId="{66751E7D-20AD-4315-8555-ABE60F839E60}" type="presParOf" srcId="{82FC10C5-95E4-491C-8B44-F703F6E1F7EB}" destId="{14D89354-3C35-4B40-9893-6299C03BDF73}" srcOrd="7" destOrd="0" presId="urn:microsoft.com/office/officeart/2005/8/layout/radial4"/>
    <dgm:cxn modelId="{E8CFF632-06C4-430C-B1F2-036796CBDD82}" type="presParOf" srcId="{82FC10C5-95E4-491C-8B44-F703F6E1F7EB}" destId="{52096642-91BC-43BD-8496-69768053F8F7}" srcOrd="8"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D07C7E-E707-454F-B95A-D2DF563FBD3D}"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nl-NL"/>
        </a:p>
      </dgm:t>
    </dgm:pt>
    <dgm:pt modelId="{C34D04F8-9BF0-4FC6-9E07-91D6BC934861}">
      <dgm:prSet phldrT="[Tekst]"/>
      <dgm:spPr/>
      <dgm:t>
        <a:bodyPr/>
        <a:lstStyle/>
        <a:p>
          <a:r>
            <a:rPr lang="nl-NL" dirty="0"/>
            <a:t>Doorstroomtoets met 6 aanbieders</a:t>
          </a:r>
        </a:p>
      </dgm:t>
    </dgm:pt>
    <dgm:pt modelId="{85CC7758-8B53-4E96-BA8A-E21D09159930}" type="parTrans" cxnId="{24F0A917-F253-4A33-8EEB-6EE27860705D}">
      <dgm:prSet/>
      <dgm:spPr/>
      <dgm:t>
        <a:bodyPr/>
        <a:lstStyle/>
        <a:p>
          <a:endParaRPr lang="nl-NL"/>
        </a:p>
      </dgm:t>
    </dgm:pt>
    <dgm:pt modelId="{B5E5C3F3-4082-4CC8-9E59-6A242612BEE4}" type="sibTrans" cxnId="{24F0A917-F253-4A33-8EEB-6EE27860705D}">
      <dgm:prSet/>
      <dgm:spPr/>
      <dgm:t>
        <a:bodyPr/>
        <a:lstStyle/>
        <a:p>
          <a:endParaRPr lang="nl-NL"/>
        </a:p>
      </dgm:t>
    </dgm:pt>
    <dgm:pt modelId="{2008AE03-2D02-428F-BA1C-E6ECC08CE580}">
      <dgm:prSet phldrT="[Tekst]"/>
      <dgm:spPr/>
      <dgm:t>
        <a:bodyPr/>
        <a:lstStyle/>
        <a:p>
          <a:r>
            <a:rPr lang="nl-NL" dirty="0"/>
            <a:t>(concept) Kerndoelen</a:t>
          </a:r>
        </a:p>
      </dgm:t>
    </dgm:pt>
    <dgm:pt modelId="{99194A5A-69E5-4B22-816E-6D2C8F5182DA}" type="parTrans" cxnId="{B058C8E9-4C13-47A6-99EA-CF6F1D20DCB5}">
      <dgm:prSet/>
      <dgm:spPr/>
      <dgm:t>
        <a:bodyPr/>
        <a:lstStyle/>
        <a:p>
          <a:endParaRPr lang="nl-NL"/>
        </a:p>
      </dgm:t>
    </dgm:pt>
    <dgm:pt modelId="{D4994796-7191-452D-AA69-9DAA17E67F06}" type="sibTrans" cxnId="{B058C8E9-4C13-47A6-99EA-CF6F1D20DCB5}">
      <dgm:prSet/>
      <dgm:spPr/>
      <dgm:t>
        <a:bodyPr/>
        <a:lstStyle/>
        <a:p>
          <a:endParaRPr lang="nl-NL"/>
        </a:p>
      </dgm:t>
    </dgm:pt>
    <dgm:pt modelId="{EE69337A-EAFF-4125-9B3B-301CCD1CFB35}">
      <dgm:prSet phldrT="[Tekst]"/>
      <dgm:spPr/>
      <dgm:t>
        <a:bodyPr/>
        <a:lstStyle/>
        <a:p>
          <a:r>
            <a:rPr lang="nl-NL" dirty="0"/>
            <a:t>Referentieniveaus</a:t>
          </a:r>
        </a:p>
      </dgm:t>
    </dgm:pt>
    <dgm:pt modelId="{1C9D8514-5BC4-42C5-879A-43AF68A2D052}" type="parTrans" cxnId="{5FED56C5-1F61-4C5C-AF00-5AB2E7D00910}">
      <dgm:prSet/>
      <dgm:spPr/>
      <dgm:t>
        <a:bodyPr/>
        <a:lstStyle/>
        <a:p>
          <a:endParaRPr lang="nl-NL"/>
        </a:p>
      </dgm:t>
    </dgm:pt>
    <dgm:pt modelId="{801486D2-C456-42BC-829F-5204E0857C0F}" type="sibTrans" cxnId="{5FED56C5-1F61-4C5C-AF00-5AB2E7D00910}">
      <dgm:prSet/>
      <dgm:spPr/>
      <dgm:t>
        <a:bodyPr/>
        <a:lstStyle/>
        <a:p>
          <a:endParaRPr lang="nl-NL"/>
        </a:p>
      </dgm:t>
    </dgm:pt>
    <dgm:pt modelId="{88E0776A-43EE-43D4-BB4B-7971F69D5CDA}">
      <dgm:prSet phldrT="[Tekst]"/>
      <dgm:spPr/>
      <dgm:t>
        <a:bodyPr/>
        <a:lstStyle/>
        <a:p>
          <a:r>
            <a:rPr lang="nl-NL" dirty="0"/>
            <a:t>Referentiesets</a:t>
          </a:r>
        </a:p>
      </dgm:t>
    </dgm:pt>
    <dgm:pt modelId="{7BC1F11B-EA84-4832-BFB6-449A1A156093}" type="parTrans" cxnId="{17AA2695-84C0-4F56-90E5-6C7ABA31B7C5}">
      <dgm:prSet/>
      <dgm:spPr/>
      <dgm:t>
        <a:bodyPr/>
        <a:lstStyle/>
        <a:p>
          <a:endParaRPr lang="nl-NL"/>
        </a:p>
      </dgm:t>
    </dgm:pt>
    <dgm:pt modelId="{D9C8B956-3434-4BDC-9E69-92CEF40C3917}" type="sibTrans" cxnId="{17AA2695-84C0-4F56-90E5-6C7ABA31B7C5}">
      <dgm:prSet/>
      <dgm:spPr/>
      <dgm:t>
        <a:bodyPr/>
        <a:lstStyle/>
        <a:p>
          <a:endParaRPr lang="nl-NL"/>
        </a:p>
      </dgm:t>
    </dgm:pt>
    <dgm:pt modelId="{D9B996E0-DECC-4643-A6BE-C56B515FBA6D}">
      <dgm:prSet/>
      <dgm:spPr/>
      <dgm:t>
        <a:bodyPr/>
        <a:lstStyle/>
        <a:p>
          <a:endParaRPr lang="nl-NL"/>
        </a:p>
      </dgm:t>
    </dgm:pt>
    <dgm:pt modelId="{C5587190-6051-4CE3-A46E-F2417C4BBF31}" type="parTrans" cxnId="{E8BB0169-418B-4D6F-872D-1C40BAB2292F}">
      <dgm:prSet/>
      <dgm:spPr/>
      <dgm:t>
        <a:bodyPr/>
        <a:lstStyle/>
        <a:p>
          <a:endParaRPr lang="nl-NL"/>
        </a:p>
      </dgm:t>
    </dgm:pt>
    <dgm:pt modelId="{3AF8B2D9-9DEC-4B3D-A439-06620FE591BE}" type="sibTrans" cxnId="{E8BB0169-418B-4D6F-872D-1C40BAB2292F}">
      <dgm:prSet/>
      <dgm:spPr/>
      <dgm:t>
        <a:bodyPr/>
        <a:lstStyle/>
        <a:p>
          <a:endParaRPr lang="nl-NL"/>
        </a:p>
      </dgm:t>
    </dgm:pt>
    <dgm:pt modelId="{4FA07F34-D139-45C8-9098-4E2466ED4792}">
      <dgm:prSet/>
      <dgm:spPr/>
    </dgm:pt>
    <dgm:pt modelId="{AFB84EF8-9959-4B83-8642-FEC451617725}" type="parTrans" cxnId="{8A3E9986-1566-4352-8B9C-43523F0D6A2D}">
      <dgm:prSet/>
      <dgm:spPr/>
      <dgm:t>
        <a:bodyPr/>
        <a:lstStyle/>
        <a:p>
          <a:endParaRPr lang="nl-NL"/>
        </a:p>
      </dgm:t>
    </dgm:pt>
    <dgm:pt modelId="{965C9A84-E267-43D4-913C-082DDD74A212}" type="sibTrans" cxnId="{8A3E9986-1566-4352-8B9C-43523F0D6A2D}">
      <dgm:prSet/>
      <dgm:spPr/>
      <dgm:t>
        <a:bodyPr/>
        <a:lstStyle/>
        <a:p>
          <a:endParaRPr lang="nl-NL"/>
        </a:p>
      </dgm:t>
    </dgm:pt>
    <dgm:pt modelId="{6D006D15-26E6-47A3-B231-17C47AD399C2}">
      <dgm:prSet phldrT="[Tekst]"/>
      <dgm:spPr>
        <a:solidFill>
          <a:srgbClr val="2AB8E9"/>
        </a:solidFill>
      </dgm:spPr>
      <dgm:t>
        <a:bodyPr/>
        <a:lstStyle/>
        <a:p>
          <a:r>
            <a:rPr lang="nl-NL" dirty="0"/>
            <a:t>6 uitstroomniveaus</a:t>
          </a:r>
        </a:p>
      </dgm:t>
    </dgm:pt>
    <dgm:pt modelId="{88F84349-9258-4E90-8DA3-74AA64B5CA25}" type="parTrans" cxnId="{B5B67920-6A53-4435-9603-4791B1A0AB0A}">
      <dgm:prSet/>
      <dgm:spPr/>
      <dgm:t>
        <a:bodyPr/>
        <a:lstStyle/>
        <a:p>
          <a:endParaRPr lang="nl-NL"/>
        </a:p>
      </dgm:t>
    </dgm:pt>
    <dgm:pt modelId="{A98B0298-35DF-45E2-AAEA-09A5EBDA674D}" type="sibTrans" cxnId="{B5B67920-6A53-4435-9603-4791B1A0AB0A}">
      <dgm:prSet/>
      <dgm:spPr/>
      <dgm:t>
        <a:bodyPr/>
        <a:lstStyle/>
        <a:p>
          <a:endParaRPr lang="nl-NL"/>
        </a:p>
      </dgm:t>
    </dgm:pt>
    <dgm:pt modelId="{82FC10C5-95E4-491C-8B44-F703F6E1F7EB}" type="pres">
      <dgm:prSet presAssocID="{C8D07C7E-E707-454F-B95A-D2DF563FBD3D}" presName="cycle" presStyleCnt="0">
        <dgm:presLayoutVars>
          <dgm:chMax val="1"/>
          <dgm:dir/>
          <dgm:animLvl val="ctr"/>
          <dgm:resizeHandles val="exact"/>
        </dgm:presLayoutVars>
      </dgm:prSet>
      <dgm:spPr/>
    </dgm:pt>
    <dgm:pt modelId="{6D44D1E7-EEB9-41E3-8E40-0CD9D4DFE5A2}" type="pres">
      <dgm:prSet presAssocID="{C34D04F8-9BF0-4FC6-9E07-91D6BC934861}" presName="centerShape" presStyleLbl="node0" presStyleIdx="0" presStyleCnt="1" custLinFactNeighborX="-1092" custLinFactNeighborY="-7276"/>
      <dgm:spPr/>
    </dgm:pt>
    <dgm:pt modelId="{66AF1B18-25B1-4064-A861-8A32613BA69B}" type="pres">
      <dgm:prSet presAssocID="{99194A5A-69E5-4B22-816E-6D2C8F5182DA}" presName="parTrans" presStyleLbl="bgSibTrans2D1" presStyleIdx="0" presStyleCnt="4"/>
      <dgm:spPr/>
    </dgm:pt>
    <dgm:pt modelId="{E78DE572-E772-421E-B9F0-BA7D134F1277}" type="pres">
      <dgm:prSet presAssocID="{2008AE03-2D02-428F-BA1C-E6ECC08CE580}" presName="node" presStyleLbl="node1" presStyleIdx="0" presStyleCnt="4" custScaleX="89249" custScaleY="54705" custRadScaleRad="126581" custRadScaleInc="49254">
        <dgm:presLayoutVars>
          <dgm:bulletEnabled val="1"/>
        </dgm:presLayoutVars>
      </dgm:prSet>
      <dgm:spPr/>
    </dgm:pt>
    <dgm:pt modelId="{F19163A2-AE72-44B5-8F68-E3B1001667D5}" type="pres">
      <dgm:prSet presAssocID="{1C9D8514-5BC4-42C5-879A-43AF68A2D052}" presName="parTrans" presStyleLbl="bgSibTrans2D1" presStyleIdx="1" presStyleCnt="4"/>
      <dgm:spPr/>
    </dgm:pt>
    <dgm:pt modelId="{BBD24226-5829-4E71-B9BE-2611E23AD6CB}" type="pres">
      <dgm:prSet presAssocID="{EE69337A-EAFF-4125-9B3B-301CCD1CFB35}" presName="node" presStyleLbl="node1" presStyleIdx="1" presStyleCnt="4" custScaleX="91190" custScaleY="51043" custRadScaleRad="95012" custRadScaleInc="17836">
        <dgm:presLayoutVars>
          <dgm:bulletEnabled val="1"/>
        </dgm:presLayoutVars>
      </dgm:prSet>
      <dgm:spPr/>
    </dgm:pt>
    <dgm:pt modelId="{72A9E112-AA6C-4479-B626-A6361EFDB66D}" type="pres">
      <dgm:prSet presAssocID="{7BC1F11B-EA84-4832-BFB6-449A1A156093}" presName="parTrans" presStyleLbl="bgSibTrans2D1" presStyleIdx="2" presStyleCnt="4"/>
      <dgm:spPr/>
    </dgm:pt>
    <dgm:pt modelId="{F7794E8C-A194-42E9-866E-1F91C17AEC44}" type="pres">
      <dgm:prSet presAssocID="{88E0776A-43EE-43D4-BB4B-7971F69D5CDA}" presName="node" presStyleLbl="node1" presStyleIdx="2" presStyleCnt="4" custScaleX="84819" custScaleY="68855" custRadScaleRad="132757" custRadScaleInc="-8485">
        <dgm:presLayoutVars>
          <dgm:bulletEnabled val="1"/>
        </dgm:presLayoutVars>
      </dgm:prSet>
      <dgm:spPr/>
    </dgm:pt>
    <dgm:pt modelId="{14D89354-3C35-4B40-9893-6299C03BDF73}" type="pres">
      <dgm:prSet presAssocID="{88F84349-9258-4E90-8DA3-74AA64B5CA25}" presName="parTrans" presStyleLbl="bgSibTrans2D1" presStyleIdx="3" presStyleCnt="4"/>
      <dgm:spPr/>
    </dgm:pt>
    <dgm:pt modelId="{52096642-91BC-43BD-8496-69768053F8F7}" type="pres">
      <dgm:prSet presAssocID="{6D006D15-26E6-47A3-B231-17C47AD399C2}" presName="node" presStyleLbl="node1" presStyleIdx="3" presStyleCnt="4" custScaleX="330232" custScaleY="44631" custRadScaleRad="51227" custRadScaleInc="248496">
        <dgm:presLayoutVars>
          <dgm:bulletEnabled val="1"/>
        </dgm:presLayoutVars>
      </dgm:prSet>
      <dgm:spPr/>
    </dgm:pt>
  </dgm:ptLst>
  <dgm:cxnLst>
    <dgm:cxn modelId="{63D47B0F-25F8-413C-8008-83954BD839A2}" type="presOf" srcId="{6D006D15-26E6-47A3-B231-17C47AD399C2}" destId="{52096642-91BC-43BD-8496-69768053F8F7}" srcOrd="0" destOrd="0" presId="urn:microsoft.com/office/officeart/2005/8/layout/radial4"/>
    <dgm:cxn modelId="{24F0A917-F253-4A33-8EEB-6EE27860705D}" srcId="{C8D07C7E-E707-454F-B95A-D2DF563FBD3D}" destId="{C34D04F8-9BF0-4FC6-9E07-91D6BC934861}" srcOrd="0" destOrd="0" parTransId="{85CC7758-8B53-4E96-BA8A-E21D09159930}" sibTransId="{B5E5C3F3-4082-4CC8-9E59-6A242612BEE4}"/>
    <dgm:cxn modelId="{8588DE1F-8511-4F54-B7D6-2B6EA715FF60}" type="presOf" srcId="{C8D07C7E-E707-454F-B95A-D2DF563FBD3D}" destId="{82FC10C5-95E4-491C-8B44-F703F6E1F7EB}" srcOrd="0" destOrd="0" presId="urn:microsoft.com/office/officeart/2005/8/layout/radial4"/>
    <dgm:cxn modelId="{B5B67920-6A53-4435-9603-4791B1A0AB0A}" srcId="{C34D04F8-9BF0-4FC6-9E07-91D6BC934861}" destId="{6D006D15-26E6-47A3-B231-17C47AD399C2}" srcOrd="3" destOrd="0" parTransId="{88F84349-9258-4E90-8DA3-74AA64B5CA25}" sibTransId="{A98B0298-35DF-45E2-AAEA-09A5EBDA674D}"/>
    <dgm:cxn modelId="{D502E560-9815-46EE-AD96-E2BB5EA7D21D}" type="presOf" srcId="{88F84349-9258-4E90-8DA3-74AA64B5CA25}" destId="{14D89354-3C35-4B40-9893-6299C03BDF73}" srcOrd="0" destOrd="0" presId="urn:microsoft.com/office/officeart/2005/8/layout/radial4"/>
    <dgm:cxn modelId="{E8BB0169-418B-4D6F-872D-1C40BAB2292F}" srcId="{C8D07C7E-E707-454F-B95A-D2DF563FBD3D}" destId="{D9B996E0-DECC-4643-A6BE-C56B515FBA6D}" srcOrd="2" destOrd="0" parTransId="{C5587190-6051-4CE3-A46E-F2417C4BBF31}" sibTransId="{3AF8B2D9-9DEC-4B3D-A439-06620FE591BE}"/>
    <dgm:cxn modelId="{C086F649-02D9-4D50-983C-93477C8F2547}" type="presOf" srcId="{EE69337A-EAFF-4125-9B3B-301CCD1CFB35}" destId="{BBD24226-5829-4E71-B9BE-2611E23AD6CB}" srcOrd="0" destOrd="0" presId="urn:microsoft.com/office/officeart/2005/8/layout/radial4"/>
    <dgm:cxn modelId="{0B80A56C-2EA7-44A7-BD4A-5C020E63F939}" type="presOf" srcId="{99194A5A-69E5-4B22-816E-6D2C8F5182DA}" destId="{66AF1B18-25B1-4064-A861-8A32613BA69B}" srcOrd="0" destOrd="0" presId="urn:microsoft.com/office/officeart/2005/8/layout/radial4"/>
    <dgm:cxn modelId="{3B75FB55-B8AD-4116-B01A-996C4F07922D}" type="presOf" srcId="{7BC1F11B-EA84-4832-BFB6-449A1A156093}" destId="{72A9E112-AA6C-4479-B626-A6361EFDB66D}" srcOrd="0" destOrd="0" presId="urn:microsoft.com/office/officeart/2005/8/layout/radial4"/>
    <dgm:cxn modelId="{3F178579-1829-45BC-B61F-381D0353D667}" type="presOf" srcId="{1C9D8514-5BC4-42C5-879A-43AF68A2D052}" destId="{F19163A2-AE72-44B5-8F68-E3B1001667D5}" srcOrd="0" destOrd="0" presId="urn:microsoft.com/office/officeart/2005/8/layout/radial4"/>
    <dgm:cxn modelId="{4C81FE82-E9BB-4C99-9593-0C31ACE08229}" type="presOf" srcId="{88E0776A-43EE-43D4-BB4B-7971F69D5CDA}" destId="{F7794E8C-A194-42E9-866E-1F91C17AEC44}" srcOrd="0" destOrd="0" presId="urn:microsoft.com/office/officeart/2005/8/layout/radial4"/>
    <dgm:cxn modelId="{8A3E9986-1566-4352-8B9C-43523F0D6A2D}" srcId="{C8D07C7E-E707-454F-B95A-D2DF563FBD3D}" destId="{4FA07F34-D139-45C8-9098-4E2466ED4792}" srcOrd="1" destOrd="0" parTransId="{AFB84EF8-9959-4B83-8642-FEC451617725}" sibTransId="{965C9A84-E267-43D4-913C-082DDD74A212}"/>
    <dgm:cxn modelId="{17AA2695-84C0-4F56-90E5-6C7ABA31B7C5}" srcId="{C34D04F8-9BF0-4FC6-9E07-91D6BC934861}" destId="{88E0776A-43EE-43D4-BB4B-7971F69D5CDA}" srcOrd="2" destOrd="0" parTransId="{7BC1F11B-EA84-4832-BFB6-449A1A156093}" sibTransId="{D9C8B956-3434-4BDC-9E69-92CEF40C3917}"/>
    <dgm:cxn modelId="{778861A0-3BDF-4DC2-A38C-8CFFF5F83F30}" type="presOf" srcId="{2008AE03-2D02-428F-BA1C-E6ECC08CE580}" destId="{E78DE572-E772-421E-B9F0-BA7D134F1277}" srcOrd="0" destOrd="0" presId="urn:microsoft.com/office/officeart/2005/8/layout/radial4"/>
    <dgm:cxn modelId="{70532ABF-56CF-45DC-9E6B-817D3567D834}" type="presOf" srcId="{C34D04F8-9BF0-4FC6-9E07-91D6BC934861}" destId="{6D44D1E7-EEB9-41E3-8E40-0CD9D4DFE5A2}" srcOrd="0" destOrd="0" presId="urn:microsoft.com/office/officeart/2005/8/layout/radial4"/>
    <dgm:cxn modelId="{5FED56C5-1F61-4C5C-AF00-5AB2E7D00910}" srcId="{C34D04F8-9BF0-4FC6-9E07-91D6BC934861}" destId="{EE69337A-EAFF-4125-9B3B-301CCD1CFB35}" srcOrd="1" destOrd="0" parTransId="{1C9D8514-5BC4-42C5-879A-43AF68A2D052}" sibTransId="{801486D2-C456-42BC-829F-5204E0857C0F}"/>
    <dgm:cxn modelId="{B058C8E9-4C13-47A6-99EA-CF6F1D20DCB5}" srcId="{C34D04F8-9BF0-4FC6-9E07-91D6BC934861}" destId="{2008AE03-2D02-428F-BA1C-E6ECC08CE580}" srcOrd="0" destOrd="0" parTransId="{99194A5A-69E5-4B22-816E-6D2C8F5182DA}" sibTransId="{D4994796-7191-452D-AA69-9DAA17E67F06}"/>
    <dgm:cxn modelId="{94537DB9-240D-4E3C-B87A-5B831A4A9CDD}" type="presParOf" srcId="{82FC10C5-95E4-491C-8B44-F703F6E1F7EB}" destId="{6D44D1E7-EEB9-41E3-8E40-0CD9D4DFE5A2}" srcOrd="0" destOrd="0" presId="urn:microsoft.com/office/officeart/2005/8/layout/radial4"/>
    <dgm:cxn modelId="{3A38534B-B355-406C-9700-B594EA278D41}" type="presParOf" srcId="{82FC10C5-95E4-491C-8B44-F703F6E1F7EB}" destId="{66AF1B18-25B1-4064-A861-8A32613BA69B}" srcOrd="1" destOrd="0" presId="urn:microsoft.com/office/officeart/2005/8/layout/radial4"/>
    <dgm:cxn modelId="{5635AA66-E8C7-4216-A1D4-CDBA161E0B4B}" type="presParOf" srcId="{82FC10C5-95E4-491C-8B44-F703F6E1F7EB}" destId="{E78DE572-E772-421E-B9F0-BA7D134F1277}" srcOrd="2" destOrd="0" presId="urn:microsoft.com/office/officeart/2005/8/layout/radial4"/>
    <dgm:cxn modelId="{3A884CD9-9CE6-486B-A9F7-522C9E5B91A6}" type="presParOf" srcId="{82FC10C5-95E4-491C-8B44-F703F6E1F7EB}" destId="{F19163A2-AE72-44B5-8F68-E3B1001667D5}" srcOrd="3" destOrd="0" presId="urn:microsoft.com/office/officeart/2005/8/layout/radial4"/>
    <dgm:cxn modelId="{D562FCBC-F3E3-46DC-9901-2B2FAE9095A8}" type="presParOf" srcId="{82FC10C5-95E4-491C-8B44-F703F6E1F7EB}" destId="{BBD24226-5829-4E71-B9BE-2611E23AD6CB}" srcOrd="4" destOrd="0" presId="urn:microsoft.com/office/officeart/2005/8/layout/radial4"/>
    <dgm:cxn modelId="{84642015-5037-4A52-94A3-8D99CCABD0F6}" type="presParOf" srcId="{82FC10C5-95E4-491C-8B44-F703F6E1F7EB}" destId="{72A9E112-AA6C-4479-B626-A6361EFDB66D}" srcOrd="5" destOrd="0" presId="urn:microsoft.com/office/officeart/2005/8/layout/radial4"/>
    <dgm:cxn modelId="{0000DDFD-53E5-4773-9FD2-EFC8D0D531AA}" type="presParOf" srcId="{82FC10C5-95E4-491C-8B44-F703F6E1F7EB}" destId="{F7794E8C-A194-42E9-866E-1F91C17AEC44}" srcOrd="6" destOrd="0" presId="urn:microsoft.com/office/officeart/2005/8/layout/radial4"/>
    <dgm:cxn modelId="{66751E7D-20AD-4315-8555-ABE60F839E60}" type="presParOf" srcId="{82FC10C5-95E4-491C-8B44-F703F6E1F7EB}" destId="{14D89354-3C35-4B40-9893-6299C03BDF73}" srcOrd="7" destOrd="0" presId="urn:microsoft.com/office/officeart/2005/8/layout/radial4"/>
    <dgm:cxn modelId="{E8CFF632-06C4-430C-B1F2-036796CBDD82}" type="presParOf" srcId="{82FC10C5-95E4-491C-8B44-F703F6E1F7EB}" destId="{52096642-91BC-43BD-8496-69768053F8F7}" srcOrd="8"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4D1E7-EEB9-41E3-8E40-0CD9D4DFE5A2}">
      <dsp:nvSpPr>
        <dsp:cNvPr id="0" name=""/>
        <dsp:cNvSpPr/>
      </dsp:nvSpPr>
      <dsp:spPr>
        <a:xfrm>
          <a:off x="1808534" y="2077651"/>
          <a:ext cx="2412448" cy="2412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NL" sz="1900" kern="1200" dirty="0"/>
            <a:t>Doorstroomtoets met 6 aanbieders</a:t>
          </a:r>
        </a:p>
      </dsp:txBody>
      <dsp:txXfrm>
        <a:off x="2161829" y="2430946"/>
        <a:ext cx="1705858" cy="1705858"/>
      </dsp:txXfrm>
    </dsp:sp>
    <dsp:sp modelId="{66AF1B18-25B1-4064-A861-8A32613BA69B}">
      <dsp:nvSpPr>
        <dsp:cNvPr id="0" name=""/>
        <dsp:cNvSpPr/>
      </dsp:nvSpPr>
      <dsp:spPr>
        <a:xfrm rot="12795482">
          <a:off x="-292808" y="1550657"/>
          <a:ext cx="2377922" cy="68754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8DE572-E772-421E-B9F0-BA7D134F1277}">
      <dsp:nvSpPr>
        <dsp:cNvPr id="0" name=""/>
        <dsp:cNvSpPr/>
      </dsp:nvSpPr>
      <dsp:spPr>
        <a:xfrm>
          <a:off x="-1120783" y="740895"/>
          <a:ext cx="2045431" cy="10029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(concept) Kerndoelen</a:t>
          </a:r>
        </a:p>
      </dsp:txBody>
      <dsp:txXfrm>
        <a:off x="-1091406" y="770272"/>
        <a:ext cx="1986677" cy="944240"/>
      </dsp:txXfrm>
    </dsp:sp>
    <dsp:sp modelId="{F19163A2-AE72-44B5-8F68-E3B1001667D5}">
      <dsp:nvSpPr>
        <dsp:cNvPr id="0" name=""/>
        <dsp:cNvSpPr/>
      </dsp:nvSpPr>
      <dsp:spPr>
        <a:xfrm rot="15089328">
          <a:off x="1705413" y="1072221"/>
          <a:ext cx="1367911" cy="687547"/>
        </a:xfrm>
        <a:prstGeom prst="lef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D24226-5829-4E71-B9BE-2611E23AD6CB}">
      <dsp:nvSpPr>
        <dsp:cNvPr id="0" name=""/>
        <dsp:cNvSpPr/>
      </dsp:nvSpPr>
      <dsp:spPr>
        <a:xfrm>
          <a:off x="1127261" y="299499"/>
          <a:ext cx="2089915" cy="935853"/>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Referentieniveaus</a:t>
          </a:r>
        </a:p>
      </dsp:txBody>
      <dsp:txXfrm>
        <a:off x="1154671" y="326909"/>
        <a:ext cx="2035095" cy="881033"/>
      </dsp:txXfrm>
    </dsp:sp>
    <dsp:sp modelId="{72A9E112-AA6C-4479-B626-A6361EFDB66D}">
      <dsp:nvSpPr>
        <dsp:cNvPr id="0" name=""/>
        <dsp:cNvSpPr/>
      </dsp:nvSpPr>
      <dsp:spPr>
        <a:xfrm rot="18116328">
          <a:off x="3281518" y="1057163"/>
          <a:ext cx="1814070" cy="687547"/>
        </a:xfrm>
        <a:prstGeom prst="lef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794E8C-A194-42E9-866E-1F91C17AEC44}">
      <dsp:nvSpPr>
        <dsp:cNvPr id="0" name=""/>
        <dsp:cNvSpPr/>
      </dsp:nvSpPr>
      <dsp:spPr>
        <a:xfrm>
          <a:off x="3696436" y="0"/>
          <a:ext cx="1943903" cy="1262429"/>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Referentiesets</a:t>
          </a:r>
        </a:p>
      </dsp:txBody>
      <dsp:txXfrm>
        <a:off x="3733411" y="36975"/>
        <a:ext cx="1869953" cy="1188479"/>
      </dsp:txXfrm>
    </dsp:sp>
    <dsp:sp modelId="{14D89354-3C35-4B40-9893-6299C03BDF73}">
      <dsp:nvSpPr>
        <dsp:cNvPr id="0" name=""/>
        <dsp:cNvSpPr/>
      </dsp:nvSpPr>
      <dsp:spPr>
        <a:xfrm rot="3694066">
          <a:off x="3498360" y="4190919"/>
          <a:ext cx="387246" cy="687547"/>
        </a:xfrm>
        <a:prstGeom prst="lef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096642-91BC-43BD-8496-69768053F8F7}">
      <dsp:nvSpPr>
        <dsp:cNvPr id="0" name=""/>
        <dsp:cNvSpPr/>
      </dsp:nvSpPr>
      <dsp:spPr>
        <a:xfrm>
          <a:off x="0" y="4295816"/>
          <a:ext cx="7568341" cy="818291"/>
        </a:xfrm>
        <a:prstGeom prst="roundRect">
          <a:avLst>
            <a:gd name="adj" fmla="val 10000"/>
          </a:avLst>
        </a:prstGeom>
        <a:solidFill>
          <a:srgbClr val="2AB8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6 uitstroomniveaus</a:t>
          </a:r>
        </a:p>
      </dsp:txBody>
      <dsp:txXfrm>
        <a:off x="23967" y="4319783"/>
        <a:ext cx="7520407" cy="7703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4D1E7-EEB9-41E3-8E40-0CD9D4DFE5A2}">
      <dsp:nvSpPr>
        <dsp:cNvPr id="0" name=""/>
        <dsp:cNvSpPr/>
      </dsp:nvSpPr>
      <dsp:spPr>
        <a:xfrm>
          <a:off x="1808534" y="2077651"/>
          <a:ext cx="2412448" cy="2412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NL" sz="1900" kern="1200" dirty="0"/>
            <a:t>Doorstroomtoets met 6 aanbieders</a:t>
          </a:r>
        </a:p>
      </dsp:txBody>
      <dsp:txXfrm>
        <a:off x="2161829" y="2430946"/>
        <a:ext cx="1705858" cy="1705858"/>
      </dsp:txXfrm>
    </dsp:sp>
    <dsp:sp modelId="{66AF1B18-25B1-4064-A861-8A32613BA69B}">
      <dsp:nvSpPr>
        <dsp:cNvPr id="0" name=""/>
        <dsp:cNvSpPr/>
      </dsp:nvSpPr>
      <dsp:spPr>
        <a:xfrm rot="12795482">
          <a:off x="-292808" y="1550657"/>
          <a:ext cx="2377922" cy="68754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8DE572-E772-421E-B9F0-BA7D134F1277}">
      <dsp:nvSpPr>
        <dsp:cNvPr id="0" name=""/>
        <dsp:cNvSpPr/>
      </dsp:nvSpPr>
      <dsp:spPr>
        <a:xfrm>
          <a:off x="-1120783" y="740895"/>
          <a:ext cx="2045431" cy="10029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(concept) Kerndoelen</a:t>
          </a:r>
        </a:p>
      </dsp:txBody>
      <dsp:txXfrm>
        <a:off x="-1091406" y="770272"/>
        <a:ext cx="1986677" cy="944240"/>
      </dsp:txXfrm>
    </dsp:sp>
    <dsp:sp modelId="{F19163A2-AE72-44B5-8F68-E3B1001667D5}">
      <dsp:nvSpPr>
        <dsp:cNvPr id="0" name=""/>
        <dsp:cNvSpPr/>
      </dsp:nvSpPr>
      <dsp:spPr>
        <a:xfrm rot="15089328">
          <a:off x="1705413" y="1072221"/>
          <a:ext cx="1367911" cy="687547"/>
        </a:xfrm>
        <a:prstGeom prst="lef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D24226-5829-4E71-B9BE-2611E23AD6CB}">
      <dsp:nvSpPr>
        <dsp:cNvPr id="0" name=""/>
        <dsp:cNvSpPr/>
      </dsp:nvSpPr>
      <dsp:spPr>
        <a:xfrm>
          <a:off x="1127261" y="299499"/>
          <a:ext cx="2089915" cy="935853"/>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Referentieniveaus</a:t>
          </a:r>
        </a:p>
      </dsp:txBody>
      <dsp:txXfrm>
        <a:off x="1154671" y="326909"/>
        <a:ext cx="2035095" cy="881033"/>
      </dsp:txXfrm>
    </dsp:sp>
    <dsp:sp modelId="{72A9E112-AA6C-4479-B626-A6361EFDB66D}">
      <dsp:nvSpPr>
        <dsp:cNvPr id="0" name=""/>
        <dsp:cNvSpPr/>
      </dsp:nvSpPr>
      <dsp:spPr>
        <a:xfrm rot="18116328">
          <a:off x="3281518" y="1057163"/>
          <a:ext cx="1814070" cy="687547"/>
        </a:xfrm>
        <a:prstGeom prst="lef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794E8C-A194-42E9-866E-1F91C17AEC44}">
      <dsp:nvSpPr>
        <dsp:cNvPr id="0" name=""/>
        <dsp:cNvSpPr/>
      </dsp:nvSpPr>
      <dsp:spPr>
        <a:xfrm>
          <a:off x="3696436" y="0"/>
          <a:ext cx="1943903" cy="1262429"/>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Referentiesets</a:t>
          </a:r>
        </a:p>
      </dsp:txBody>
      <dsp:txXfrm>
        <a:off x="3733411" y="36975"/>
        <a:ext cx="1869953" cy="1188479"/>
      </dsp:txXfrm>
    </dsp:sp>
    <dsp:sp modelId="{14D89354-3C35-4B40-9893-6299C03BDF73}">
      <dsp:nvSpPr>
        <dsp:cNvPr id="0" name=""/>
        <dsp:cNvSpPr/>
      </dsp:nvSpPr>
      <dsp:spPr>
        <a:xfrm rot="3694066">
          <a:off x="3498360" y="4190919"/>
          <a:ext cx="387246" cy="687547"/>
        </a:xfrm>
        <a:prstGeom prst="lef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096642-91BC-43BD-8496-69768053F8F7}">
      <dsp:nvSpPr>
        <dsp:cNvPr id="0" name=""/>
        <dsp:cNvSpPr/>
      </dsp:nvSpPr>
      <dsp:spPr>
        <a:xfrm>
          <a:off x="0" y="4295816"/>
          <a:ext cx="7568341" cy="818291"/>
        </a:xfrm>
        <a:prstGeom prst="roundRect">
          <a:avLst>
            <a:gd name="adj" fmla="val 10000"/>
          </a:avLst>
        </a:prstGeom>
        <a:solidFill>
          <a:srgbClr val="2AB8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6 uitstroomniveaus</a:t>
          </a:r>
        </a:p>
      </dsp:txBody>
      <dsp:txXfrm>
        <a:off x="23967" y="4319783"/>
        <a:ext cx="7520407" cy="77035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19-3-2024</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19-3-2024</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935172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3271354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36</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37</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38</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39</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44</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16059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109019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a:t>
            </a:fld>
            <a:endParaRPr lang="nl-NL"/>
          </a:p>
        </p:txBody>
      </p:sp>
    </p:spTree>
    <p:extLst>
      <p:ext uri="{BB962C8B-B14F-4D97-AF65-F5344CB8AC3E}">
        <p14:creationId xmlns:p14="http://schemas.microsoft.com/office/powerpoint/2010/main" val="3550053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56</a:t>
            </a:fld>
            <a:endParaRPr lang="nl-NL"/>
          </a:p>
        </p:txBody>
      </p:sp>
    </p:spTree>
    <p:extLst>
      <p:ext uri="{BB962C8B-B14F-4D97-AF65-F5344CB8AC3E}">
        <p14:creationId xmlns:p14="http://schemas.microsoft.com/office/powerpoint/2010/main" val="1359412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64</a:t>
            </a:fld>
            <a:endParaRPr lang="nl-NL"/>
          </a:p>
        </p:txBody>
      </p:sp>
    </p:spTree>
    <p:extLst>
      <p:ext uri="{BB962C8B-B14F-4D97-AF65-F5344CB8AC3E}">
        <p14:creationId xmlns:p14="http://schemas.microsoft.com/office/powerpoint/2010/main" val="4094257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266403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014364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401433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45761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928690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55295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8424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20685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73</a:t>
            </a:fld>
            <a:endParaRPr lang="nl-NL"/>
          </a:p>
        </p:txBody>
      </p:sp>
    </p:spTree>
    <p:extLst>
      <p:ext uri="{BB962C8B-B14F-4D97-AF65-F5344CB8AC3E}">
        <p14:creationId xmlns:p14="http://schemas.microsoft.com/office/powerpoint/2010/main" val="1664762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74</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75</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79</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80</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81</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82</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83</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2819132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84</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85</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86</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88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90</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596567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28</a:t>
            </a:fld>
            <a:endParaRPr lang="nl-NL"/>
          </a:p>
        </p:txBody>
      </p:sp>
    </p:spTree>
    <p:extLst>
      <p:ext uri="{BB962C8B-B14F-4D97-AF65-F5344CB8AC3E}">
        <p14:creationId xmlns:p14="http://schemas.microsoft.com/office/powerpoint/2010/main" val="3923215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19-3-2024</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19-3-2024</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19-3-2024</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19-3-2024</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19-3-2024</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19-3-2024</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19-3-2024</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19-3-2024</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19-3-2024</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19-3-2024</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19-3-2024</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19-3-2024</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6.png"/><Relationship Id="rId4" Type="http://schemas.microsoft.com/office/2007/relationships/hdphoto" Target="../media/hdphoto1.wdp"/><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7" Type="http://schemas.microsoft.com/office/2007/relationships/hdphoto" Target="../media/hdphoto1.wdp"/><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9.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7.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pn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png"/><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6.png"/><Relationship Id="rId4" Type="http://schemas.microsoft.com/office/2007/relationships/hdphoto" Target="../media/hdphoto1.wdp"/><Relationship Id="rId9" Type="http://schemas.microsoft.com/office/2007/relationships/diagramDrawing" Target="../diagrams/drawing2.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8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10.jpg"/></Relationships>
</file>

<file path=ppt/slides/_rels/slide8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10.jpg"/></Relationships>
</file>

<file path=ppt/slides/_rels/slide8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82.jpeg"/><Relationship Id="rId4" Type="http://schemas.openxmlformats.org/officeDocument/2006/relationships/image" Target="../media/image81.jpeg"/></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84.jpeg"/></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19.png"/></Relationships>
</file>

<file path=ppt/slides/_rels/slide8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2625322"/>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Let op: onze opdracht is om iedereen op 1S of 2F te krijgen!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24287" y="727006"/>
            <a:ext cx="10515600" cy="549273"/>
          </a:xfrm>
        </p:spPr>
        <p:txBody>
          <a:bodyPr>
            <a:noAutofit/>
          </a:bodyPr>
          <a:lstStyle/>
          <a:p>
            <a:r>
              <a:rPr lang="nl-NL" sz="3200" dirty="0">
                <a:solidFill>
                  <a:srgbClr val="66AB38"/>
                </a:solidFill>
                <a:latin typeface="Arial Rounded MT Bold" panose="020F0704030504030204" pitchFamily="34" charset="0"/>
              </a:rPr>
              <a:t>Centrale eindtoets en doorstroomtoets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D807D05B-8ACE-853E-AF14-6AF1F0799B6B}"/>
              </a:ext>
            </a:extLst>
          </p:cNvPr>
          <p:cNvSpPr>
            <a:spLocks noGrp="1"/>
          </p:cNvSpPr>
          <p:nvPr>
            <p:ph idx="1"/>
          </p:nvPr>
        </p:nvSpPr>
        <p:spPr>
          <a:xfrm>
            <a:off x="724287" y="1097281"/>
            <a:ext cx="9569244" cy="4637314"/>
          </a:xfrm>
          <a:noFill/>
        </p:spPr>
        <p:txBody>
          <a:bodyPr>
            <a:normAutofit fontScale="70000" lnSpcReduction="20000"/>
          </a:bodyPr>
          <a:lstStyle/>
          <a:p>
            <a:pPr marL="0" indent="0">
              <a:buNone/>
            </a:pPr>
            <a:r>
              <a:rPr lang="nl-NL" dirty="0">
                <a:solidFill>
                  <a:srgbClr val="0456A2"/>
                </a:solidFill>
              </a:rPr>
              <a:t>Commissie voor toetsing en examens (CVTE) is uitvoeringsinstantie van het Ministerie van Onderwijs.</a:t>
            </a:r>
          </a:p>
          <a:p>
            <a:pPr marL="0" indent="0">
              <a:buNone/>
            </a:pPr>
            <a:endParaRPr lang="nl-NL" dirty="0">
              <a:solidFill>
                <a:srgbClr val="0456A2"/>
              </a:solidFill>
            </a:endParaRPr>
          </a:p>
          <a:p>
            <a:pPr marL="0" indent="0">
              <a:buNone/>
            </a:pPr>
            <a:r>
              <a:rPr lang="nl-NL" dirty="0">
                <a:solidFill>
                  <a:srgbClr val="0456A2"/>
                </a:solidFill>
              </a:rPr>
              <a:t>5 commerciële aanbieders en de DOE-toets</a:t>
            </a:r>
          </a:p>
          <a:p>
            <a:pPr marL="0" indent="0">
              <a:buNone/>
            </a:pPr>
            <a:r>
              <a:rPr lang="nl-NL" dirty="0">
                <a:solidFill>
                  <a:srgbClr val="0456A2"/>
                </a:solidFill>
              </a:rPr>
              <a:t>DIA</a:t>
            </a:r>
          </a:p>
          <a:p>
            <a:pPr marL="0" indent="0">
              <a:buNone/>
            </a:pPr>
            <a:r>
              <a:rPr lang="nl-NL" dirty="0">
                <a:solidFill>
                  <a:srgbClr val="0456A2"/>
                </a:solidFill>
              </a:rPr>
              <a:t>AMN</a:t>
            </a:r>
          </a:p>
          <a:p>
            <a:pPr marL="0" indent="0">
              <a:buNone/>
            </a:pPr>
            <a:r>
              <a:rPr lang="nl-NL" dirty="0">
                <a:solidFill>
                  <a:srgbClr val="0456A2"/>
                </a:solidFill>
              </a:rPr>
              <a:t>Route8</a:t>
            </a:r>
          </a:p>
          <a:p>
            <a:pPr marL="0" indent="0">
              <a:buNone/>
            </a:pPr>
            <a:r>
              <a:rPr lang="nl-NL" dirty="0">
                <a:solidFill>
                  <a:srgbClr val="0456A2"/>
                </a:solidFill>
              </a:rPr>
              <a:t>IEP </a:t>
            </a:r>
          </a:p>
          <a:p>
            <a:pPr marL="0" indent="0">
              <a:buNone/>
            </a:pPr>
            <a:r>
              <a:rPr lang="nl-NL" dirty="0">
                <a:solidFill>
                  <a:srgbClr val="0456A2"/>
                </a:solidFill>
              </a:rPr>
              <a:t>Cito LIB</a:t>
            </a:r>
          </a:p>
          <a:p>
            <a:pPr marL="0" indent="0">
              <a:buNone/>
            </a:pPr>
            <a:r>
              <a:rPr lang="nl-NL" dirty="0">
                <a:solidFill>
                  <a:srgbClr val="0456A2"/>
                </a:solidFill>
              </a:rPr>
              <a:t>   en de </a:t>
            </a:r>
          </a:p>
          <a:p>
            <a:pPr marL="0" indent="0">
              <a:buNone/>
            </a:pPr>
            <a:r>
              <a:rPr lang="nl-NL" dirty="0">
                <a:solidFill>
                  <a:srgbClr val="0456A2"/>
                </a:solidFill>
              </a:rPr>
              <a:t>‘Overheidsdoorstroomtoets’, de DOE-toets (gemaakt door Cito)</a:t>
            </a:r>
          </a:p>
          <a:p>
            <a:pPr marL="0" indent="0">
              <a:buNone/>
            </a:pPr>
            <a:endParaRPr lang="nl-NL" dirty="0">
              <a:solidFill>
                <a:srgbClr val="0456A2"/>
              </a:solidFill>
            </a:endParaRPr>
          </a:p>
          <a:p>
            <a:pPr marL="0" indent="0">
              <a:buNone/>
            </a:pPr>
            <a:r>
              <a:rPr lang="nl-NL" i="1" dirty="0">
                <a:solidFill>
                  <a:srgbClr val="0456A2"/>
                </a:solidFill>
              </a:rPr>
              <a:t>Opmerking: de Centrale Eindtoets werd ook door Cito gemaakt, toen was Cito nog geen </a:t>
            </a:r>
            <a:br>
              <a:rPr lang="nl-NL" i="1" dirty="0">
                <a:solidFill>
                  <a:srgbClr val="0456A2"/>
                </a:solidFill>
              </a:rPr>
            </a:br>
            <a:r>
              <a:rPr lang="nl-NL" i="1" dirty="0">
                <a:solidFill>
                  <a:srgbClr val="0456A2"/>
                </a:solidFill>
              </a:rPr>
              <a:t>‘commerciële aanbieder’, sinds de doorstroomtoets wel. </a:t>
            </a:r>
          </a:p>
        </p:txBody>
      </p:sp>
    </p:spTree>
    <p:extLst>
      <p:ext uri="{BB962C8B-B14F-4D97-AF65-F5344CB8AC3E}">
        <p14:creationId xmlns:p14="http://schemas.microsoft.com/office/powerpoint/2010/main" val="4178023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24287" y="727006"/>
            <a:ext cx="10515600" cy="549273"/>
          </a:xfrm>
        </p:spPr>
        <p:txBody>
          <a:bodyPr>
            <a:noAutofit/>
          </a:bodyPr>
          <a:lstStyle/>
          <a:p>
            <a:r>
              <a:rPr lang="nl-NL" sz="3200" dirty="0">
                <a:solidFill>
                  <a:srgbClr val="66AB38"/>
                </a:solidFill>
                <a:latin typeface="Arial Rounded MT Bold" panose="020F0704030504030204" pitchFamily="34" charset="0"/>
              </a:rPr>
              <a:t>Centrale eindtoets en doorstroomtoets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D807D05B-8ACE-853E-AF14-6AF1F0799B6B}"/>
              </a:ext>
            </a:extLst>
          </p:cNvPr>
          <p:cNvSpPr>
            <a:spLocks noGrp="1"/>
          </p:cNvSpPr>
          <p:nvPr>
            <p:ph idx="1"/>
          </p:nvPr>
        </p:nvSpPr>
        <p:spPr>
          <a:xfrm>
            <a:off x="724287" y="1276279"/>
            <a:ext cx="9837033" cy="4037223"/>
          </a:xfrm>
          <a:noFill/>
        </p:spPr>
        <p:txBody>
          <a:bodyPr>
            <a:normAutofit lnSpcReduction="10000"/>
          </a:bodyPr>
          <a:lstStyle/>
          <a:p>
            <a:pPr marL="0" indent="0">
              <a:buNone/>
            </a:pPr>
            <a:r>
              <a:rPr lang="nl-NL" dirty="0">
                <a:solidFill>
                  <a:srgbClr val="0456A2"/>
                </a:solidFill>
              </a:rPr>
              <a:t>Hoe krijg je bij 6 verschillende doorstroomtoetsen een gelijke verwijzing? Is de ene toets makkelijker dan de andere?</a:t>
            </a:r>
          </a:p>
          <a:p>
            <a:pPr marL="0" indent="0">
              <a:buNone/>
            </a:pPr>
            <a:endParaRPr lang="nl-NL" dirty="0">
              <a:solidFill>
                <a:srgbClr val="0456A2"/>
              </a:solidFill>
            </a:endParaRPr>
          </a:p>
          <a:p>
            <a:pPr marL="0" indent="0">
              <a:buNone/>
            </a:pPr>
            <a:r>
              <a:rPr lang="nl-NL" dirty="0">
                <a:solidFill>
                  <a:srgbClr val="0456A2"/>
                </a:solidFill>
              </a:rPr>
              <a:t>&gt;&gt; de toetsen zijn grotendeels gelijk: er zijn anker/referentiesets</a:t>
            </a:r>
            <a:br>
              <a:rPr lang="nl-NL" dirty="0">
                <a:solidFill>
                  <a:srgbClr val="0456A2"/>
                </a:solidFill>
              </a:rPr>
            </a:br>
            <a:r>
              <a:rPr lang="nl-NL" dirty="0">
                <a:solidFill>
                  <a:srgbClr val="0456A2"/>
                </a:solidFill>
              </a:rPr>
              <a:t>      gemaakt  (door Cito)</a:t>
            </a:r>
          </a:p>
          <a:p>
            <a:pPr marL="0" indent="0">
              <a:buNone/>
            </a:pPr>
            <a:r>
              <a:rPr lang="nl-NL" dirty="0">
                <a:solidFill>
                  <a:srgbClr val="0456A2"/>
                </a:solidFill>
              </a:rPr>
              <a:t>&gt;&gt; die bevatten vragen die elke toetsaanbieder moet opnemen in</a:t>
            </a:r>
            <a:br>
              <a:rPr lang="nl-NL" dirty="0">
                <a:solidFill>
                  <a:srgbClr val="0456A2"/>
                </a:solidFill>
              </a:rPr>
            </a:br>
            <a:r>
              <a:rPr lang="nl-NL" dirty="0">
                <a:solidFill>
                  <a:srgbClr val="0456A2"/>
                </a:solidFill>
              </a:rPr>
              <a:t>      de toets en waarop het uitstroomniveau wordt bepaald</a:t>
            </a:r>
          </a:p>
          <a:p>
            <a:pPr marL="0" indent="0">
              <a:buNone/>
            </a:pPr>
            <a:r>
              <a:rPr lang="nl-NL" dirty="0">
                <a:solidFill>
                  <a:srgbClr val="0456A2"/>
                </a:solidFill>
              </a:rPr>
              <a:t>&gt;&gt; van deze ankersets is een openbare set beschikbaar (van de  </a:t>
            </a:r>
            <a:br>
              <a:rPr lang="nl-NL" dirty="0">
                <a:solidFill>
                  <a:srgbClr val="0456A2"/>
                </a:solidFill>
              </a:rPr>
            </a:br>
            <a:r>
              <a:rPr lang="nl-NL" dirty="0">
                <a:solidFill>
                  <a:srgbClr val="0456A2"/>
                </a:solidFill>
              </a:rPr>
              <a:t>      eindtoets)</a:t>
            </a:r>
          </a:p>
          <a:p>
            <a:pPr marL="0" indent="0">
              <a:buNone/>
            </a:pPr>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spTree>
    <p:extLst>
      <p:ext uri="{BB962C8B-B14F-4D97-AF65-F5344CB8AC3E}">
        <p14:creationId xmlns:p14="http://schemas.microsoft.com/office/powerpoint/2010/main" val="1896409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503061" y="1665924"/>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26" y="412638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4"/>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71447">
            <a:off x="7737579" y="929935"/>
            <a:ext cx="2646320" cy="3326205"/>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880EB285-2E47-FCA1-9787-6C97759695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8335" y="2136529"/>
            <a:ext cx="2710783" cy="3677194"/>
          </a:xfrm>
          <a:prstGeom prst="rect">
            <a:avLst/>
          </a:prstGeom>
        </p:spPr>
      </p:pic>
      <p:pic>
        <p:nvPicPr>
          <p:cNvPr id="9" name="Afbeelding 8">
            <a:extLst>
              <a:ext uri="{FF2B5EF4-FFF2-40B4-BE49-F238E27FC236}">
                <a16:creationId xmlns:a16="http://schemas.microsoft.com/office/drawing/2014/main" id="{7ABA8987-C136-807B-A636-B79DB652558B}"/>
              </a:ext>
            </a:extLst>
          </p:cNvPr>
          <p:cNvPicPr>
            <a:picLocks noChangeAspect="1"/>
          </p:cNvPicPr>
          <p:nvPr/>
        </p:nvPicPr>
        <p:blipFill>
          <a:blip r:embed="rId9"/>
          <a:stretch>
            <a:fillRect/>
          </a:stretch>
        </p:blipFill>
        <p:spPr>
          <a:xfrm>
            <a:off x="6843862" y="4359921"/>
            <a:ext cx="5256698" cy="2370753"/>
          </a:xfrm>
          <a:prstGeom prst="rect">
            <a:avLst/>
          </a:prstGeom>
        </p:spPr>
      </p:pic>
      <p:sp>
        <p:nvSpPr>
          <p:cNvPr id="3" name="AutoShape 2" descr="Klasseplan Logo">
            <a:extLst>
              <a:ext uri="{FF2B5EF4-FFF2-40B4-BE49-F238E27FC236}">
                <a16:creationId xmlns:a16="http://schemas.microsoft.com/office/drawing/2014/main" id="{860465BD-EA6D-BD1D-B18B-D3E043EAAC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Afbeelding 9">
            <a:extLst>
              <a:ext uri="{FF2B5EF4-FFF2-40B4-BE49-F238E27FC236}">
                <a16:creationId xmlns:a16="http://schemas.microsoft.com/office/drawing/2014/main" id="{13A01A46-0906-99A5-5380-50C293A88613}"/>
              </a:ext>
            </a:extLst>
          </p:cNvPr>
          <p:cNvPicPr>
            <a:picLocks noChangeAspect="1"/>
          </p:cNvPicPr>
          <p:nvPr/>
        </p:nvPicPr>
        <p:blipFill>
          <a:blip r:embed="rId10"/>
          <a:stretch>
            <a:fillRect/>
          </a:stretch>
        </p:blipFill>
        <p:spPr>
          <a:xfrm rot="20394966">
            <a:off x="9236330" y="3727817"/>
            <a:ext cx="1919968" cy="716730"/>
          </a:xfrm>
          <a:prstGeom prst="rect">
            <a:avLst/>
          </a:prstGeom>
        </p:spPr>
      </p:pic>
    </p:spTree>
    <p:extLst>
      <p:ext uri="{BB962C8B-B14F-4D97-AF65-F5344CB8AC3E}">
        <p14:creationId xmlns:p14="http://schemas.microsoft.com/office/powerpoint/2010/main" val="2094439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40554" y="359353"/>
            <a:ext cx="10515600" cy="659552"/>
          </a:xfrm>
        </p:spPr>
        <p:txBody>
          <a:bodyPr>
            <a:normAutofit fontScale="90000"/>
          </a:bodyPr>
          <a:lstStyle/>
          <a:p>
            <a:r>
              <a:rPr lang="nl-NL" dirty="0">
                <a:solidFill>
                  <a:srgbClr val="66AB38"/>
                </a:solidFill>
                <a:latin typeface="Arial Rounded MT Bold" panose="020F0704030504030204" pitchFamily="34" charset="0"/>
              </a:rPr>
              <a:t>Concept kerndoelen rekenen en wiskunde</a:t>
            </a:r>
            <a:endParaRPr lang="nl-NL" sz="2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2A544696-26A7-7066-FB20-AB8E93F9C4A9}"/>
              </a:ext>
            </a:extLst>
          </p:cNvPr>
          <p:cNvPicPr>
            <a:picLocks noChangeAspect="1"/>
          </p:cNvPicPr>
          <p:nvPr/>
        </p:nvPicPr>
        <p:blipFill>
          <a:blip r:embed="rId4"/>
          <a:stretch>
            <a:fillRect/>
          </a:stretch>
        </p:blipFill>
        <p:spPr>
          <a:xfrm>
            <a:off x="982853" y="963215"/>
            <a:ext cx="9264959" cy="5996603"/>
          </a:xfrm>
          <a:prstGeom prst="rect">
            <a:avLst/>
          </a:prstGeom>
        </p:spPr>
      </p:pic>
    </p:spTree>
    <p:extLst>
      <p:ext uri="{BB962C8B-B14F-4D97-AF65-F5344CB8AC3E}">
        <p14:creationId xmlns:p14="http://schemas.microsoft.com/office/powerpoint/2010/main" val="1815226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0080B98-EAEC-B96B-7990-8184122A2F38}"/>
              </a:ext>
            </a:extLst>
          </p:cNvPr>
          <p:cNvPicPr>
            <a:picLocks noChangeAspect="1"/>
          </p:cNvPicPr>
          <p:nvPr/>
        </p:nvPicPr>
        <p:blipFill>
          <a:blip r:embed="rId2"/>
          <a:stretch>
            <a:fillRect/>
          </a:stretch>
        </p:blipFill>
        <p:spPr>
          <a:xfrm>
            <a:off x="6886484" y="0"/>
            <a:ext cx="3146641" cy="6719043"/>
          </a:xfrm>
          <a:prstGeom prst="rect">
            <a:avLst/>
          </a:prstGeom>
        </p:spPr>
      </p:pic>
      <p:pic>
        <p:nvPicPr>
          <p:cNvPr id="11" name="Afbeelding 10">
            <a:extLst>
              <a:ext uri="{FF2B5EF4-FFF2-40B4-BE49-F238E27FC236}">
                <a16:creationId xmlns:a16="http://schemas.microsoft.com/office/drawing/2014/main" id="{1797DD64-EFAC-2CF2-8BE7-37C026C0444E}"/>
              </a:ext>
            </a:extLst>
          </p:cNvPr>
          <p:cNvPicPr>
            <a:picLocks noChangeAspect="1"/>
          </p:cNvPicPr>
          <p:nvPr/>
        </p:nvPicPr>
        <p:blipFill>
          <a:blip r:embed="rId3"/>
          <a:stretch>
            <a:fillRect/>
          </a:stretch>
        </p:blipFill>
        <p:spPr>
          <a:xfrm>
            <a:off x="2228385" y="91594"/>
            <a:ext cx="2974694" cy="6858000"/>
          </a:xfrm>
          <a:prstGeom prst="rect">
            <a:avLst/>
          </a:prstGeom>
        </p:spPr>
      </p:pic>
    </p:spTree>
    <p:extLst>
      <p:ext uri="{BB962C8B-B14F-4D97-AF65-F5344CB8AC3E}">
        <p14:creationId xmlns:p14="http://schemas.microsoft.com/office/powerpoint/2010/main" val="313150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C84E200-9C22-A863-E0FE-B2C720AC98CE}"/>
              </a:ext>
            </a:extLst>
          </p:cNvPr>
          <p:cNvPicPr>
            <a:picLocks noChangeAspect="1"/>
          </p:cNvPicPr>
          <p:nvPr/>
        </p:nvPicPr>
        <p:blipFill>
          <a:blip r:embed="rId2"/>
          <a:stretch>
            <a:fillRect/>
          </a:stretch>
        </p:blipFill>
        <p:spPr>
          <a:xfrm>
            <a:off x="6791614" y="78377"/>
            <a:ext cx="3202947" cy="6858000"/>
          </a:xfrm>
          <a:prstGeom prst="rect">
            <a:avLst/>
          </a:prstGeom>
        </p:spPr>
      </p:pic>
      <p:pic>
        <p:nvPicPr>
          <p:cNvPr id="9" name="Afbeelding 8">
            <a:extLst>
              <a:ext uri="{FF2B5EF4-FFF2-40B4-BE49-F238E27FC236}">
                <a16:creationId xmlns:a16="http://schemas.microsoft.com/office/drawing/2014/main" id="{9C8F64DA-2ED8-6486-1578-B98E45A0D52C}"/>
              </a:ext>
            </a:extLst>
          </p:cNvPr>
          <p:cNvPicPr>
            <a:picLocks noChangeAspect="1"/>
          </p:cNvPicPr>
          <p:nvPr/>
        </p:nvPicPr>
        <p:blipFill>
          <a:blip r:embed="rId3"/>
          <a:stretch>
            <a:fillRect/>
          </a:stretch>
        </p:blipFill>
        <p:spPr>
          <a:xfrm>
            <a:off x="1291944" y="78377"/>
            <a:ext cx="3722490" cy="6858000"/>
          </a:xfrm>
          <a:prstGeom prst="rect">
            <a:avLst/>
          </a:prstGeom>
        </p:spPr>
      </p:pic>
    </p:spTree>
    <p:extLst>
      <p:ext uri="{BB962C8B-B14F-4D97-AF65-F5344CB8AC3E}">
        <p14:creationId xmlns:p14="http://schemas.microsoft.com/office/powerpoint/2010/main" val="407694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34E0202-987A-4B96-1329-2168F945505B}"/>
              </a:ext>
            </a:extLst>
          </p:cNvPr>
          <p:cNvPicPr>
            <a:picLocks noChangeAspect="1"/>
          </p:cNvPicPr>
          <p:nvPr/>
        </p:nvPicPr>
        <p:blipFill>
          <a:blip r:embed="rId2"/>
          <a:stretch>
            <a:fillRect/>
          </a:stretch>
        </p:blipFill>
        <p:spPr>
          <a:xfrm>
            <a:off x="2894329" y="0"/>
            <a:ext cx="5168438" cy="6858000"/>
          </a:xfrm>
          <a:prstGeom prst="rect">
            <a:avLst/>
          </a:prstGeom>
        </p:spPr>
      </p:pic>
    </p:spTree>
    <p:extLst>
      <p:ext uri="{BB962C8B-B14F-4D97-AF65-F5344CB8AC3E}">
        <p14:creationId xmlns:p14="http://schemas.microsoft.com/office/powerpoint/2010/main" val="804130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71BD35A-A480-F136-3EDE-B253B0A1A79F}"/>
              </a:ext>
            </a:extLst>
          </p:cNvPr>
          <p:cNvPicPr>
            <a:picLocks noChangeAspect="1"/>
          </p:cNvPicPr>
          <p:nvPr/>
        </p:nvPicPr>
        <p:blipFill>
          <a:blip r:embed="rId2"/>
          <a:stretch>
            <a:fillRect/>
          </a:stretch>
        </p:blipFill>
        <p:spPr>
          <a:xfrm>
            <a:off x="3152247" y="91440"/>
            <a:ext cx="5446249" cy="6858000"/>
          </a:xfrm>
          <a:prstGeom prst="rect">
            <a:avLst/>
          </a:prstGeom>
        </p:spPr>
      </p:pic>
    </p:spTree>
    <p:extLst>
      <p:ext uri="{BB962C8B-B14F-4D97-AF65-F5344CB8AC3E}">
        <p14:creationId xmlns:p14="http://schemas.microsoft.com/office/powerpoint/2010/main" val="2664668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40553" y="359353"/>
            <a:ext cx="11227053" cy="659552"/>
          </a:xfrm>
        </p:spPr>
        <p:txBody>
          <a:bodyPr>
            <a:normAutofit fontScale="90000"/>
          </a:bodyPr>
          <a:lstStyle/>
          <a:p>
            <a:r>
              <a:rPr lang="nl-NL" dirty="0">
                <a:solidFill>
                  <a:srgbClr val="66AB38"/>
                </a:solidFill>
                <a:latin typeface="Arial Rounded MT Bold" panose="020F0704030504030204" pitchFamily="34" charset="0"/>
              </a:rPr>
              <a:t>Concept kerndoelen en de referentieniveaus</a:t>
            </a:r>
            <a:endParaRPr lang="nl-NL" sz="2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D363C3CF-3A37-5E63-D21B-ECBB1A46B012}"/>
              </a:ext>
            </a:extLst>
          </p:cNvPr>
          <p:cNvSpPr>
            <a:spLocks noGrp="1"/>
          </p:cNvSpPr>
          <p:nvPr>
            <p:ph idx="1"/>
          </p:nvPr>
        </p:nvSpPr>
        <p:spPr>
          <a:xfrm>
            <a:off x="724287" y="1247504"/>
            <a:ext cx="10144010" cy="4637314"/>
          </a:xfrm>
          <a:noFill/>
        </p:spPr>
        <p:txBody>
          <a:bodyPr>
            <a:normAutofit/>
          </a:bodyPr>
          <a:lstStyle/>
          <a:p>
            <a:pPr marL="0" indent="0">
              <a:buNone/>
            </a:pPr>
            <a:r>
              <a:rPr lang="nl-NL" dirty="0">
                <a:solidFill>
                  <a:srgbClr val="0456A2"/>
                </a:solidFill>
              </a:rPr>
              <a:t>De volgorde is:</a:t>
            </a:r>
          </a:p>
          <a:p>
            <a:r>
              <a:rPr lang="nl-NL" dirty="0">
                <a:solidFill>
                  <a:srgbClr val="0456A2"/>
                </a:solidFill>
              </a:rPr>
              <a:t>Kerndoelen worden vastgelegd in de wet (24/25)</a:t>
            </a:r>
          </a:p>
          <a:p>
            <a:r>
              <a:rPr lang="nl-NL" dirty="0">
                <a:solidFill>
                  <a:srgbClr val="0456A2"/>
                </a:solidFill>
              </a:rPr>
              <a:t>Dan wordt gekeken of de referentieniveaus nog nodig zijn</a:t>
            </a:r>
          </a:p>
          <a:p>
            <a:pPr marL="0" indent="0">
              <a:buNone/>
            </a:pPr>
            <a:r>
              <a:rPr lang="nl-NL" dirty="0">
                <a:solidFill>
                  <a:srgbClr val="0456A2"/>
                </a:solidFill>
              </a:rPr>
              <a:t>Opties </a:t>
            </a:r>
          </a:p>
          <a:p>
            <a:pPr>
              <a:buFont typeface="Wingdings" panose="05000000000000000000" pitchFamily="2" charset="2"/>
              <a:buChar char="Ø"/>
            </a:pPr>
            <a:r>
              <a:rPr lang="nl-NL" dirty="0">
                <a:solidFill>
                  <a:srgbClr val="0456A2"/>
                </a:solidFill>
              </a:rPr>
              <a:t>Ja &gt; dan verandert er niks</a:t>
            </a:r>
          </a:p>
          <a:p>
            <a:pPr>
              <a:buFont typeface="Wingdings" panose="05000000000000000000" pitchFamily="2" charset="2"/>
              <a:buChar char="Ø"/>
            </a:pPr>
            <a:r>
              <a:rPr lang="nl-NL" dirty="0">
                <a:solidFill>
                  <a:srgbClr val="0456A2"/>
                </a:solidFill>
              </a:rPr>
              <a:t>Aanpassen &gt; dan ook wetgeving nodig, dus op zijn snelst in 25/26</a:t>
            </a:r>
          </a:p>
          <a:p>
            <a:pPr marL="0" indent="0">
              <a:buNone/>
            </a:pPr>
            <a:endParaRPr lang="nl-NL" dirty="0">
              <a:solidFill>
                <a:srgbClr val="0456A2"/>
              </a:solidFill>
            </a:endParaRPr>
          </a:p>
          <a:p>
            <a:pPr marL="0" indent="0">
              <a:buNone/>
            </a:pPr>
            <a:r>
              <a:rPr lang="nl-NL" dirty="0">
                <a:solidFill>
                  <a:srgbClr val="0456A2"/>
                </a:solidFill>
              </a:rPr>
              <a:t>Voorlopig zijn de referentieniveaus dus nog leidend. </a:t>
            </a:r>
          </a:p>
        </p:txBody>
      </p:sp>
    </p:spTree>
    <p:extLst>
      <p:ext uri="{BB962C8B-B14F-4D97-AF65-F5344CB8AC3E}">
        <p14:creationId xmlns:p14="http://schemas.microsoft.com/office/powerpoint/2010/main" val="1552987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591977"/>
            <a:ext cx="10515600" cy="549273"/>
          </a:xfrm>
        </p:spPr>
        <p:txBody>
          <a:bodyPr>
            <a:noAutofit/>
          </a:bodyPr>
          <a:lstStyle/>
          <a:p>
            <a:r>
              <a:rPr lang="nl-NL" sz="3200" dirty="0">
                <a:solidFill>
                  <a:srgbClr val="87B632"/>
                </a:solidFill>
                <a:latin typeface="Arial Rounded MT Bold" panose="020F0704030504030204" pitchFamily="34" charset="0"/>
              </a:rPr>
              <a:t>Wat is nu precies het einddoel?</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aphicFrame>
        <p:nvGraphicFramePr>
          <p:cNvPr id="7" name="Diagram 6">
            <a:extLst>
              <a:ext uri="{FF2B5EF4-FFF2-40B4-BE49-F238E27FC236}">
                <a16:creationId xmlns:a16="http://schemas.microsoft.com/office/drawing/2014/main" id="{CCB82BCD-81C8-CBF9-AB67-C1464AE2D4E6}"/>
              </a:ext>
            </a:extLst>
          </p:cNvPr>
          <p:cNvGraphicFramePr/>
          <p:nvPr/>
        </p:nvGraphicFramePr>
        <p:xfrm>
          <a:off x="2103120" y="679270"/>
          <a:ext cx="8934993" cy="51141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fbeelding 8">
            <a:extLst>
              <a:ext uri="{FF2B5EF4-FFF2-40B4-BE49-F238E27FC236}">
                <a16:creationId xmlns:a16="http://schemas.microsoft.com/office/drawing/2014/main" id="{387C6C96-E399-9E28-E92B-D13C8595794C}"/>
              </a:ext>
            </a:extLst>
          </p:cNvPr>
          <p:cNvPicPr>
            <a:picLocks noChangeAspect="1"/>
          </p:cNvPicPr>
          <p:nvPr/>
        </p:nvPicPr>
        <p:blipFill>
          <a:blip r:embed="rId10"/>
          <a:stretch>
            <a:fillRect/>
          </a:stretch>
        </p:blipFill>
        <p:spPr>
          <a:xfrm>
            <a:off x="2103120" y="5532754"/>
            <a:ext cx="7556863" cy="645975"/>
          </a:xfrm>
          <a:prstGeom prst="rect">
            <a:avLst/>
          </a:prstGeom>
        </p:spPr>
      </p:pic>
    </p:spTree>
    <p:extLst>
      <p:ext uri="{BB962C8B-B14F-4D97-AF65-F5344CB8AC3E}">
        <p14:creationId xmlns:p14="http://schemas.microsoft.com/office/powerpoint/2010/main" val="348497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Masterclass </a:t>
            </a:r>
            <a:br>
              <a:rPr lang="nl-NL" sz="4000" dirty="0">
                <a:solidFill>
                  <a:srgbClr val="00BFFE"/>
                </a:solidFill>
                <a:latin typeface="Arial Rounded MT Bold" panose="020F0704030504030204" pitchFamily="34" charset="0"/>
              </a:rPr>
            </a:br>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3329193639"/>
              </p:ext>
            </p:extLst>
          </p:nvPr>
        </p:nvGraphicFramePr>
        <p:xfrm>
          <a:off x="1081882" y="1143000"/>
          <a:ext cx="8278118" cy="4573800"/>
        </p:xfrm>
        <a:graphic>
          <a:graphicData uri="http://schemas.openxmlformats.org/drawingml/2006/table">
            <a:tbl>
              <a:tblPr firstRow="1" bandRow="1">
                <a:tableStyleId>{5C22544A-7EE6-4342-B048-85BDC9FD1C3A}</a:tableStyleId>
              </a:tblPr>
              <a:tblGrid>
                <a:gridCol w="1079977">
                  <a:extLst>
                    <a:ext uri="{9D8B030D-6E8A-4147-A177-3AD203B41FA5}">
                      <a16:colId xmlns:a16="http://schemas.microsoft.com/office/drawing/2014/main" val="3406897326"/>
                    </a:ext>
                  </a:extLst>
                </a:gridCol>
                <a:gridCol w="7198141">
                  <a:extLst>
                    <a:ext uri="{9D8B030D-6E8A-4147-A177-3AD203B41FA5}">
                      <a16:colId xmlns:a16="http://schemas.microsoft.com/office/drawing/2014/main" val="930306543"/>
                    </a:ext>
                  </a:extLst>
                </a:gridCol>
              </a:tblGrid>
              <a:tr h="457380">
                <a:tc>
                  <a:txBody>
                    <a:bodyPr/>
                    <a:lstStyle/>
                    <a:p>
                      <a:r>
                        <a:rPr lang="nl-NL" sz="2400" dirty="0">
                          <a:solidFill>
                            <a:srgbClr val="002060"/>
                          </a:solidFill>
                        </a:rPr>
                        <a:t>15:00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57380">
                <a:tc>
                  <a:txBody>
                    <a:bodyPr/>
                    <a:lstStyle/>
                    <a:p>
                      <a:r>
                        <a:rPr lang="nl-NL" sz="2400" b="1" dirty="0">
                          <a:solidFill>
                            <a:srgbClr val="002060"/>
                          </a:solidFill>
                        </a:rPr>
                        <a:t>15:10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57380">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457380">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Korte pauze</a:t>
                      </a:r>
                    </a:p>
                  </a:txBody>
                  <a:tcPr>
                    <a:solidFill>
                      <a:srgbClr val="FFFF00"/>
                    </a:solidFill>
                  </a:tcPr>
                </a:tc>
                <a:extLst>
                  <a:ext uri="{0D108BD9-81ED-4DB2-BD59-A6C34878D82A}">
                    <a16:rowId xmlns:a16="http://schemas.microsoft.com/office/drawing/2014/main" val="3760406378"/>
                  </a:ext>
                </a:extLst>
              </a:tr>
              <a:tr h="457380">
                <a:tc>
                  <a:txBody>
                    <a:bodyPr/>
                    <a:lstStyle/>
                    <a:p>
                      <a:r>
                        <a:rPr lang="nl-NL" sz="2400" b="1" dirty="0">
                          <a:solidFill>
                            <a:srgbClr val="002060"/>
                          </a:solidFill>
                        </a:rPr>
                        <a:t>16:00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57380">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57380">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Leerlijnen bij rekenen en bij taal</a:t>
                      </a:r>
                    </a:p>
                  </a:txBody>
                  <a:tcPr>
                    <a:solidFill>
                      <a:srgbClr val="00B0F0"/>
                    </a:solidFill>
                  </a:tcPr>
                </a:tc>
                <a:extLst>
                  <a:ext uri="{0D108BD9-81ED-4DB2-BD59-A6C34878D82A}">
                    <a16:rowId xmlns:a16="http://schemas.microsoft.com/office/drawing/2014/main" val="784145475"/>
                  </a:ext>
                </a:extLst>
              </a:tr>
              <a:tr h="457380">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Bespreking, kijkwijzer, fasen, leerlijnen</a:t>
                      </a:r>
                    </a:p>
                  </a:txBody>
                  <a:tcPr>
                    <a:solidFill>
                      <a:srgbClr val="00B0F0"/>
                    </a:solidFill>
                  </a:tcPr>
                </a:tc>
                <a:extLst>
                  <a:ext uri="{0D108BD9-81ED-4DB2-BD59-A6C34878D82A}">
                    <a16:rowId xmlns:a16="http://schemas.microsoft.com/office/drawing/2014/main" val="1221163810"/>
                  </a:ext>
                </a:extLst>
              </a:tr>
              <a:tr h="457380">
                <a:tc>
                  <a:txBody>
                    <a:bodyPr/>
                    <a:lstStyle/>
                    <a:p>
                      <a:r>
                        <a:rPr lang="nl-NL" sz="2400" b="1" dirty="0">
                          <a:solidFill>
                            <a:srgbClr val="002060"/>
                          </a:solidFill>
                        </a:rPr>
                        <a:t>16:45</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457380">
                <a:tc>
                  <a:txBody>
                    <a:bodyPr/>
                    <a:lstStyle/>
                    <a:p>
                      <a:r>
                        <a:rPr lang="nl-NL" sz="2400" b="1" dirty="0">
                          <a:solidFill>
                            <a:srgbClr val="002060"/>
                          </a:solidFill>
                        </a:rPr>
                        <a:t>16:55</a:t>
                      </a:r>
                    </a:p>
                  </a:txBody>
                  <a:tcPr/>
                </a:tc>
                <a:tc>
                  <a:txBody>
                    <a:bodyPr/>
                    <a:lstStyle/>
                    <a:p>
                      <a:r>
                        <a:rPr lang="nl-NL" sz="2400" dirty="0">
                          <a:solidFill>
                            <a:srgbClr val="002060"/>
                          </a:solidFill>
                        </a:rPr>
                        <a:t>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403785" y="814044"/>
            <a:ext cx="8256198" cy="4482944"/>
          </a:xfrm>
        </p:spPr>
        <p:txBody>
          <a:bodyPr>
            <a:noAutofit/>
          </a:bodyPr>
          <a:lstStyle/>
          <a:p>
            <a:pPr>
              <a:lnSpc>
                <a:spcPct val="107000"/>
              </a:lnSpc>
              <a:spcAft>
                <a:spcPts val="800"/>
              </a:spcAft>
            </a:pPr>
            <a:r>
              <a:rPr lang="nl-NL" sz="2000" dirty="0">
                <a:solidFill>
                  <a:srgbClr val="87B632"/>
                </a:solidFill>
                <a:latin typeface="Arial Rounded MT Bold" panose="020F0704030504030204" pitchFamily="34" charset="0"/>
              </a:rPr>
              <a:t>Huidige kerndoelen Nederlands</a:t>
            </a:r>
            <a:br>
              <a:rPr lang="nl-NL" sz="1600" dirty="0">
                <a:solidFill>
                  <a:srgbClr val="87B632"/>
                </a:solidFill>
                <a:latin typeface="Arial Rounded MT Bold" panose="020F0704030504030204" pitchFamily="34" charset="0"/>
              </a:rPr>
            </a:br>
            <a:br>
              <a:rPr lang="nl-NL" sz="1600" b="1" kern="100" dirty="0">
                <a:effectLst/>
                <a:latin typeface="Aptos"/>
                <a:ea typeface="Aptos"/>
                <a:cs typeface="Times New Roman" panose="02020603050405020304" pitchFamily="18" charset="0"/>
              </a:rPr>
            </a:br>
            <a:r>
              <a:rPr lang="nl-NL" sz="1600" b="1" kern="100" dirty="0">
                <a:solidFill>
                  <a:srgbClr val="FF0000"/>
                </a:solidFill>
                <a:effectLst/>
                <a:latin typeface="Aptos"/>
                <a:ea typeface="Aptos"/>
                <a:cs typeface="Times New Roman" panose="02020603050405020304" pitchFamily="18" charset="0"/>
              </a:rPr>
              <a:t>Mondeling taalonderwijs </a:t>
            </a:r>
            <a:br>
              <a:rPr lang="nl-NL" sz="1600" b="1" kern="100" dirty="0">
                <a:solidFill>
                  <a:srgbClr val="FF0000"/>
                </a:solidFill>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1</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informatie te verwerven uit gesproken taal. Ze leren tevens die informatie, mondeling of schriftelijk, gestructureerd weer te geven.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a:t>
            </a:r>
            <a:br>
              <a:rPr lang="nl-NL" sz="1600" kern="100" dirty="0">
                <a:effectLst/>
                <a:latin typeface="Aptos"/>
                <a:ea typeface="Aptos"/>
                <a:cs typeface="Times New Roman" panose="02020603050405020304" pitchFamily="18" charset="0"/>
              </a:rPr>
            </a:br>
            <a:r>
              <a:rPr lang="nl-NL" sz="1600" b="1" kern="100" dirty="0">
                <a:solidFill>
                  <a:srgbClr val="FF0000"/>
                </a:solidFill>
                <a:effectLst/>
                <a:latin typeface="Aptos"/>
                <a:ea typeface="Aptos"/>
                <a:cs typeface="Times New Roman" panose="02020603050405020304" pitchFamily="18" charset="0"/>
              </a:rPr>
              <a:t>Schriftelijk taalonderwijs</a:t>
            </a:r>
            <a:br>
              <a:rPr lang="nl-NL" sz="1600" kern="100" dirty="0">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4</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informatie te achterhalen in informatieve en instructieve teksten, waaronder schema's, tabellen en digitale bronnen. </a:t>
            </a:r>
            <a:br>
              <a:rPr lang="nl-NL" sz="1600" kern="100" dirty="0">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5</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naar inhoud en vorm teksten te schrijven met verschillende functies, zoals: informeren, instrueren, overtuigen of plezier verschaffen. </a:t>
            </a:r>
            <a:br>
              <a:rPr lang="nl-NL" sz="1600" kern="100" dirty="0">
                <a:effectLst/>
                <a:latin typeface="Aptos"/>
                <a:ea typeface="Aptos"/>
                <a:cs typeface="Times New Roman" panose="02020603050405020304" pitchFamily="18" charset="0"/>
              </a:rPr>
            </a:b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a:t>
            </a:r>
            <a:br>
              <a:rPr lang="nl-NL" sz="1600" kern="100" dirty="0">
                <a:effectLst/>
                <a:latin typeface="Aptos"/>
                <a:ea typeface="Aptos"/>
                <a:cs typeface="Times New Roman" panose="02020603050405020304" pitchFamily="18" charset="0"/>
              </a:rPr>
            </a:br>
            <a:r>
              <a:rPr lang="nl-NL" sz="1600" b="1" kern="100" dirty="0">
                <a:solidFill>
                  <a:srgbClr val="FF0000"/>
                </a:solidFill>
                <a:effectLst/>
                <a:latin typeface="Aptos"/>
                <a:ea typeface="Aptos"/>
                <a:cs typeface="Times New Roman" panose="02020603050405020304" pitchFamily="18" charset="0"/>
              </a:rPr>
              <a:t>Nederlands Taalbeschouwing, waaronder strategieën </a:t>
            </a:r>
            <a:br>
              <a:rPr lang="nl-NL" sz="1600" kern="100" dirty="0">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10</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bij de doelen onder «mondeling taalonderwijs» en «schriftelijk taalonderwijs» strategieën te herkennen, te verwoorden, te gebruiken en te beoordelen. </a:t>
            </a:r>
            <a:endParaRPr lang="nl-NL" sz="16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909871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7373414"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eindtoets/doorstroomtoets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B7EB35-B873-7791-F612-0646D63E589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57DD90E-5456-0790-A776-22EEFE694CD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7DA4EE2-668E-EFEB-908D-E9FBC52E7A1E}"/>
              </a:ext>
            </a:extLst>
          </p:cNvPr>
          <p:cNvPicPr>
            <a:picLocks noChangeAspect="1"/>
          </p:cNvPicPr>
          <p:nvPr/>
        </p:nvPicPr>
        <p:blipFill>
          <a:blip r:embed="rId2"/>
          <a:stretch>
            <a:fillRect/>
          </a:stretch>
        </p:blipFill>
        <p:spPr>
          <a:xfrm>
            <a:off x="838200" y="90652"/>
            <a:ext cx="10658374" cy="6767348"/>
          </a:xfrm>
          <a:prstGeom prst="rect">
            <a:avLst/>
          </a:prstGeom>
        </p:spPr>
      </p:pic>
    </p:spTree>
    <p:extLst>
      <p:ext uri="{BB962C8B-B14F-4D97-AF65-F5344CB8AC3E}">
        <p14:creationId xmlns:p14="http://schemas.microsoft.com/office/powerpoint/2010/main" val="3792427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B7EB35-B873-7791-F612-0646D63E589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57DD90E-5456-0790-A776-22EEFE694CD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7DA4EE2-668E-EFEB-908D-E9FBC52E7A1E}"/>
              </a:ext>
            </a:extLst>
          </p:cNvPr>
          <p:cNvPicPr>
            <a:picLocks noChangeAspect="1"/>
          </p:cNvPicPr>
          <p:nvPr/>
        </p:nvPicPr>
        <p:blipFill>
          <a:blip r:embed="rId2"/>
          <a:stretch>
            <a:fillRect/>
          </a:stretch>
        </p:blipFill>
        <p:spPr>
          <a:xfrm>
            <a:off x="838200" y="90652"/>
            <a:ext cx="10658374" cy="6767348"/>
          </a:xfrm>
          <a:prstGeom prst="rect">
            <a:avLst/>
          </a:prstGeom>
        </p:spPr>
      </p:pic>
    </p:spTree>
    <p:extLst>
      <p:ext uri="{BB962C8B-B14F-4D97-AF65-F5344CB8AC3E}">
        <p14:creationId xmlns:p14="http://schemas.microsoft.com/office/powerpoint/2010/main" val="3656303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B7EB35-B873-7791-F612-0646D63E589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57DD90E-5456-0790-A776-22EEFE694CD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7DA4EE2-668E-EFEB-908D-E9FBC52E7A1E}"/>
              </a:ext>
            </a:extLst>
          </p:cNvPr>
          <p:cNvPicPr>
            <a:picLocks noChangeAspect="1"/>
          </p:cNvPicPr>
          <p:nvPr/>
        </p:nvPicPr>
        <p:blipFill>
          <a:blip r:embed="rId2"/>
          <a:stretch>
            <a:fillRect/>
          </a:stretch>
        </p:blipFill>
        <p:spPr>
          <a:xfrm>
            <a:off x="838200" y="90652"/>
            <a:ext cx="10658374" cy="6767348"/>
          </a:xfrm>
          <a:prstGeom prst="rect">
            <a:avLst/>
          </a:prstGeom>
        </p:spPr>
      </p:pic>
    </p:spTree>
    <p:extLst>
      <p:ext uri="{BB962C8B-B14F-4D97-AF65-F5344CB8AC3E}">
        <p14:creationId xmlns:p14="http://schemas.microsoft.com/office/powerpoint/2010/main" val="2847562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0623" y="1997454"/>
            <a:ext cx="5196947" cy="857250"/>
          </a:xfrm>
        </p:spPr>
        <p:txBody>
          <a:bodyPr>
            <a:normAutofit/>
          </a:bodyPr>
          <a:lstStyle/>
          <a:p>
            <a:pPr algn="l"/>
            <a:r>
              <a:rPr lang="nl-NL" dirty="0">
                <a:solidFill>
                  <a:srgbClr val="66AB38"/>
                </a:solidFill>
                <a:latin typeface="Arial Rounded MT Bold" panose="020F0704030504030204" pitchFamily="34" charset="0"/>
              </a:rPr>
              <a:t>5 minuten pauze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04441" y="266283"/>
            <a:ext cx="1239245" cy="928398"/>
          </a:xfrm>
          <a:prstGeom prst="rect">
            <a:avLst/>
          </a:prstGeom>
        </p:spPr>
      </p:pic>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550782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7302332" y="1008422"/>
            <a:ext cx="4714240" cy="3259946"/>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423610" y="1306375"/>
            <a:ext cx="7884160" cy="4708981"/>
          </a:xfrm>
          <a:prstGeom prst="rect">
            <a:avLst/>
          </a:prstGeom>
        </p:spPr>
        <p:txBody>
          <a:bodyPr wrap="square">
            <a:spAutoFit/>
          </a:bodyPr>
          <a:lstStyle/>
          <a:p>
            <a:r>
              <a:rPr lang="nl-NL" sz="2000" dirty="0">
                <a:solidFill>
                  <a:srgbClr val="0070C0"/>
                </a:solidFill>
              </a:rPr>
              <a:t>Herkenbaar?</a:t>
            </a:r>
          </a:p>
          <a:p>
            <a:endParaRPr lang="nl-NL" sz="2000" dirty="0">
              <a:solidFill>
                <a:srgbClr val="0070C0"/>
              </a:solidFill>
            </a:endParaRPr>
          </a:p>
          <a:p>
            <a:pPr marL="457200" indent="-457200">
              <a:buFont typeface="Wingdings" panose="05000000000000000000" pitchFamily="2" charset="2"/>
              <a:buChar char="§"/>
            </a:pPr>
            <a:r>
              <a:rPr lang="nl-NL" sz="2000" dirty="0">
                <a:solidFill>
                  <a:srgbClr val="0070C0"/>
                </a:solidFill>
              </a:rPr>
              <a:t>Leerlijn te veel verstopt in de methode</a:t>
            </a:r>
          </a:p>
          <a:p>
            <a:pPr marL="457200" indent="-457200">
              <a:buFont typeface="Wingdings" panose="05000000000000000000" pitchFamily="2" charset="2"/>
              <a:buChar char="§"/>
            </a:pPr>
            <a:r>
              <a:rPr lang="nl-NL" sz="2000" dirty="0">
                <a:solidFill>
                  <a:srgbClr val="0070C0"/>
                </a:solidFill>
              </a:rPr>
              <a:t>Te veel leerstof: welke keuzes maak ik?</a:t>
            </a:r>
          </a:p>
          <a:p>
            <a:pPr marL="457200" indent="-457200">
              <a:buFont typeface="Wingdings" panose="05000000000000000000" pitchFamily="2" charset="2"/>
              <a:buChar char="§"/>
            </a:pPr>
            <a:endParaRPr lang="nl-NL" sz="2000" dirty="0">
              <a:solidFill>
                <a:srgbClr val="0070C0"/>
              </a:solidFill>
            </a:endParaRPr>
          </a:p>
          <a:p>
            <a:pPr marL="457200" indent="-457200">
              <a:buFont typeface="Wingdings" panose="05000000000000000000" pitchFamily="2" charset="2"/>
              <a:buChar char="§"/>
            </a:pPr>
            <a:r>
              <a:rPr lang="nl-NL" sz="2000" dirty="0">
                <a:solidFill>
                  <a:srgbClr val="0070C0"/>
                </a:solidFill>
              </a:rPr>
              <a:t>Wat gaat er bijvoorbeeld allemaal over taal?</a:t>
            </a:r>
          </a:p>
          <a:p>
            <a:pPr marL="914400" lvl="1" indent="-457200">
              <a:buFont typeface="Wingdings" panose="05000000000000000000" pitchFamily="2" charset="2"/>
              <a:buChar char="§"/>
            </a:pPr>
            <a:r>
              <a:rPr lang="nl-NL" sz="2000" dirty="0">
                <a:solidFill>
                  <a:srgbClr val="0070C0"/>
                </a:solidFill>
              </a:rPr>
              <a:t>Taalmethode</a:t>
            </a:r>
          </a:p>
          <a:p>
            <a:pPr marL="914400" lvl="1" indent="-457200">
              <a:buFont typeface="Wingdings" panose="05000000000000000000" pitchFamily="2" charset="2"/>
              <a:buChar char="§"/>
            </a:pPr>
            <a:r>
              <a:rPr lang="nl-NL" sz="2000" dirty="0">
                <a:solidFill>
                  <a:srgbClr val="0070C0"/>
                </a:solidFill>
              </a:rPr>
              <a:t>Spelling</a:t>
            </a:r>
          </a:p>
          <a:p>
            <a:pPr marL="914400" lvl="1" indent="-457200">
              <a:buFont typeface="Wingdings" panose="05000000000000000000" pitchFamily="2" charset="2"/>
              <a:buChar char="§"/>
            </a:pPr>
            <a:r>
              <a:rPr lang="nl-NL" sz="2000" dirty="0">
                <a:solidFill>
                  <a:srgbClr val="0070C0"/>
                </a:solidFill>
              </a:rPr>
              <a:t>Begrijpend lezen</a:t>
            </a:r>
          </a:p>
          <a:p>
            <a:pPr marL="914400" lvl="1" indent="-457200">
              <a:buFont typeface="Wingdings" panose="05000000000000000000" pitchFamily="2" charset="2"/>
              <a:buChar char="§"/>
            </a:pPr>
            <a:r>
              <a:rPr lang="nl-NL" sz="2000" dirty="0">
                <a:solidFill>
                  <a:srgbClr val="0070C0"/>
                </a:solidFill>
              </a:rPr>
              <a:t>Methode technisch lezen</a:t>
            </a:r>
          </a:p>
          <a:p>
            <a:pPr marL="914400" lvl="1" indent="-457200">
              <a:buFont typeface="Wingdings" panose="05000000000000000000" pitchFamily="2" charset="2"/>
              <a:buChar char="§"/>
            </a:pPr>
            <a:r>
              <a:rPr lang="nl-NL" sz="2000" dirty="0">
                <a:solidFill>
                  <a:srgbClr val="0070C0"/>
                </a:solidFill>
              </a:rPr>
              <a:t>Methode studievaardigheden</a:t>
            </a:r>
          </a:p>
          <a:p>
            <a:pPr marL="914400" lvl="1" indent="-457200">
              <a:buFont typeface="Wingdings" panose="05000000000000000000" pitchFamily="2" charset="2"/>
              <a:buChar char="§"/>
            </a:pPr>
            <a:r>
              <a:rPr lang="nl-NL" sz="2000" dirty="0">
                <a:solidFill>
                  <a:srgbClr val="0070C0"/>
                </a:solidFill>
              </a:rPr>
              <a:t>Vrij lezen, voorlezen</a:t>
            </a:r>
          </a:p>
          <a:p>
            <a:pPr marL="914400" lvl="1" indent="-457200">
              <a:buFont typeface="Wingdings" panose="05000000000000000000" pitchFamily="2" charset="2"/>
              <a:buChar char="§"/>
            </a:pPr>
            <a:r>
              <a:rPr lang="nl-NL" sz="2000" dirty="0">
                <a:solidFill>
                  <a:srgbClr val="0070C0"/>
                </a:solidFill>
              </a:rPr>
              <a:t>Kringgesprek</a:t>
            </a:r>
          </a:p>
          <a:p>
            <a:pPr marL="914400" lvl="1" indent="-457200">
              <a:buFont typeface="Wingdings" panose="05000000000000000000" pitchFamily="2" charset="2"/>
              <a:buChar char="§"/>
            </a:pPr>
            <a:r>
              <a:rPr lang="nl-NL" sz="2000" dirty="0">
                <a:solidFill>
                  <a:srgbClr val="0070C0"/>
                </a:solidFill>
              </a:rPr>
              <a:t>….</a:t>
            </a:r>
          </a:p>
          <a:p>
            <a:endParaRPr lang="nl-NL" sz="2000" dirty="0">
              <a:solidFill>
                <a:srgbClr val="0070C0"/>
              </a:solidFill>
            </a:endParaRP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69052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5019" y="436718"/>
            <a:ext cx="9766300" cy="857250"/>
          </a:xfrm>
        </p:spPr>
        <p:txBody>
          <a:bodyPr>
            <a:normAutofit fontScale="90000"/>
          </a:bodyPr>
          <a:lstStyle/>
          <a:p>
            <a:pPr algn="l"/>
            <a:r>
              <a:rPr lang="nl-NL" dirty="0">
                <a:solidFill>
                  <a:srgbClr val="66AB38"/>
                </a:solidFill>
                <a:latin typeface="Arial Rounded MT Bold" panose="020F0704030504030204" pitchFamily="34" charset="0"/>
              </a:rPr>
              <a:t>Welke leerlijnen kun je onderscheiden?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34497" y="1389665"/>
            <a:ext cx="9197925" cy="3943999"/>
          </a:xfrm>
          <a:noFill/>
        </p:spPr>
        <p:txBody>
          <a:bodyPr>
            <a:normAutofit fontScale="70000" lnSpcReduction="20000"/>
          </a:bodyPr>
          <a:lstStyle/>
          <a:p>
            <a:r>
              <a:rPr lang="nl-NL" dirty="0">
                <a:solidFill>
                  <a:srgbClr val="0456A2"/>
                </a:solidFill>
              </a:rPr>
              <a:t>De volgordelijke leerlijn</a:t>
            </a:r>
          </a:p>
          <a:p>
            <a:pPr lvl="1"/>
            <a:r>
              <a:rPr lang="nl-NL" dirty="0">
                <a:solidFill>
                  <a:srgbClr val="0456A2"/>
                </a:solidFill>
              </a:rPr>
              <a:t>Vooral bij rekenen</a:t>
            </a:r>
          </a:p>
          <a:p>
            <a:pPr lvl="1"/>
            <a:r>
              <a:rPr lang="nl-NL" dirty="0">
                <a:solidFill>
                  <a:srgbClr val="0456A2"/>
                </a:solidFill>
              </a:rPr>
              <a:t>Vaste volgorde, met verschillende lijnen die parallel lopen</a:t>
            </a:r>
          </a:p>
          <a:p>
            <a:r>
              <a:rPr lang="nl-NL" dirty="0">
                <a:solidFill>
                  <a:srgbClr val="0456A2"/>
                </a:solidFill>
              </a:rPr>
              <a:t>De ontwikkelingsleerlijn</a:t>
            </a:r>
          </a:p>
          <a:p>
            <a:pPr lvl="1"/>
            <a:r>
              <a:rPr lang="nl-NL" dirty="0">
                <a:solidFill>
                  <a:srgbClr val="0456A2"/>
                </a:solidFill>
              </a:rPr>
              <a:t>Vooral bij taal</a:t>
            </a:r>
          </a:p>
          <a:p>
            <a:pPr lvl="1"/>
            <a:r>
              <a:rPr lang="nl-NL" dirty="0">
                <a:solidFill>
                  <a:srgbClr val="0456A2"/>
                </a:solidFill>
              </a:rPr>
              <a:t>Meer een groeilijn, activiteiten leiden niet direct tot een doel, maar zijn wel nodig</a:t>
            </a:r>
          </a:p>
          <a:p>
            <a:pPr lvl="1"/>
            <a:r>
              <a:rPr lang="nl-NL" dirty="0">
                <a:solidFill>
                  <a:srgbClr val="0456A2"/>
                </a:solidFill>
              </a:rPr>
              <a:t>Veel lezen, voorlezen en schrijven bijvoorbeeld</a:t>
            </a:r>
          </a:p>
          <a:p>
            <a:r>
              <a:rPr lang="nl-NL" dirty="0">
                <a:solidFill>
                  <a:srgbClr val="0456A2"/>
                </a:solidFill>
              </a:rPr>
              <a:t>De kennisleerlijn</a:t>
            </a:r>
          </a:p>
          <a:p>
            <a:pPr lvl="1"/>
            <a:r>
              <a:rPr lang="nl-NL" dirty="0">
                <a:solidFill>
                  <a:srgbClr val="0456A2"/>
                </a:solidFill>
              </a:rPr>
              <a:t>Vooral bij de zaakvakken</a:t>
            </a:r>
          </a:p>
          <a:p>
            <a:pPr lvl="1"/>
            <a:r>
              <a:rPr lang="nl-NL" dirty="0">
                <a:solidFill>
                  <a:srgbClr val="0456A2"/>
                </a:solidFill>
              </a:rPr>
              <a:t>Kennis is ‘chaotisch’ er is veel, niet alles kun je aanbieden of onthouden</a:t>
            </a:r>
          </a:p>
          <a:p>
            <a:pPr lvl="1"/>
            <a:r>
              <a:rPr lang="nl-NL" dirty="0">
                <a:solidFill>
                  <a:srgbClr val="0456A2"/>
                </a:solidFill>
              </a:rPr>
              <a:t>Wel een basisstructuur nodig, maar breed blijven kijken</a:t>
            </a:r>
          </a:p>
          <a:p>
            <a:pPr lvl="1"/>
            <a:r>
              <a:rPr lang="nl-NL" dirty="0">
                <a:solidFill>
                  <a:srgbClr val="0456A2"/>
                </a:solidFill>
              </a:rPr>
              <a:t>Vooral aanbodsdoelen</a:t>
            </a:r>
          </a:p>
          <a:p>
            <a:pPr lvl="1"/>
            <a:endParaRPr lang="nl-NL" dirty="0">
              <a:solidFill>
                <a:srgbClr val="0456A2"/>
              </a:solidFill>
            </a:endParaRPr>
          </a:p>
          <a:p>
            <a:pPr lvl="1"/>
            <a:r>
              <a:rPr lang="nl-NL" dirty="0">
                <a:solidFill>
                  <a:srgbClr val="0456A2"/>
                </a:solidFill>
              </a:rPr>
              <a:t>(zie ook artikelen op www.nieuwleren.nl/leerlijnen)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487576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rekenen, volgordelijke lijn</a:t>
            </a:r>
          </a:p>
        </p:txBody>
      </p:sp>
      <p:sp>
        <p:nvSpPr>
          <p:cNvPr id="6" name="Tijdelijke aanduiding voor inhoud 5"/>
          <p:cNvSpPr>
            <a:spLocks noGrp="1"/>
          </p:cNvSpPr>
          <p:nvPr>
            <p:ph idx="1"/>
          </p:nvPr>
        </p:nvSpPr>
        <p:spPr>
          <a:xfrm>
            <a:off x="838199" y="1825625"/>
            <a:ext cx="7559040" cy="651175"/>
          </a:xfrm>
        </p:spPr>
        <p:txBody>
          <a:bodyPr>
            <a:normAutofit/>
          </a:bodyPr>
          <a:lstStyle/>
          <a:p>
            <a:pPr marL="0" indent="0">
              <a:buNone/>
            </a:pPr>
            <a:r>
              <a:rPr lang="nl-NL" dirty="0">
                <a:solidFill>
                  <a:srgbClr val="0B5DA7"/>
                </a:solidFill>
              </a:rPr>
              <a:t>Redelijk rechtlijnig, wel voorwaardelijke doelen. </a:t>
            </a:r>
          </a:p>
          <a:p>
            <a:pPr marL="0" indent="0">
              <a:buNone/>
            </a:pPr>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3" name="Afbeelding 2" descr="Afbeelding met water, tekst, blauw, Groenblauw&#10;&#10;Automatisch gegenereerde beschrijving">
            <a:extLst>
              <a:ext uri="{FF2B5EF4-FFF2-40B4-BE49-F238E27FC236}">
                <a16:creationId xmlns:a16="http://schemas.microsoft.com/office/drawing/2014/main" id="{69749347-56B5-F259-DE93-8496D955F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97277"/>
            <a:ext cx="12192000" cy="4060723"/>
          </a:xfrm>
          <a:prstGeom prst="rect">
            <a:avLst/>
          </a:prstGeom>
        </p:spPr>
      </p:pic>
    </p:spTree>
    <p:extLst>
      <p:ext uri="{BB962C8B-B14F-4D97-AF65-F5344CB8AC3E}">
        <p14:creationId xmlns:p14="http://schemas.microsoft.com/office/powerpoint/2010/main" val="3343171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3037003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fontScale="70000" lnSpcReduction="20000"/>
          </a:bodyPr>
          <a:lstStyle/>
          <a:p>
            <a:pPr marL="0" indent="0">
              <a:buNone/>
            </a:pPr>
            <a:r>
              <a:rPr lang="nl-NL" dirty="0">
                <a:solidFill>
                  <a:srgbClr val="0B5DA7"/>
                </a:solidFill>
              </a:rPr>
              <a:t>Een leerdoel is een klein stukje van het leerproces. </a:t>
            </a:r>
          </a:p>
          <a:p>
            <a:pPr marL="0" indent="0">
              <a:buNone/>
            </a:pPr>
            <a:r>
              <a:rPr lang="nl-NL" dirty="0">
                <a:solidFill>
                  <a:srgbClr val="0B5DA7"/>
                </a:solidFill>
              </a:rPr>
              <a:t>Soms staan die leerdoelen achter elkaar, soms is het meer concentrisch.</a:t>
            </a:r>
          </a:p>
          <a:p>
            <a:pPr marL="0" indent="0">
              <a:buNone/>
            </a:pPr>
            <a:r>
              <a:rPr lang="nl-NL" dirty="0">
                <a:solidFill>
                  <a:srgbClr val="0B5DA7"/>
                </a:solidFill>
              </a:rPr>
              <a:t>Onder elk leerdoel hangen activiteiten die leiden naar dat doel. </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19365828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Blokvoorbereiding </a:t>
            </a:r>
          </a:p>
        </p:txBody>
      </p:sp>
      <p:sp>
        <p:nvSpPr>
          <p:cNvPr id="6" name="Tijdelijke aanduiding voor inhoud 5"/>
          <p:cNvSpPr>
            <a:spLocks noGrp="1"/>
          </p:cNvSpPr>
          <p:nvPr>
            <p:ph idx="1"/>
          </p:nvPr>
        </p:nvSpPr>
        <p:spPr>
          <a:xfrm>
            <a:off x="838200" y="1825625"/>
            <a:ext cx="10170600" cy="3300775"/>
          </a:xfrm>
        </p:spPr>
        <p:txBody>
          <a:bodyPr/>
          <a:lstStyle/>
          <a:p>
            <a:r>
              <a:rPr lang="nl-NL" dirty="0">
                <a:solidFill>
                  <a:srgbClr val="0B5DA7"/>
                </a:solidFill>
              </a:rPr>
              <a:t>Doe dit samen </a:t>
            </a:r>
          </a:p>
          <a:p>
            <a:r>
              <a:rPr lang="nl-NL" dirty="0">
                <a:solidFill>
                  <a:srgbClr val="0B5DA7"/>
                </a:solidFill>
              </a:rPr>
              <a:t>Verdeel de taken</a:t>
            </a:r>
          </a:p>
          <a:p>
            <a:r>
              <a:rPr lang="nl-NL" dirty="0">
                <a:solidFill>
                  <a:srgbClr val="0B5DA7"/>
                </a:solidFill>
              </a:rPr>
              <a:t>Wees duidelijk en eerlijk over wat wel en niet kan of lukt</a:t>
            </a:r>
          </a:p>
          <a:p>
            <a:r>
              <a:rPr lang="nl-NL" dirty="0">
                <a:solidFill>
                  <a:srgbClr val="0B5DA7"/>
                </a:solidFill>
              </a:rPr>
              <a:t>Maak keuzes, doe dit samen</a:t>
            </a:r>
          </a:p>
          <a:p>
            <a:r>
              <a:rPr lang="nl-NL" dirty="0">
                <a:solidFill>
                  <a:srgbClr val="0B5DA7"/>
                </a:solidFill>
              </a:rPr>
              <a:t>Leg vast wat belangrijk is in een (kort) blokplan? </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0477322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 </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ontwikkelingslijn</a:t>
            </a:r>
          </a:p>
        </p:txBody>
      </p:sp>
      <p:sp>
        <p:nvSpPr>
          <p:cNvPr id="6" name="Tijdelijke aanduiding voor inhoud 5"/>
          <p:cNvSpPr>
            <a:spLocks noGrp="1"/>
          </p:cNvSpPr>
          <p:nvPr>
            <p:ph idx="1"/>
          </p:nvPr>
        </p:nvSpPr>
        <p:spPr>
          <a:xfrm>
            <a:off x="838199" y="1825625"/>
            <a:ext cx="4774809" cy="1705366"/>
          </a:xfrm>
        </p:spPr>
        <p:txBody>
          <a:bodyPr>
            <a:normAutofit fontScale="92500"/>
          </a:bodyPr>
          <a:lstStyle/>
          <a:p>
            <a:pPr marL="0" indent="0">
              <a:buNone/>
            </a:pPr>
            <a:r>
              <a:rPr lang="nl-NL" dirty="0">
                <a:solidFill>
                  <a:srgbClr val="0B5DA7"/>
                </a:solidFill>
              </a:rPr>
              <a:t>Meer concentrisch van opbouw. </a:t>
            </a:r>
          </a:p>
          <a:p>
            <a:pPr marL="0" indent="0">
              <a:buNone/>
            </a:pPr>
            <a:endParaRPr lang="nl-NL" dirty="0">
              <a:solidFill>
                <a:srgbClr val="0B5DA7"/>
              </a:solidFill>
            </a:endParaRPr>
          </a:p>
          <a:p>
            <a:pPr marL="0" indent="0">
              <a:buNone/>
            </a:pPr>
            <a:r>
              <a:rPr lang="nl-NL" dirty="0">
                <a:solidFill>
                  <a:srgbClr val="0B5DA7"/>
                </a:solidFill>
              </a:rPr>
              <a:t>Welke elementen spelen een rol?</a:t>
            </a: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3" name="Picture 2">
            <a:extLst>
              <a:ext uri="{FF2B5EF4-FFF2-40B4-BE49-F238E27FC236}">
                <a16:creationId xmlns:a16="http://schemas.microsoft.com/office/drawing/2014/main" id="{C3C42877-71F3-3B5A-988D-D80AB46C6E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909619" y="0"/>
            <a:ext cx="5186516" cy="583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638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Rijke taal</a:t>
            </a:r>
            <a:endParaRPr lang="nl-NL" sz="3600"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5" name="Afbeelding 4">
            <a:extLst>
              <a:ext uri="{FF2B5EF4-FFF2-40B4-BE49-F238E27FC236}">
                <a16:creationId xmlns:a16="http://schemas.microsoft.com/office/drawing/2014/main" id="{66436A19-A046-419F-809C-4CD7621FC4E2}"/>
              </a:ext>
            </a:extLst>
          </p:cNvPr>
          <p:cNvPicPr>
            <a:picLocks noChangeAspect="1"/>
          </p:cNvPicPr>
          <p:nvPr/>
        </p:nvPicPr>
        <p:blipFill>
          <a:blip r:embed="rId4"/>
          <a:stretch>
            <a:fillRect/>
          </a:stretch>
        </p:blipFill>
        <p:spPr>
          <a:xfrm rot="836555">
            <a:off x="7260741" y="674775"/>
            <a:ext cx="3314493" cy="4901482"/>
          </a:xfrm>
          <a:prstGeom prst="rect">
            <a:avLst/>
          </a:prstGeom>
        </p:spPr>
      </p:pic>
    </p:spTree>
    <p:extLst>
      <p:ext uri="{BB962C8B-B14F-4D97-AF65-F5344CB8AC3E}">
        <p14:creationId xmlns:p14="http://schemas.microsoft.com/office/powerpoint/2010/main" val="1329529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Bij </a:t>
            </a:r>
            <a:r>
              <a:rPr lang="nl-NL" b="1" dirty="0">
                <a:solidFill>
                  <a:srgbClr val="0456A2"/>
                </a:solidFill>
              </a:rPr>
              <a:t>leerprocessen</a:t>
            </a:r>
            <a:r>
              <a:rPr lang="nl-NL" dirty="0">
                <a:solidFill>
                  <a:srgbClr val="0456A2"/>
                </a:solidFill>
              </a:rPr>
              <a:t>, zoals het leren decoderen of het leren van grammaticale regels, gaat het om expliciete processen, waarbij duidelijke instructie nodig is (bijvoorbeeld directe instructie).</a:t>
            </a:r>
          </a:p>
          <a:p>
            <a:pPr marL="0" indent="0">
              <a:buNone/>
            </a:pPr>
            <a:endParaRPr lang="nl-NL" dirty="0">
              <a:solidFill>
                <a:srgbClr val="0456A2"/>
              </a:solidFill>
            </a:endParaRPr>
          </a:p>
          <a:p>
            <a:pPr marL="0" indent="0">
              <a:buNone/>
            </a:pPr>
            <a:r>
              <a:rPr lang="nl-NL" dirty="0">
                <a:solidFill>
                  <a:srgbClr val="0456A2"/>
                </a:solidFill>
              </a:rPr>
              <a:t>Bij </a:t>
            </a:r>
            <a:r>
              <a:rPr lang="nl-NL" b="1" dirty="0">
                <a:solidFill>
                  <a:srgbClr val="0456A2"/>
                </a:solidFill>
              </a:rPr>
              <a:t>ontwikkelingsprocessen, </a:t>
            </a:r>
            <a:r>
              <a:rPr lang="nl-NL" dirty="0">
                <a:solidFill>
                  <a:srgbClr val="0456A2"/>
                </a:solidFill>
              </a:rPr>
              <a:t>zoals het leren begrijpen van teksten, gaat het om impliciete processen. Daarbij staat frequent en gemotiveerd oefenen (bijvoorbeeld zelf teksten lezen) met adequate ondersteuning en feedback centraal.</a:t>
            </a: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637875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In de onderwijspraktijk valt op dat we het liefst in alle taalonderdelen expliciete instructie willen geven. </a:t>
            </a:r>
          </a:p>
          <a:p>
            <a:pPr marL="0" indent="0">
              <a:buNone/>
            </a:pPr>
            <a:r>
              <a:rPr lang="nl-NL" dirty="0">
                <a:solidFill>
                  <a:srgbClr val="0456A2"/>
                </a:solidFill>
              </a:rPr>
              <a:t>&gt; kleine woordenschat: dan leren we ze woordbetekenissen aan</a:t>
            </a:r>
          </a:p>
          <a:p>
            <a:pPr marL="0" indent="0">
              <a:buNone/>
            </a:pPr>
            <a:r>
              <a:rPr lang="nl-NL" dirty="0">
                <a:solidFill>
                  <a:srgbClr val="0456A2"/>
                </a:solidFill>
              </a:rPr>
              <a:t>&gt; leesbegrip: we leren ze leesstrategieën aan</a:t>
            </a:r>
          </a:p>
          <a:p>
            <a:pPr marL="0" indent="0">
              <a:buNone/>
            </a:pPr>
            <a:r>
              <a:rPr lang="nl-NL" dirty="0">
                <a:solidFill>
                  <a:srgbClr val="0456A2"/>
                </a:solidFill>
              </a:rPr>
              <a:t>&gt; zwakke leesvaardigheid: we oefenen specifieke moeilijkheden met ze</a:t>
            </a:r>
          </a:p>
          <a:p>
            <a:pPr marL="0" indent="0">
              <a:buNone/>
            </a:pPr>
            <a:r>
              <a:rPr lang="nl-NL" dirty="0">
                <a:solidFill>
                  <a:srgbClr val="0456A2"/>
                </a:solidFill>
              </a:rPr>
              <a:t>&gt; moeite met spellen: nog een keer de spellingsregels uitleggen</a:t>
            </a:r>
          </a:p>
          <a:p>
            <a:pPr marL="0" indent="0">
              <a:buNone/>
            </a:pPr>
            <a:endParaRPr lang="nl-NL" dirty="0">
              <a:solidFill>
                <a:srgbClr val="0456A2"/>
              </a:solidFill>
            </a:endParaRPr>
          </a:p>
          <a:p>
            <a:pPr marL="0" indent="0">
              <a:buNone/>
            </a:pPr>
            <a:r>
              <a:rPr lang="nl-NL" dirty="0">
                <a:solidFill>
                  <a:srgbClr val="0456A2"/>
                </a:solidFill>
              </a:rPr>
              <a:t>&gt;&gt; dit berust op misconcepten</a:t>
            </a: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537304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2799071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Expliciet aangeleerde kennis en vaardigheden leiden niet vanzelfsprekend tot impliciete ontwikkelingsprocessen!</a:t>
            </a:r>
          </a:p>
          <a:p>
            <a:pPr marL="0" indent="0">
              <a:buNone/>
            </a:pPr>
            <a:endParaRPr lang="nl-NL" dirty="0">
              <a:solidFill>
                <a:srgbClr val="0456A2"/>
              </a:solidFill>
            </a:endParaRPr>
          </a:p>
          <a:p>
            <a:pPr marL="0" indent="0">
              <a:buNone/>
            </a:pPr>
            <a:r>
              <a:rPr lang="nl-NL" dirty="0">
                <a:solidFill>
                  <a:srgbClr val="0456A2"/>
                </a:solidFill>
              </a:rPr>
              <a:t>Ook vaak gericht op toetsen, dus onderdelen die minder afgetoetst worden doen we ook minder vaak, zoals het schrijven van teksten.</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r>
              <a:rPr lang="nl-NL" dirty="0">
                <a:solidFill>
                  <a:srgbClr val="0456A2"/>
                </a:solidFill>
              </a:rPr>
              <a:t>Hoe dan wel? Een aantal denkrichtingen:</a:t>
            </a: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730374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b="1" dirty="0">
                <a:solidFill>
                  <a:srgbClr val="0456A2"/>
                </a:solidFill>
              </a:rPr>
              <a:t>Ontwikkelingsproces</a:t>
            </a:r>
          </a:p>
          <a:p>
            <a:pPr marL="0" indent="0">
              <a:buNone/>
            </a:pPr>
            <a:endParaRPr lang="nl-NL" dirty="0">
              <a:solidFill>
                <a:srgbClr val="0456A2"/>
              </a:solidFill>
            </a:endParaRPr>
          </a:p>
          <a:p>
            <a:pPr marL="0" indent="0">
              <a:buNone/>
            </a:pPr>
            <a:r>
              <a:rPr lang="nl-NL" dirty="0">
                <a:solidFill>
                  <a:srgbClr val="0456A2"/>
                </a:solidFill>
              </a:rPr>
              <a:t>Leraren roosteren tijd in zodat leerlingen frequent kunnen lezen in zelfgekozen boeken.</a:t>
            </a:r>
          </a:p>
          <a:p>
            <a:pPr marL="0" indent="0">
              <a:buNone/>
            </a:pPr>
            <a:r>
              <a:rPr lang="nl-NL" dirty="0">
                <a:solidFill>
                  <a:srgbClr val="0456A2"/>
                </a:solidFill>
              </a:rPr>
              <a:t>Ze zorgen voor rijke teksten, aansluitend bij uitdagende thema’s, voor interessante gesprekken over diepgaande vragen en voor (schrijf)opdrachten rond die thema’s.</a:t>
            </a:r>
          </a:p>
          <a:p>
            <a:pPr marL="0" indent="0">
              <a:buNone/>
            </a:pPr>
            <a:endParaRPr lang="nl-NL" dirty="0">
              <a:solidFill>
                <a:srgbClr val="0456A2"/>
              </a:solidFill>
            </a:endParaRPr>
          </a:p>
          <a:p>
            <a:pPr marL="0" indent="0">
              <a:buNone/>
            </a:pPr>
            <a:r>
              <a:rPr lang="nl-NL" dirty="0">
                <a:solidFill>
                  <a:srgbClr val="0456A2"/>
                </a:solidFill>
              </a:rPr>
              <a:t>De thema’s zijn niet alleen voor taal, maar sluiten aan bij het grotere thema dat behandeld wordt in de groep.</a:t>
            </a: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076839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86305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401" y="-114301"/>
            <a:ext cx="10837063" cy="1143000"/>
          </a:xfrm>
        </p:spPr>
        <p:txBody>
          <a:bodyPr>
            <a:normAutofit/>
          </a:bodyPr>
          <a:lstStyle/>
          <a:p>
            <a:r>
              <a:rPr lang="nl-NL" sz="3600" dirty="0">
                <a:solidFill>
                  <a:srgbClr val="00BFFE"/>
                </a:solidFill>
                <a:latin typeface="Arial Rounded MT Bold" panose="020F0704030504030204" pitchFamily="34" charset="0"/>
              </a:rPr>
              <a:t>Begrijpend lezen: tekst- hard -hoofdvragen</a:t>
            </a:r>
            <a:endParaRPr lang="nl-NL" sz="3600" dirty="0"/>
          </a:p>
        </p:txBody>
      </p:sp>
      <p:sp>
        <p:nvSpPr>
          <p:cNvPr id="3" name="Tijdelijke aanduiding voor inhoud 2"/>
          <p:cNvSpPr>
            <a:spLocks noGrp="1"/>
          </p:cNvSpPr>
          <p:nvPr>
            <p:ph idx="1"/>
          </p:nvPr>
        </p:nvSpPr>
        <p:spPr>
          <a:xfrm>
            <a:off x="745333" y="842494"/>
            <a:ext cx="10769197" cy="5267434"/>
          </a:xfrm>
          <a:noFill/>
        </p:spPr>
        <p:txBody>
          <a:bodyPr>
            <a:normAutofit fontScale="92500" lnSpcReduction="20000"/>
          </a:bodyPr>
          <a:lstStyle/>
          <a:p>
            <a:endParaRPr lang="nl-NL" dirty="0">
              <a:solidFill>
                <a:srgbClr val="0456A2"/>
              </a:solidFill>
            </a:endParaRPr>
          </a:p>
          <a:p>
            <a:r>
              <a:rPr lang="nl-NL" dirty="0">
                <a:solidFill>
                  <a:srgbClr val="0456A2"/>
                </a:solidFill>
              </a:rPr>
              <a:t>Denken over tekstvragen: </a:t>
            </a:r>
          </a:p>
          <a:p>
            <a:pPr lvl="1"/>
            <a:r>
              <a:rPr lang="nl-NL" dirty="0">
                <a:solidFill>
                  <a:srgbClr val="0456A2"/>
                </a:solidFill>
              </a:rPr>
              <a:t>waar gaat deze tekst over, wat wil de maker vertellen</a:t>
            </a:r>
          </a:p>
          <a:p>
            <a:pPr marL="457200" lvl="1" indent="0">
              <a:buNone/>
            </a:pPr>
            <a:endParaRPr lang="nl-NL" dirty="0">
              <a:solidFill>
                <a:srgbClr val="0456A2"/>
              </a:solidFill>
            </a:endParaRPr>
          </a:p>
          <a:p>
            <a:r>
              <a:rPr lang="nl-NL" dirty="0">
                <a:solidFill>
                  <a:srgbClr val="0456A2"/>
                </a:solidFill>
              </a:rPr>
              <a:t>Denken over hoofdvragen</a:t>
            </a:r>
          </a:p>
          <a:p>
            <a:pPr lvl="1"/>
            <a:r>
              <a:rPr lang="nl-NL" dirty="0">
                <a:solidFill>
                  <a:srgbClr val="0456A2"/>
                </a:solidFill>
              </a:rPr>
              <a:t>Wat valt je op, wat voor nieuws heb je geleerd? </a:t>
            </a:r>
            <a:r>
              <a:rPr lang="nl-NL" dirty="0" err="1">
                <a:solidFill>
                  <a:srgbClr val="0456A2"/>
                </a:solidFill>
              </a:rPr>
              <a:t>etc</a:t>
            </a:r>
            <a:endParaRPr lang="nl-NL" dirty="0">
              <a:solidFill>
                <a:srgbClr val="0456A2"/>
              </a:solidFill>
            </a:endParaRPr>
          </a:p>
          <a:p>
            <a:endParaRPr lang="nl-NL" dirty="0">
              <a:solidFill>
                <a:srgbClr val="0456A2"/>
              </a:solidFill>
            </a:endParaRPr>
          </a:p>
          <a:p>
            <a:r>
              <a:rPr lang="nl-NL" dirty="0">
                <a:solidFill>
                  <a:srgbClr val="0456A2"/>
                </a:solidFill>
              </a:rPr>
              <a:t>Denken over hartvragen</a:t>
            </a:r>
          </a:p>
          <a:p>
            <a:pPr lvl="1"/>
            <a:r>
              <a:rPr lang="nl-NL" dirty="0">
                <a:solidFill>
                  <a:srgbClr val="0456A2"/>
                </a:solidFill>
              </a:rPr>
              <a:t>Wat voel je bij de tekst? Wat vond jij het mooist?</a:t>
            </a:r>
          </a:p>
          <a:p>
            <a:pPr marL="457200" lvl="1" indent="0">
              <a:buNone/>
            </a:pPr>
            <a:endParaRPr lang="nl-NL" dirty="0">
              <a:solidFill>
                <a:srgbClr val="0456A2"/>
              </a:solidFill>
            </a:endParaRPr>
          </a:p>
          <a:p>
            <a:endParaRPr lang="nl-NL" dirty="0">
              <a:solidFill>
                <a:srgbClr val="0456A2"/>
              </a:solidFill>
            </a:endParaRPr>
          </a:p>
          <a:p>
            <a:pPr>
              <a:buFont typeface="Wingdings" panose="05000000000000000000" pitchFamily="2" charset="2"/>
              <a:buChar char="Ø"/>
            </a:pPr>
            <a:r>
              <a:rPr lang="nl-NL" dirty="0">
                <a:solidFill>
                  <a:srgbClr val="0456A2"/>
                </a:solidFill>
              </a:rPr>
              <a:t> Een of twee vragen per tekst, niet alle vragen bespreken</a:t>
            </a:r>
          </a:p>
          <a:p>
            <a:pPr>
              <a:buFont typeface="Wingdings" panose="05000000000000000000" pitchFamily="2" charset="2"/>
              <a:buChar char="Ø"/>
            </a:pPr>
            <a:r>
              <a:rPr lang="nl-NL" dirty="0">
                <a:solidFill>
                  <a:srgbClr val="0456A2"/>
                </a:solidFill>
              </a:rPr>
              <a:t> Woordenschat is belangrijke basis, maar ga geen losse woorden trainen</a:t>
            </a:r>
          </a:p>
          <a:p>
            <a:pPr>
              <a:buFont typeface="Wingdings" panose="05000000000000000000" pitchFamily="2" charset="2"/>
              <a:buChar char="Ø"/>
            </a:pPr>
            <a:r>
              <a:rPr lang="nl-NL" dirty="0">
                <a:solidFill>
                  <a:srgbClr val="0456A2"/>
                </a:solidFill>
              </a:rPr>
              <a:t> Lezen en voorlezen!!</a:t>
            </a:r>
          </a:p>
          <a:p>
            <a:pPr marL="457200" lvl="1" indent="0">
              <a:buNone/>
            </a:pPr>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endParaRPr lang="nl-NL" dirty="0">
              <a:solidFill>
                <a:srgbClr val="0456A2"/>
              </a:solidFill>
            </a:endParaRP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5409386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C5ABFC50-18BC-4340-A707-6DA9CD96AA25}"/>
              </a:ext>
            </a:extLst>
          </p:cNvPr>
          <p:cNvPicPr>
            <a:picLocks noChangeAspect="1"/>
          </p:cNvPicPr>
          <p:nvPr/>
        </p:nvPicPr>
        <p:blipFill>
          <a:blip r:embed="rId4"/>
          <a:stretch>
            <a:fillRect/>
          </a:stretch>
        </p:blipFill>
        <p:spPr>
          <a:xfrm>
            <a:off x="3473726" y="0"/>
            <a:ext cx="4914900" cy="6908884"/>
          </a:xfrm>
          <a:prstGeom prst="rect">
            <a:avLst/>
          </a:prstGeom>
        </p:spPr>
      </p:pic>
    </p:spTree>
    <p:extLst>
      <p:ext uri="{BB962C8B-B14F-4D97-AF65-F5344CB8AC3E}">
        <p14:creationId xmlns:p14="http://schemas.microsoft.com/office/powerpoint/2010/main" val="2128760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ADCF"/>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Bespreking</a:t>
            </a:r>
          </a:p>
        </p:txBody>
      </p:sp>
      <p:sp>
        <p:nvSpPr>
          <p:cNvPr id="3" name="Tijdelijke aanduiding voor inhoud 2"/>
          <p:cNvSpPr>
            <a:spLocks noGrp="1"/>
          </p:cNvSpPr>
          <p:nvPr>
            <p:ph idx="1"/>
          </p:nvPr>
        </p:nvSpPr>
        <p:spPr>
          <a:xfrm>
            <a:off x="378824" y="1410895"/>
            <a:ext cx="11535260" cy="4961903"/>
          </a:xfrm>
          <a:solidFill>
            <a:srgbClr val="00ADCF"/>
          </a:solidFill>
        </p:spPr>
        <p:txBody>
          <a:bodyPr>
            <a:normAutofit/>
          </a:bodyPr>
          <a:lstStyle/>
          <a:p>
            <a:pPr marL="0" indent="0">
              <a:buNone/>
            </a:pPr>
            <a:r>
              <a:rPr lang="nl-NL" dirty="0">
                <a:solidFill>
                  <a:srgbClr val="002060"/>
                </a:solidFill>
              </a:rPr>
              <a:t>Wat wil jij bereiken op je school?</a:t>
            </a:r>
          </a:p>
          <a:p>
            <a:pPr marL="0" indent="0">
              <a:buNone/>
            </a:pPr>
            <a:r>
              <a:rPr lang="nl-NL" dirty="0">
                <a:solidFill>
                  <a:srgbClr val="002060"/>
                </a:solidFill>
              </a:rPr>
              <a:t>Werk je vanuit de methode, leerlijn of een combinatie?</a:t>
            </a:r>
          </a:p>
          <a:p>
            <a:pPr marL="0" indent="0">
              <a:buNone/>
            </a:pPr>
            <a:r>
              <a:rPr lang="nl-NL" dirty="0">
                <a:solidFill>
                  <a:srgbClr val="002060"/>
                </a:solidFill>
              </a:rPr>
              <a:t>Wat zijn ervaringen op je school?</a:t>
            </a:r>
          </a:p>
          <a:p>
            <a:pPr marL="0" indent="0">
              <a:buNone/>
            </a:pPr>
            <a:r>
              <a:rPr lang="nl-NL" dirty="0">
                <a:solidFill>
                  <a:srgbClr val="002060"/>
                </a:solidFill>
              </a:rPr>
              <a:t>Waar liggen kansen, wat zijn bedreigingen?</a:t>
            </a:r>
          </a:p>
          <a:p>
            <a:pPr marL="0" indent="0">
              <a:buNone/>
            </a:pPr>
            <a:endParaRPr lang="nl-NL" dirty="0">
              <a:solidFill>
                <a:srgbClr val="002060"/>
              </a:solidFill>
            </a:endParaRPr>
          </a:p>
          <a:p>
            <a:pPr marL="0" indent="0">
              <a:buNone/>
            </a:pPr>
            <a:r>
              <a:rPr lang="nl-NL" dirty="0">
                <a:solidFill>
                  <a:srgbClr val="002060"/>
                </a:solidFill>
              </a:rPr>
              <a:t>Doel: het delen van kennis en ervaring over het werken vanuit leerlijnen.</a:t>
            </a: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45510" y="883527"/>
            <a:ext cx="2141303" cy="3008320"/>
          </a:xfrm>
          <a:prstGeom prst="rect">
            <a:avLst/>
          </a:prstGeom>
        </p:spPr>
      </p:pic>
    </p:spTree>
    <p:extLst>
      <p:ext uri="{BB962C8B-B14F-4D97-AF65-F5344CB8AC3E}">
        <p14:creationId xmlns:p14="http://schemas.microsoft.com/office/powerpoint/2010/main" val="15701542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Bespreking: Leerlijn taal</a:t>
            </a:r>
          </a:p>
        </p:txBody>
      </p:sp>
      <p:sp>
        <p:nvSpPr>
          <p:cNvPr id="3" name="Tijdelijke aanduiding voor inhoud 2"/>
          <p:cNvSpPr>
            <a:spLocks noGrp="1"/>
          </p:cNvSpPr>
          <p:nvPr>
            <p:ph idx="1"/>
          </p:nvPr>
        </p:nvSpPr>
        <p:spPr>
          <a:xfrm>
            <a:off x="404950" y="1410896"/>
            <a:ext cx="11535260" cy="4961903"/>
          </a:xfrm>
          <a:solidFill>
            <a:schemeClr val="accent4">
              <a:lumMod val="20000"/>
              <a:lumOff val="80000"/>
            </a:schemeClr>
          </a:solidFill>
        </p:spPr>
        <p:txBody>
          <a:bodyPr>
            <a:normAutofit fontScale="92500" lnSpcReduction="10000"/>
          </a:bodyPr>
          <a:lstStyle/>
          <a:p>
            <a:pPr marL="0" indent="0">
              <a:buNone/>
            </a:pPr>
            <a:r>
              <a:rPr lang="nl-NL" dirty="0">
                <a:solidFill>
                  <a:srgbClr val="002060"/>
                </a:solidFill>
              </a:rPr>
              <a:t>Bekijken</a:t>
            </a:r>
          </a:p>
          <a:p>
            <a:pPr lvl="1"/>
            <a:r>
              <a:rPr lang="nl-NL" dirty="0">
                <a:solidFill>
                  <a:srgbClr val="002060"/>
                </a:solidFill>
              </a:rPr>
              <a:t>Boek Leerlijnen voor het basisonderwijs, verdeeld over de leerjaren</a:t>
            </a:r>
          </a:p>
          <a:p>
            <a:pPr lvl="1"/>
            <a:r>
              <a:rPr lang="nl-NL" dirty="0">
                <a:solidFill>
                  <a:srgbClr val="002060"/>
                </a:solidFill>
              </a:rPr>
              <a:t>Doelen taal per groep van verschillende taalmethodes</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a:solidFill>
                  <a:srgbClr val="002060"/>
                </a:solidFill>
              </a:rPr>
              <a:t>Welke doelen zijn relevant bij taal?</a:t>
            </a:r>
          </a:p>
          <a:p>
            <a:r>
              <a:rPr lang="nl-NL" b="1" dirty="0">
                <a:solidFill>
                  <a:srgbClr val="002060"/>
                </a:solidFill>
              </a:rPr>
              <a:t>Is hier een methode voor nodig?</a:t>
            </a:r>
          </a:p>
          <a:p>
            <a:r>
              <a:rPr lang="nl-NL" b="1" dirty="0">
                <a:solidFill>
                  <a:srgbClr val="002060"/>
                </a:solidFill>
              </a:rPr>
              <a:t>Hoe plannen we dit in?</a:t>
            </a:r>
          </a:p>
          <a:p>
            <a:r>
              <a:rPr lang="nl-NL" b="1" dirty="0">
                <a:solidFill>
                  <a:srgbClr val="002060"/>
                </a:solidFill>
              </a:rPr>
              <a:t>Wil je dit, wat is het alternatief?</a:t>
            </a:r>
          </a:p>
          <a:p>
            <a:r>
              <a:rPr lang="nl-NL" b="1" dirty="0">
                <a:solidFill>
                  <a:srgbClr val="002060"/>
                </a:solidFill>
              </a:rPr>
              <a:t>Wat hebben leerkrachten nodig?</a:t>
            </a:r>
          </a:p>
          <a:p>
            <a:r>
              <a:rPr lang="nl-NL" sz="3600" b="1" dirty="0">
                <a:solidFill>
                  <a:srgbClr val="002060"/>
                </a:solidFill>
              </a:rPr>
              <a:t>Hoe borgen we dit op schoolniveau op de langere termijn?</a:t>
            </a:r>
            <a:endParaRPr lang="nl-NL" sz="3600"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rot="474319">
            <a:off x="9318955" y="662400"/>
            <a:ext cx="2404960" cy="3378732"/>
          </a:xfrm>
          <a:prstGeom prst="rect">
            <a:avLst/>
          </a:prstGeom>
        </p:spPr>
      </p:pic>
    </p:spTree>
    <p:extLst>
      <p:ext uri="{BB962C8B-B14F-4D97-AF65-F5344CB8AC3E}">
        <p14:creationId xmlns:p14="http://schemas.microsoft.com/office/powerpoint/2010/main" val="11282230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42893065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28648503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6512046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591977"/>
            <a:ext cx="10515600" cy="549273"/>
          </a:xfrm>
        </p:spPr>
        <p:txBody>
          <a:bodyPr>
            <a:noAutofit/>
          </a:bodyPr>
          <a:lstStyle/>
          <a:p>
            <a:r>
              <a:rPr lang="nl-NL" sz="3200" dirty="0">
                <a:solidFill>
                  <a:srgbClr val="87B632"/>
                </a:solidFill>
                <a:latin typeface="Arial Rounded MT Bold" panose="020F0704030504030204" pitchFamily="34" charset="0"/>
              </a:rPr>
              <a:t>Wat is nu precies het einddoel?</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aphicFrame>
        <p:nvGraphicFramePr>
          <p:cNvPr id="7" name="Diagram 6">
            <a:extLst>
              <a:ext uri="{FF2B5EF4-FFF2-40B4-BE49-F238E27FC236}">
                <a16:creationId xmlns:a16="http://schemas.microsoft.com/office/drawing/2014/main" id="{CCB82BCD-81C8-CBF9-AB67-C1464AE2D4E6}"/>
              </a:ext>
            </a:extLst>
          </p:cNvPr>
          <p:cNvGraphicFramePr/>
          <p:nvPr>
            <p:extLst>
              <p:ext uri="{D42A27DB-BD31-4B8C-83A1-F6EECF244321}">
                <p14:modId xmlns:p14="http://schemas.microsoft.com/office/powerpoint/2010/main" val="37643433"/>
              </p:ext>
            </p:extLst>
          </p:nvPr>
        </p:nvGraphicFramePr>
        <p:xfrm>
          <a:off x="2103120" y="679270"/>
          <a:ext cx="8934993" cy="51141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fbeelding 8">
            <a:extLst>
              <a:ext uri="{FF2B5EF4-FFF2-40B4-BE49-F238E27FC236}">
                <a16:creationId xmlns:a16="http://schemas.microsoft.com/office/drawing/2014/main" id="{387C6C96-E399-9E28-E92B-D13C8595794C}"/>
              </a:ext>
            </a:extLst>
          </p:cNvPr>
          <p:cNvPicPr>
            <a:picLocks noChangeAspect="1"/>
          </p:cNvPicPr>
          <p:nvPr/>
        </p:nvPicPr>
        <p:blipFill>
          <a:blip r:embed="rId10"/>
          <a:stretch>
            <a:fillRect/>
          </a:stretch>
        </p:blipFill>
        <p:spPr>
          <a:xfrm>
            <a:off x="2103120" y="5532754"/>
            <a:ext cx="7556863" cy="645975"/>
          </a:xfrm>
          <a:prstGeom prst="rect">
            <a:avLst/>
          </a:prstGeom>
        </p:spPr>
      </p:pic>
    </p:spTree>
    <p:extLst>
      <p:ext uri="{BB962C8B-B14F-4D97-AF65-F5344CB8AC3E}">
        <p14:creationId xmlns:p14="http://schemas.microsoft.com/office/powerpoint/2010/main" val="37603213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2006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5365</TotalTime>
  <Words>3486</Words>
  <Application>Microsoft Office PowerPoint</Application>
  <PresentationFormat>Breedbeeld</PresentationFormat>
  <Paragraphs>588</Paragraphs>
  <Slides>92</Slides>
  <Notes>54</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92</vt:i4>
      </vt:variant>
    </vt:vector>
  </HeadingPairs>
  <TitlesOfParts>
    <vt:vector size="100" baseType="lpstr">
      <vt:lpstr>Aptos</vt: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PowerPoint-presentatie</vt:lpstr>
      <vt:lpstr>Leerlijn</vt:lpstr>
      <vt:lpstr>Leerlijn</vt:lpstr>
      <vt:lpstr>PowerPoint-presentatie</vt:lpstr>
      <vt:lpstr>Wat is nu precies het einddoel?  </vt:lpstr>
      <vt:lpstr>Kerndoelen  2006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Let op: onze opdracht is om iedereen op 1S of 2F te krijgen!  </vt:lpstr>
      <vt:lpstr>Referentieniveaus rekenen, domeinen</vt:lpstr>
      <vt:lpstr>Referentieniveaus  </vt:lpstr>
      <vt:lpstr>Referentieniveaus  </vt:lpstr>
      <vt:lpstr>PowerPoint-presentatie</vt:lpstr>
      <vt:lpstr>Referentieniveaus  </vt:lpstr>
      <vt:lpstr>Centrale eindtoets en doorstroomtoets  </vt:lpstr>
      <vt:lpstr>Centrale eindtoets en doorstroomtoets  </vt:lpstr>
      <vt:lpstr>Voorbeelden referentieopgaven eindtoets</vt:lpstr>
      <vt:lpstr>Voorbeelden referentieopgaven eindtoets</vt:lpstr>
      <vt:lpstr>PowerPoint-presentatie</vt:lpstr>
      <vt:lpstr>Concept kerndoelen rekenen en wiskunde</vt:lpstr>
      <vt:lpstr>PowerPoint-presentatie</vt:lpstr>
      <vt:lpstr>PowerPoint-presentatie</vt:lpstr>
      <vt:lpstr>PowerPoint-presentatie</vt:lpstr>
      <vt:lpstr>PowerPoint-presentatie</vt:lpstr>
      <vt:lpstr>Concept kerndoelen en de referentieniveaus</vt:lpstr>
      <vt:lpstr>Leerlijn taal</vt:lpstr>
      <vt:lpstr>Wat is nu precies het einddoel?  </vt:lpstr>
      <vt:lpstr>Huidige kerndoelen Nederlands  Mondeling taalonderwijs  Kerndoel 1  De leerlingen leren informatie te verwerven uit gesproken taal. Ze leren tevens die informatie, mondeling of schriftelijk, gestructureerd weer te geven.  … Schriftelijk taalonderwijs Kerndoel 4  De leerlingen leren informatie te achterhalen in informatieve en instructieve teksten, waaronder schema's, tabellen en digitale bronnen.  Kerndoel 5  De leerlingen leren naar inhoud en vorm teksten te schrijven met verschillende functies, zoals: informeren, instrueren, overtuigen of plezier verschaffen.   … Nederlands Taalbeschouwing, waaronder strategieën  Kerndoel 10  De leerlingen leren bij de doelen onder «mondeling taalonderwijs» en «schriftelijk taalonderwijs» strategieën te herkennen, te verwoorden, te gebruiken en te beoordelen. </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PowerPoint-presentatie</vt:lpstr>
      <vt:lpstr>PowerPoint-presentatie</vt:lpstr>
      <vt:lpstr>PowerPoint-presentatie</vt:lpstr>
      <vt:lpstr>Conclusie</vt:lpstr>
      <vt:lpstr>Opdracht 1: De referentieniveaus </vt:lpstr>
      <vt:lpstr>5 minuten pauze</vt:lpstr>
      <vt:lpstr>2. Van methode naar leerlijn</vt:lpstr>
      <vt:lpstr>Waarom wil je losser komen van je methode?</vt:lpstr>
      <vt:lpstr>Welke leerlijnen kun je onderscheiden?</vt:lpstr>
      <vt:lpstr>Hoe ontwerp ik een mooie leerlijn?</vt:lpstr>
      <vt:lpstr>Leerlijn rekenen   voorbeeld van een onderdeel van de leerlijn van groep 5</vt:lpstr>
      <vt:lpstr>Van methode naar leerlijnen, hoe doe je dat?</vt:lpstr>
      <vt:lpstr>Fase 1 Leerdoelen vanuit de methodes centraal zetten</vt:lpstr>
      <vt:lpstr>PowerPoint-presentatie</vt:lpstr>
      <vt:lpstr>Fase 3 Zelf leerlijnen samenstellen</vt:lpstr>
      <vt:lpstr>PowerPoint-presentatie</vt:lpstr>
      <vt:lpstr>Leerlijn rekenen, volgordelijke lijn</vt:lpstr>
      <vt:lpstr>PowerPoint-presentatie</vt:lpstr>
      <vt:lpstr>PowerPoint-presentatie</vt:lpstr>
      <vt:lpstr>PowerPoint-presentatie</vt:lpstr>
      <vt:lpstr>PowerPoint-presentatie</vt:lpstr>
      <vt:lpstr>PowerPoint-presentatie</vt:lpstr>
      <vt:lpstr>PowerPoint-presentatie</vt:lpstr>
      <vt:lpstr>Blokvoorbereiding </vt:lpstr>
      <vt:lpstr>Leerlijn taal,  ontwikkelingslijn</vt:lpstr>
      <vt:lpstr>Rijke taal</vt:lpstr>
      <vt:lpstr>Leerprocessen en ontwikkelingsprocessen</vt:lpstr>
      <vt:lpstr>Leerprocessen en ontwikkelingsprocessen</vt:lpstr>
      <vt:lpstr>Woordenschat</vt:lpstr>
      <vt:lpstr>Leerprocessen en ontwikkelingsprocessen</vt:lpstr>
      <vt:lpstr>Leerprocessen en ontwikkelingsprocessen</vt:lpstr>
      <vt:lpstr>Leerlijn lezen, wat is leesbegrip</vt:lpstr>
      <vt:lpstr>Begrijpend lezen: tekst- hard -hoofdvragen</vt:lpstr>
      <vt:lpstr>PowerPoint-presentatie</vt:lpstr>
      <vt:lpstr>Bespreking</vt:lpstr>
      <vt:lpstr>Bespreking: Leerlijn taal</vt:lpstr>
      <vt:lpstr>PowerPoint-presentatie</vt:lpstr>
      <vt:lpstr>PowerPoint-presentatie</vt:lpstr>
      <vt:lpstr>PowerPoint-presentatie</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121</cp:revision>
  <cp:lastPrinted>2021-04-08T12:40:05Z</cp:lastPrinted>
  <dcterms:created xsi:type="dcterms:W3CDTF">2019-12-07T18:56:50Z</dcterms:created>
  <dcterms:modified xsi:type="dcterms:W3CDTF">2024-03-19T13:33:48Z</dcterms:modified>
</cp:coreProperties>
</file>