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36" r:id="rId2"/>
    <p:sldId id="448" r:id="rId3"/>
    <p:sldId id="409" r:id="rId4"/>
    <p:sldId id="444" r:id="rId5"/>
    <p:sldId id="333" r:id="rId6"/>
    <p:sldId id="296" r:id="rId7"/>
    <p:sldId id="297" r:id="rId8"/>
    <p:sldId id="260" r:id="rId9"/>
    <p:sldId id="470" r:id="rId10"/>
    <p:sldId id="304" r:id="rId11"/>
    <p:sldId id="305" r:id="rId12"/>
    <p:sldId id="306" r:id="rId13"/>
    <p:sldId id="329" r:id="rId14"/>
    <p:sldId id="308" r:id="rId15"/>
    <p:sldId id="311" r:id="rId16"/>
    <p:sldId id="312" r:id="rId17"/>
    <p:sldId id="307" r:id="rId18"/>
    <p:sldId id="467" r:id="rId19"/>
    <p:sldId id="469" r:id="rId20"/>
    <p:sldId id="397" r:id="rId21"/>
    <p:sldId id="398" r:id="rId22"/>
    <p:sldId id="396" r:id="rId23"/>
    <p:sldId id="471" r:id="rId24"/>
    <p:sldId id="475" r:id="rId25"/>
    <p:sldId id="476" r:id="rId26"/>
    <p:sldId id="468" r:id="rId27"/>
    <p:sldId id="477" r:id="rId28"/>
    <p:sldId id="472" r:id="rId29"/>
    <p:sldId id="431" r:id="rId30"/>
    <p:sldId id="479" r:id="rId31"/>
    <p:sldId id="351" r:id="rId32"/>
    <p:sldId id="482" r:id="rId33"/>
    <p:sldId id="384" r:id="rId34"/>
    <p:sldId id="385" r:id="rId35"/>
    <p:sldId id="386" r:id="rId36"/>
    <p:sldId id="387" r:id="rId37"/>
    <p:sldId id="414" r:id="rId38"/>
    <p:sldId id="415" r:id="rId39"/>
    <p:sldId id="416" r:id="rId40"/>
    <p:sldId id="418" r:id="rId41"/>
    <p:sldId id="478" r:id="rId42"/>
    <p:sldId id="480" r:id="rId43"/>
    <p:sldId id="481" r:id="rId44"/>
    <p:sldId id="432" r:id="rId45"/>
    <p:sldId id="435" r:id="rId46"/>
    <p:sldId id="433" r:id="rId47"/>
    <p:sldId id="389" r:id="rId48"/>
    <p:sldId id="280" r:id="rId49"/>
    <p:sldId id="315" r:id="rId50"/>
    <p:sldId id="298" r:id="rId51"/>
    <p:sldId id="299" r:id="rId52"/>
    <p:sldId id="264" r:id="rId53"/>
    <p:sldId id="317" r:id="rId54"/>
    <p:sldId id="263" r:id="rId55"/>
    <p:sldId id="276" r:id="rId56"/>
    <p:sldId id="393" r:id="rId57"/>
    <p:sldId id="383" r:id="rId58"/>
    <p:sldId id="392" r:id="rId59"/>
    <p:sldId id="422" r:id="rId60"/>
    <p:sldId id="436" r:id="rId61"/>
    <p:sldId id="424" r:id="rId62"/>
    <p:sldId id="441" r:id="rId63"/>
    <p:sldId id="437" r:id="rId64"/>
    <p:sldId id="440" r:id="rId65"/>
    <p:sldId id="438" r:id="rId66"/>
    <p:sldId id="439" r:id="rId67"/>
    <p:sldId id="442" r:id="rId68"/>
    <p:sldId id="267" r:id="rId69"/>
    <p:sldId id="489" r:id="rId70"/>
    <p:sldId id="320" r:id="rId71"/>
    <p:sldId id="309" r:id="rId72"/>
    <p:sldId id="420" r:id="rId73"/>
    <p:sldId id="363" r:id="rId74"/>
    <p:sldId id="325" r:id="rId75"/>
    <p:sldId id="421" r:id="rId76"/>
    <p:sldId id="327" r:id="rId77"/>
    <p:sldId id="375" r:id="rId78"/>
    <p:sldId id="334" r:id="rId79"/>
    <p:sldId id="350" r:id="rId80"/>
  </p:sldIdLst>
  <p:sldSz cx="12192000" cy="6858000"/>
  <p:notesSz cx="6858000" cy="98742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AB38"/>
    <a:srgbClr val="0456A2"/>
    <a:srgbClr val="00ADD2"/>
    <a:srgbClr val="00ADCE"/>
    <a:srgbClr val="0FF936"/>
    <a:srgbClr val="000000"/>
    <a:srgbClr val="00ADCF"/>
    <a:srgbClr val="2B71B1"/>
    <a:srgbClr val="87B632"/>
    <a:srgbClr val="2AB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249" autoAdjust="0"/>
  </p:normalViewPr>
  <p:slideViewPr>
    <p:cSldViewPr snapToGrid="0">
      <p:cViewPr varScale="1">
        <p:scale>
          <a:sx n="117" d="100"/>
          <a:sy n="117" d="100"/>
        </p:scale>
        <p:origin x="365"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51" d="100"/>
          <a:sy n="51" d="100"/>
        </p:scale>
        <p:origin x="2970"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B3BBA-6243-4AFB-95FF-68322A5411B3}"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nl-NL"/>
        </a:p>
      </dgm:t>
    </dgm:pt>
    <dgm:pt modelId="{ABB13E2B-703B-4EDA-B8FF-4B5BE7D61D80}">
      <dgm:prSet phldrT="[Tekst]" custT="1"/>
      <dgm:spPr/>
      <dgm:t>
        <a:bodyPr/>
        <a:lstStyle/>
        <a:p>
          <a:r>
            <a:rPr lang="nl-NL" sz="2800" b="1" dirty="0"/>
            <a:t>Leerdoel</a:t>
          </a:r>
        </a:p>
      </dgm:t>
    </dgm:pt>
    <dgm:pt modelId="{31E9E8F5-E493-4394-8945-03B89CFFB3CE}" type="parTrans" cxnId="{64049165-5017-4428-BF7E-B3F9B854A1E6}">
      <dgm:prSet/>
      <dgm:spPr/>
      <dgm:t>
        <a:bodyPr/>
        <a:lstStyle/>
        <a:p>
          <a:endParaRPr lang="nl-NL"/>
        </a:p>
      </dgm:t>
    </dgm:pt>
    <dgm:pt modelId="{087F9344-31F2-4E2C-A6C0-B586B2A0474C}" type="sibTrans" cxnId="{64049165-5017-4428-BF7E-B3F9B854A1E6}">
      <dgm:prSet/>
      <dgm:spPr/>
      <dgm:t>
        <a:bodyPr/>
        <a:lstStyle/>
        <a:p>
          <a:endParaRPr lang="nl-NL"/>
        </a:p>
      </dgm:t>
    </dgm:pt>
    <dgm:pt modelId="{1ADC8D7E-CDA7-4B87-82E4-AB5AC750F263}">
      <dgm:prSet phldrT="[Tekst]" custT="1"/>
      <dgm:spPr/>
      <dgm:t>
        <a:bodyPr/>
        <a:lstStyle/>
        <a:p>
          <a:r>
            <a:rPr lang="nl-NL" sz="1400" b="1" dirty="0"/>
            <a:t>Klassen</a:t>
          </a:r>
          <a:br>
            <a:rPr lang="nl-NL" sz="1400" b="1" dirty="0"/>
          </a:br>
          <a:r>
            <a:rPr lang="nl-NL" sz="1400" b="1" dirty="0"/>
            <a:t>gesprek</a:t>
          </a:r>
        </a:p>
      </dgm:t>
    </dgm:pt>
    <dgm:pt modelId="{67C3264B-EA39-40DE-BEAF-8A2E7EB146D9}" type="parTrans" cxnId="{095354DC-F6FC-44D4-854F-2852414E55A7}">
      <dgm:prSet/>
      <dgm:spPr/>
      <dgm:t>
        <a:bodyPr/>
        <a:lstStyle/>
        <a:p>
          <a:endParaRPr lang="nl-NL" sz="3200"/>
        </a:p>
      </dgm:t>
    </dgm:pt>
    <dgm:pt modelId="{EE1863B0-47A9-4BD8-9636-76065BDFFFC0}" type="sibTrans" cxnId="{095354DC-F6FC-44D4-854F-2852414E55A7}">
      <dgm:prSet/>
      <dgm:spPr/>
      <dgm:t>
        <a:bodyPr/>
        <a:lstStyle/>
        <a:p>
          <a:endParaRPr lang="nl-NL"/>
        </a:p>
      </dgm:t>
    </dgm:pt>
    <dgm:pt modelId="{125120F1-376E-4162-BEEA-6A9EF26FF69D}">
      <dgm:prSet custT="1"/>
      <dgm:spPr/>
      <dgm:t>
        <a:bodyPr/>
        <a:lstStyle/>
        <a:p>
          <a:r>
            <a:rPr lang="nl-NL" sz="1400" b="1" dirty="0"/>
            <a:t>Opdrachten maken in werkschrift</a:t>
          </a:r>
        </a:p>
      </dgm:t>
    </dgm:pt>
    <dgm:pt modelId="{1F54E5AE-FBDE-43A9-880B-E9BCFD6FDE81}" type="parTrans" cxnId="{7E9C2EE1-3D3E-4036-8EDB-DCDBDC49FC72}">
      <dgm:prSet/>
      <dgm:spPr/>
      <dgm:t>
        <a:bodyPr/>
        <a:lstStyle/>
        <a:p>
          <a:endParaRPr lang="nl-NL" sz="3200"/>
        </a:p>
      </dgm:t>
    </dgm:pt>
    <dgm:pt modelId="{1032E493-E642-4DD4-9DD7-964332D0E204}" type="sibTrans" cxnId="{7E9C2EE1-3D3E-4036-8EDB-DCDBDC49FC72}">
      <dgm:prSet/>
      <dgm:spPr/>
      <dgm:t>
        <a:bodyPr/>
        <a:lstStyle/>
        <a:p>
          <a:endParaRPr lang="nl-NL"/>
        </a:p>
      </dgm:t>
    </dgm:pt>
    <dgm:pt modelId="{F9E0BDF0-1FA2-4827-8DEF-5B44D02429E4}">
      <dgm:prSet custT="1"/>
      <dgm:spPr/>
      <dgm:t>
        <a:bodyPr/>
        <a:lstStyle/>
        <a:p>
          <a:r>
            <a:rPr lang="nl-NL" sz="1400" b="1" dirty="0"/>
            <a:t>Oefenen</a:t>
          </a:r>
        </a:p>
      </dgm:t>
    </dgm:pt>
    <dgm:pt modelId="{04131848-86B3-4AE3-BECD-4BCD8F94C536}" type="parTrans" cxnId="{B3372EF5-0B96-4DF6-B604-1100B5821CB3}">
      <dgm:prSet/>
      <dgm:spPr/>
      <dgm:t>
        <a:bodyPr/>
        <a:lstStyle/>
        <a:p>
          <a:endParaRPr lang="nl-NL" sz="3200"/>
        </a:p>
      </dgm:t>
    </dgm:pt>
    <dgm:pt modelId="{49D486C9-5A9F-46A6-93ED-333EC36B079D}" type="sibTrans" cxnId="{B3372EF5-0B96-4DF6-B604-1100B5821CB3}">
      <dgm:prSet/>
      <dgm:spPr/>
      <dgm:t>
        <a:bodyPr/>
        <a:lstStyle/>
        <a:p>
          <a:endParaRPr lang="nl-NL"/>
        </a:p>
      </dgm:t>
    </dgm:pt>
    <dgm:pt modelId="{37E680E4-054C-4586-83A4-0AEC5E617B58}">
      <dgm:prSet custT="1"/>
      <dgm:spPr/>
      <dgm:t>
        <a:bodyPr/>
        <a:lstStyle/>
        <a:p>
          <a:r>
            <a:rPr lang="nl-NL" sz="1400" b="1" dirty="0"/>
            <a:t>Samen overleggen</a:t>
          </a:r>
        </a:p>
      </dgm:t>
    </dgm:pt>
    <dgm:pt modelId="{61E8ABBC-D3CB-4B9C-9978-A8A806529B89}" type="parTrans" cxnId="{7539258A-23F7-4EE4-BE9D-F3D99B55A01E}">
      <dgm:prSet/>
      <dgm:spPr/>
      <dgm:t>
        <a:bodyPr/>
        <a:lstStyle/>
        <a:p>
          <a:endParaRPr lang="nl-NL" sz="3200"/>
        </a:p>
      </dgm:t>
    </dgm:pt>
    <dgm:pt modelId="{2E1B1374-FE2A-44D3-A83E-B310E7883AEA}" type="sibTrans" cxnId="{7539258A-23F7-4EE4-BE9D-F3D99B55A01E}">
      <dgm:prSet/>
      <dgm:spPr/>
      <dgm:t>
        <a:bodyPr/>
        <a:lstStyle/>
        <a:p>
          <a:endParaRPr lang="nl-NL"/>
        </a:p>
      </dgm:t>
    </dgm:pt>
    <dgm:pt modelId="{90068864-7B1A-4546-8E47-68C415CB324E}">
      <dgm:prSet custT="1"/>
      <dgm:spPr/>
      <dgm:t>
        <a:bodyPr/>
        <a:lstStyle/>
        <a:p>
          <a:r>
            <a:rPr lang="nl-NL" sz="1400" b="1" dirty="0"/>
            <a:t>Luisteren</a:t>
          </a:r>
        </a:p>
      </dgm:t>
    </dgm:pt>
    <dgm:pt modelId="{B638AD5B-B84E-4285-896F-30782F49C765}" type="parTrans" cxnId="{99A479A6-4268-4AF2-87FF-E7F2E0C01591}">
      <dgm:prSet/>
      <dgm:spPr/>
      <dgm:t>
        <a:bodyPr/>
        <a:lstStyle/>
        <a:p>
          <a:endParaRPr lang="nl-NL" sz="3200"/>
        </a:p>
      </dgm:t>
    </dgm:pt>
    <dgm:pt modelId="{E3613498-DB0B-4E7A-B3DE-0D5124B9284D}" type="sibTrans" cxnId="{99A479A6-4268-4AF2-87FF-E7F2E0C01591}">
      <dgm:prSet/>
      <dgm:spPr/>
      <dgm:t>
        <a:bodyPr/>
        <a:lstStyle/>
        <a:p>
          <a:endParaRPr lang="nl-NL"/>
        </a:p>
      </dgm:t>
    </dgm:pt>
    <dgm:pt modelId="{7E322A98-DBD5-446A-A90D-E8765E4E80DF}">
      <dgm:prSet custT="1"/>
      <dgm:spPr/>
      <dgm:t>
        <a:bodyPr/>
        <a:lstStyle/>
        <a:p>
          <a:r>
            <a:rPr lang="nl-NL" sz="1400" b="1" dirty="0"/>
            <a:t>Onder</a:t>
          </a:r>
          <a:br>
            <a:rPr lang="nl-NL" sz="1400" b="1" dirty="0"/>
          </a:br>
          <a:r>
            <a:rPr lang="nl-NL" sz="1400" b="1" dirty="0"/>
            <a:t>zoeken</a:t>
          </a:r>
        </a:p>
      </dgm:t>
    </dgm:pt>
    <dgm:pt modelId="{31C3350D-3EFC-4DFA-84E2-E5D3B2F91B65}" type="parTrans" cxnId="{921872F0-6515-462C-AB86-AE0804483B47}">
      <dgm:prSet/>
      <dgm:spPr/>
      <dgm:t>
        <a:bodyPr/>
        <a:lstStyle/>
        <a:p>
          <a:endParaRPr lang="nl-NL" sz="3200"/>
        </a:p>
      </dgm:t>
    </dgm:pt>
    <dgm:pt modelId="{35DCC39D-3837-449A-B475-F994C3F1E13B}" type="sibTrans" cxnId="{921872F0-6515-462C-AB86-AE0804483B47}">
      <dgm:prSet/>
      <dgm:spPr/>
      <dgm:t>
        <a:bodyPr/>
        <a:lstStyle/>
        <a:p>
          <a:endParaRPr lang="nl-NL"/>
        </a:p>
      </dgm:t>
    </dgm:pt>
    <dgm:pt modelId="{4C656720-A04C-486D-9A0F-EA6200BA1DDC}">
      <dgm:prSet custT="1"/>
      <dgm:spPr/>
      <dgm:t>
        <a:bodyPr/>
        <a:lstStyle/>
        <a:p>
          <a:r>
            <a:rPr lang="nl-NL" sz="1400" b="1"/>
            <a:t>Film kijken</a:t>
          </a:r>
        </a:p>
      </dgm:t>
    </dgm:pt>
    <dgm:pt modelId="{8CE113B2-03F9-4EE8-8248-D4E2DFB07D82}" type="parTrans" cxnId="{2948716B-2E6A-4F33-A14F-841F50E04250}">
      <dgm:prSet/>
      <dgm:spPr/>
      <dgm:t>
        <a:bodyPr/>
        <a:lstStyle/>
        <a:p>
          <a:endParaRPr lang="nl-NL" sz="3200"/>
        </a:p>
      </dgm:t>
    </dgm:pt>
    <dgm:pt modelId="{968E9022-D2EF-4EAA-9A65-598492B9E4AE}" type="sibTrans" cxnId="{2948716B-2E6A-4F33-A14F-841F50E04250}">
      <dgm:prSet/>
      <dgm:spPr/>
      <dgm:t>
        <a:bodyPr/>
        <a:lstStyle/>
        <a:p>
          <a:endParaRPr lang="nl-NL"/>
        </a:p>
      </dgm:t>
    </dgm:pt>
    <dgm:pt modelId="{EFDB88F5-C447-41C7-A88B-4BF2B6999D98}">
      <dgm:prSet custT="1"/>
      <dgm:spPr/>
      <dgm:t>
        <a:bodyPr/>
        <a:lstStyle/>
        <a:p>
          <a:r>
            <a:rPr lang="nl-NL" sz="1400" b="1"/>
            <a:t>Lezen</a:t>
          </a:r>
        </a:p>
      </dgm:t>
    </dgm:pt>
    <dgm:pt modelId="{E1768690-1CCC-4C23-AD60-ED82CDECCF78}" type="parTrans" cxnId="{BFBAC631-EAE7-4366-9E71-FE5D68413DAF}">
      <dgm:prSet/>
      <dgm:spPr/>
      <dgm:t>
        <a:bodyPr/>
        <a:lstStyle/>
        <a:p>
          <a:endParaRPr lang="nl-NL" sz="3200"/>
        </a:p>
      </dgm:t>
    </dgm:pt>
    <dgm:pt modelId="{56C14995-1069-4CE9-AADB-31B77EC1830A}" type="sibTrans" cxnId="{BFBAC631-EAE7-4366-9E71-FE5D68413DAF}">
      <dgm:prSet/>
      <dgm:spPr/>
      <dgm:t>
        <a:bodyPr/>
        <a:lstStyle/>
        <a:p>
          <a:endParaRPr lang="nl-NL"/>
        </a:p>
      </dgm:t>
    </dgm:pt>
    <dgm:pt modelId="{5F09F143-985F-444E-B14C-C0896866145F}">
      <dgm:prSet custT="1"/>
      <dgm:spPr/>
      <dgm:t>
        <a:bodyPr/>
        <a:lstStyle/>
        <a:p>
          <a:r>
            <a:rPr lang="nl-NL" sz="1400" b="1"/>
            <a:t>Spelen</a:t>
          </a:r>
        </a:p>
      </dgm:t>
    </dgm:pt>
    <dgm:pt modelId="{856674B8-E463-4040-B8AC-4CD86257D1F5}" type="parTrans" cxnId="{F8A8A408-7B02-4D1E-838C-5E12E470FDE8}">
      <dgm:prSet/>
      <dgm:spPr/>
      <dgm:t>
        <a:bodyPr/>
        <a:lstStyle/>
        <a:p>
          <a:endParaRPr lang="nl-NL" sz="3200"/>
        </a:p>
      </dgm:t>
    </dgm:pt>
    <dgm:pt modelId="{DC635F87-0863-4E80-A11B-2483572D4E29}" type="sibTrans" cxnId="{F8A8A408-7B02-4D1E-838C-5E12E470FDE8}">
      <dgm:prSet/>
      <dgm:spPr/>
      <dgm:t>
        <a:bodyPr/>
        <a:lstStyle/>
        <a:p>
          <a:endParaRPr lang="nl-NL"/>
        </a:p>
      </dgm:t>
    </dgm:pt>
    <dgm:pt modelId="{D219DC2D-466C-4543-A312-F7BCF17D6869}">
      <dgm:prSet custT="1"/>
      <dgm:spPr/>
      <dgm:t>
        <a:bodyPr/>
        <a:lstStyle/>
        <a:p>
          <a:r>
            <a:rPr lang="nl-NL" sz="1400" b="1"/>
            <a:t>Hardop zeggen</a:t>
          </a:r>
        </a:p>
      </dgm:t>
    </dgm:pt>
    <dgm:pt modelId="{F8EA8F49-519B-4A87-92B9-A0C05F8F93CD}" type="parTrans" cxnId="{5C534318-A3DF-4FE8-AA7B-BCAE19303041}">
      <dgm:prSet/>
      <dgm:spPr/>
      <dgm:t>
        <a:bodyPr/>
        <a:lstStyle/>
        <a:p>
          <a:endParaRPr lang="nl-NL" sz="3200"/>
        </a:p>
      </dgm:t>
    </dgm:pt>
    <dgm:pt modelId="{80902F41-42A3-4441-A5F3-A75191F7D4EB}" type="sibTrans" cxnId="{5C534318-A3DF-4FE8-AA7B-BCAE19303041}">
      <dgm:prSet/>
      <dgm:spPr/>
      <dgm:t>
        <a:bodyPr/>
        <a:lstStyle/>
        <a:p>
          <a:endParaRPr lang="nl-NL"/>
        </a:p>
      </dgm:t>
    </dgm:pt>
    <dgm:pt modelId="{241BEB67-5C83-4A86-865C-794C4DBCF410}">
      <dgm:prSet custT="1"/>
      <dgm:spPr/>
      <dgm:t>
        <a:bodyPr/>
        <a:lstStyle/>
        <a:p>
          <a:r>
            <a:rPr lang="nl-NL" sz="1400" b="1"/>
            <a:t>Praktisch uitvoeren</a:t>
          </a:r>
        </a:p>
      </dgm:t>
    </dgm:pt>
    <dgm:pt modelId="{CC2BBF68-2D65-40DD-AE8F-89384F390B12}" type="parTrans" cxnId="{02FEE3C4-C1B8-4CF4-B56E-E34E288A6A02}">
      <dgm:prSet/>
      <dgm:spPr/>
      <dgm:t>
        <a:bodyPr/>
        <a:lstStyle/>
        <a:p>
          <a:endParaRPr lang="nl-NL" sz="3200"/>
        </a:p>
      </dgm:t>
    </dgm:pt>
    <dgm:pt modelId="{DFAB5AE0-8E29-4A8F-9AE9-3BB9C56ECDFB}" type="sibTrans" cxnId="{02FEE3C4-C1B8-4CF4-B56E-E34E288A6A02}">
      <dgm:prSet/>
      <dgm:spPr/>
      <dgm:t>
        <a:bodyPr/>
        <a:lstStyle/>
        <a:p>
          <a:endParaRPr lang="nl-NL"/>
        </a:p>
      </dgm:t>
    </dgm:pt>
    <dgm:pt modelId="{5F12BA44-902A-4B63-B1DE-9635ED814300}">
      <dgm:prSet custT="1"/>
      <dgm:spPr/>
      <dgm:t>
        <a:bodyPr/>
        <a:lstStyle/>
        <a:p>
          <a:r>
            <a:rPr lang="nl-NL" sz="1400" b="1" dirty="0"/>
            <a:t>Afkijken</a:t>
          </a:r>
        </a:p>
      </dgm:t>
    </dgm:pt>
    <dgm:pt modelId="{93DCB9FE-CED6-4BC1-B5A2-F601281B2CF3}" type="parTrans" cxnId="{56C4B527-E8C0-4436-BCA2-E83C159B3541}">
      <dgm:prSet/>
      <dgm:spPr/>
      <dgm:t>
        <a:bodyPr/>
        <a:lstStyle/>
        <a:p>
          <a:endParaRPr lang="nl-NL" sz="3200"/>
        </a:p>
      </dgm:t>
    </dgm:pt>
    <dgm:pt modelId="{CBF9DA05-F6D9-468D-8061-3556C829404F}" type="sibTrans" cxnId="{56C4B527-E8C0-4436-BCA2-E83C159B3541}">
      <dgm:prSet/>
      <dgm:spPr/>
      <dgm:t>
        <a:bodyPr/>
        <a:lstStyle/>
        <a:p>
          <a:endParaRPr lang="nl-NL"/>
        </a:p>
      </dgm:t>
    </dgm:pt>
    <dgm:pt modelId="{BEF773E4-DACD-4A31-8CE8-95EB0383E711}">
      <dgm:prSet custT="1"/>
      <dgm:spPr/>
      <dgm:t>
        <a:bodyPr/>
        <a:lstStyle/>
        <a:p>
          <a:r>
            <a:rPr lang="nl-NL" sz="1400" b="1" dirty="0"/>
            <a:t>Instructie door leerkracht</a:t>
          </a:r>
        </a:p>
      </dgm:t>
    </dgm:pt>
    <dgm:pt modelId="{523FD76F-5FBA-43C8-B51C-3F8B4E0AFE56}" type="parTrans" cxnId="{044D0D45-9A10-4C7D-B238-7528D7AF1BC1}">
      <dgm:prSet/>
      <dgm:spPr/>
      <dgm:t>
        <a:bodyPr/>
        <a:lstStyle/>
        <a:p>
          <a:endParaRPr lang="nl-NL"/>
        </a:p>
      </dgm:t>
    </dgm:pt>
    <dgm:pt modelId="{5C4BAD51-697D-4A0A-A186-403A824CC608}" type="sibTrans" cxnId="{044D0D45-9A10-4C7D-B238-7528D7AF1BC1}">
      <dgm:prSet/>
      <dgm:spPr/>
      <dgm:t>
        <a:bodyPr/>
        <a:lstStyle/>
        <a:p>
          <a:endParaRPr lang="nl-NL"/>
        </a:p>
      </dgm:t>
    </dgm:pt>
    <dgm:pt modelId="{B51CBB70-F366-4ECE-881E-34A47551ECC4}">
      <dgm:prSet custT="1"/>
      <dgm:spPr/>
      <dgm:t>
        <a:bodyPr/>
        <a:lstStyle/>
        <a:p>
          <a:endParaRPr lang="nl-NL" sz="1400" b="1" dirty="0"/>
        </a:p>
      </dgm:t>
    </dgm:pt>
    <dgm:pt modelId="{CBE37E21-F833-4F3D-A4BA-FE5A03D235EC}" type="parTrans" cxnId="{4F1479BB-E953-4577-AF63-3242EE4ABD1D}">
      <dgm:prSet/>
      <dgm:spPr/>
      <dgm:t>
        <a:bodyPr/>
        <a:lstStyle/>
        <a:p>
          <a:endParaRPr lang="nl-NL"/>
        </a:p>
      </dgm:t>
    </dgm:pt>
    <dgm:pt modelId="{07ADC093-5276-40C1-AFED-1F2962C97B05}" type="sibTrans" cxnId="{4F1479BB-E953-4577-AF63-3242EE4ABD1D}">
      <dgm:prSet/>
      <dgm:spPr/>
      <dgm:t>
        <a:bodyPr/>
        <a:lstStyle/>
        <a:p>
          <a:endParaRPr lang="nl-NL"/>
        </a:p>
      </dgm:t>
    </dgm:pt>
    <dgm:pt modelId="{CFA8DB56-E5D8-4EF4-A872-AE52A97A5919}" type="pres">
      <dgm:prSet presAssocID="{F46B3BBA-6243-4AFB-95FF-68322A5411B3}" presName="cycle" presStyleCnt="0">
        <dgm:presLayoutVars>
          <dgm:chMax val="1"/>
          <dgm:dir/>
          <dgm:animLvl val="ctr"/>
          <dgm:resizeHandles val="exact"/>
        </dgm:presLayoutVars>
      </dgm:prSet>
      <dgm:spPr/>
    </dgm:pt>
    <dgm:pt modelId="{E69A6D2A-8A6B-4FE7-B5E8-F598CBEF91BB}" type="pres">
      <dgm:prSet presAssocID="{ABB13E2B-703B-4EDA-B8FF-4B5BE7D61D80}" presName="centerShape" presStyleLbl="node0" presStyleIdx="0" presStyleCnt="1" custScaleX="177077" custScaleY="103778"/>
      <dgm:spPr/>
    </dgm:pt>
    <dgm:pt modelId="{59E9BFBF-0EE9-4A4E-B21D-99E3FD4744B8}" type="pres">
      <dgm:prSet presAssocID="{67C3264B-EA39-40DE-BEAF-8A2E7EB146D9}" presName="parTrans" presStyleLbl="bgSibTrans2D1" presStyleIdx="0" presStyleCnt="13"/>
      <dgm:spPr/>
    </dgm:pt>
    <dgm:pt modelId="{95A40B22-7ECC-48A4-B96D-1CCD3AB1F7E0}" type="pres">
      <dgm:prSet presAssocID="{1ADC8D7E-CDA7-4B87-82E4-AB5AC750F263}" presName="node" presStyleLbl="node1" presStyleIdx="0" presStyleCnt="13">
        <dgm:presLayoutVars>
          <dgm:bulletEnabled val="1"/>
        </dgm:presLayoutVars>
      </dgm:prSet>
      <dgm:spPr/>
    </dgm:pt>
    <dgm:pt modelId="{F4A97BA4-0C6B-4310-B3D7-7BEA2FBCF1AD}" type="pres">
      <dgm:prSet presAssocID="{1F54E5AE-FBDE-43A9-880B-E9BCFD6FDE81}" presName="parTrans" presStyleLbl="bgSibTrans2D1" presStyleIdx="1" presStyleCnt="13"/>
      <dgm:spPr/>
    </dgm:pt>
    <dgm:pt modelId="{95BCDB6D-BDD9-42BC-A009-049C82BBC0FE}" type="pres">
      <dgm:prSet presAssocID="{125120F1-376E-4162-BEEA-6A9EF26FF69D}" presName="node" presStyleLbl="node1" presStyleIdx="1" presStyleCnt="13" custScaleX="120533">
        <dgm:presLayoutVars>
          <dgm:bulletEnabled val="1"/>
        </dgm:presLayoutVars>
      </dgm:prSet>
      <dgm:spPr/>
    </dgm:pt>
    <dgm:pt modelId="{A68F367F-683A-4C0F-9528-DCA97468766C}" type="pres">
      <dgm:prSet presAssocID="{04131848-86B3-4AE3-BECD-4BCD8F94C536}" presName="parTrans" presStyleLbl="bgSibTrans2D1" presStyleIdx="2" presStyleCnt="13"/>
      <dgm:spPr/>
    </dgm:pt>
    <dgm:pt modelId="{D9E6CC0C-CC7C-4F45-83FA-29BB26815732}" type="pres">
      <dgm:prSet presAssocID="{F9E0BDF0-1FA2-4827-8DEF-5B44D02429E4}" presName="node" presStyleLbl="node1" presStyleIdx="2" presStyleCnt="13">
        <dgm:presLayoutVars>
          <dgm:bulletEnabled val="1"/>
        </dgm:presLayoutVars>
      </dgm:prSet>
      <dgm:spPr/>
    </dgm:pt>
    <dgm:pt modelId="{06450B20-A4E3-488E-AF9D-CC1DE1F0E7A4}" type="pres">
      <dgm:prSet presAssocID="{61E8ABBC-D3CB-4B9C-9978-A8A806529B89}" presName="parTrans" presStyleLbl="bgSibTrans2D1" presStyleIdx="3" presStyleCnt="13"/>
      <dgm:spPr/>
    </dgm:pt>
    <dgm:pt modelId="{874B49EF-7649-4869-BD3D-0A8C3530DB52}" type="pres">
      <dgm:prSet presAssocID="{37E680E4-054C-4586-83A4-0AEC5E617B58}" presName="node" presStyleLbl="node1" presStyleIdx="3" presStyleCnt="13" custScaleX="138860">
        <dgm:presLayoutVars>
          <dgm:bulletEnabled val="1"/>
        </dgm:presLayoutVars>
      </dgm:prSet>
      <dgm:spPr/>
    </dgm:pt>
    <dgm:pt modelId="{73E24A5D-5918-411E-95CF-7753416D0CAF}" type="pres">
      <dgm:prSet presAssocID="{B638AD5B-B84E-4285-896F-30782F49C765}" presName="parTrans" presStyleLbl="bgSibTrans2D1" presStyleIdx="4" presStyleCnt="13"/>
      <dgm:spPr/>
    </dgm:pt>
    <dgm:pt modelId="{4C787487-3924-4D27-A138-BA26C6E6FBFF}" type="pres">
      <dgm:prSet presAssocID="{90068864-7B1A-4546-8E47-68C415CB324E}" presName="node" presStyleLbl="node1" presStyleIdx="4" presStyleCnt="13">
        <dgm:presLayoutVars>
          <dgm:bulletEnabled val="1"/>
        </dgm:presLayoutVars>
      </dgm:prSet>
      <dgm:spPr/>
    </dgm:pt>
    <dgm:pt modelId="{7CD4DCA3-3717-4B6E-B4F1-36FF3F5DAD69}" type="pres">
      <dgm:prSet presAssocID="{31C3350D-3EFC-4DFA-84E2-E5D3B2F91B65}" presName="parTrans" presStyleLbl="bgSibTrans2D1" presStyleIdx="5" presStyleCnt="13"/>
      <dgm:spPr/>
    </dgm:pt>
    <dgm:pt modelId="{F04AF413-A976-4608-89B4-D63547A932E5}" type="pres">
      <dgm:prSet presAssocID="{7E322A98-DBD5-446A-A90D-E8765E4E80DF}" presName="node" presStyleLbl="node1" presStyleIdx="5" presStyleCnt="13">
        <dgm:presLayoutVars>
          <dgm:bulletEnabled val="1"/>
        </dgm:presLayoutVars>
      </dgm:prSet>
      <dgm:spPr/>
    </dgm:pt>
    <dgm:pt modelId="{B9ED1E30-91DA-4190-8A6E-315A218CFF0A}" type="pres">
      <dgm:prSet presAssocID="{8CE113B2-03F9-4EE8-8248-D4E2DFB07D82}" presName="parTrans" presStyleLbl="bgSibTrans2D1" presStyleIdx="6" presStyleCnt="13"/>
      <dgm:spPr/>
    </dgm:pt>
    <dgm:pt modelId="{0579A617-3A23-4BD6-932B-ABBE8FB193A2}" type="pres">
      <dgm:prSet presAssocID="{4C656720-A04C-486D-9A0F-EA6200BA1DDC}" presName="node" presStyleLbl="node1" presStyleIdx="6" presStyleCnt="13">
        <dgm:presLayoutVars>
          <dgm:bulletEnabled val="1"/>
        </dgm:presLayoutVars>
      </dgm:prSet>
      <dgm:spPr/>
    </dgm:pt>
    <dgm:pt modelId="{8212395C-BA66-4251-8618-902AD9CA9FB8}" type="pres">
      <dgm:prSet presAssocID="{E1768690-1CCC-4C23-AD60-ED82CDECCF78}" presName="parTrans" presStyleLbl="bgSibTrans2D1" presStyleIdx="7" presStyleCnt="13"/>
      <dgm:spPr/>
    </dgm:pt>
    <dgm:pt modelId="{F908D86A-39C3-4BBD-9BAA-24B99B5034E4}" type="pres">
      <dgm:prSet presAssocID="{EFDB88F5-C447-41C7-A88B-4BF2B6999D98}" presName="node" presStyleLbl="node1" presStyleIdx="7" presStyleCnt="13">
        <dgm:presLayoutVars>
          <dgm:bulletEnabled val="1"/>
        </dgm:presLayoutVars>
      </dgm:prSet>
      <dgm:spPr/>
    </dgm:pt>
    <dgm:pt modelId="{4A56BE93-DBEA-45D1-AD1E-D1088C47B184}" type="pres">
      <dgm:prSet presAssocID="{856674B8-E463-4040-B8AC-4CD86257D1F5}" presName="parTrans" presStyleLbl="bgSibTrans2D1" presStyleIdx="8" presStyleCnt="13"/>
      <dgm:spPr/>
    </dgm:pt>
    <dgm:pt modelId="{89EBD081-EAA6-424A-ACD1-1C18C12ABFAF}" type="pres">
      <dgm:prSet presAssocID="{5F09F143-985F-444E-B14C-C0896866145F}" presName="node" presStyleLbl="node1" presStyleIdx="8" presStyleCnt="13">
        <dgm:presLayoutVars>
          <dgm:bulletEnabled val="1"/>
        </dgm:presLayoutVars>
      </dgm:prSet>
      <dgm:spPr/>
    </dgm:pt>
    <dgm:pt modelId="{4408081F-862E-4374-98F4-18AD04C933A4}" type="pres">
      <dgm:prSet presAssocID="{F8EA8F49-519B-4A87-92B9-A0C05F8F93CD}" presName="parTrans" presStyleLbl="bgSibTrans2D1" presStyleIdx="9" presStyleCnt="13"/>
      <dgm:spPr/>
    </dgm:pt>
    <dgm:pt modelId="{6BB628F7-89C7-4750-AAB3-BAB09248F1D0}" type="pres">
      <dgm:prSet presAssocID="{D219DC2D-466C-4543-A312-F7BCF17D6869}" presName="node" presStyleLbl="node1" presStyleIdx="9" presStyleCnt="13">
        <dgm:presLayoutVars>
          <dgm:bulletEnabled val="1"/>
        </dgm:presLayoutVars>
      </dgm:prSet>
      <dgm:spPr/>
    </dgm:pt>
    <dgm:pt modelId="{FF13EAE1-17EA-4EA4-9CAB-4AEE2BFBF37F}" type="pres">
      <dgm:prSet presAssocID="{CC2BBF68-2D65-40DD-AE8F-89384F390B12}" presName="parTrans" presStyleLbl="bgSibTrans2D1" presStyleIdx="10" presStyleCnt="13"/>
      <dgm:spPr/>
    </dgm:pt>
    <dgm:pt modelId="{1D3186EB-10BE-4A7A-91F2-B9CE5113064C}" type="pres">
      <dgm:prSet presAssocID="{241BEB67-5C83-4A86-865C-794C4DBCF410}" presName="node" presStyleLbl="node1" presStyleIdx="10" presStyleCnt="13">
        <dgm:presLayoutVars>
          <dgm:bulletEnabled val="1"/>
        </dgm:presLayoutVars>
      </dgm:prSet>
      <dgm:spPr/>
    </dgm:pt>
    <dgm:pt modelId="{488E02CF-08AF-4A84-B567-7BEDB53CE5B7}" type="pres">
      <dgm:prSet presAssocID="{93DCB9FE-CED6-4BC1-B5A2-F601281B2CF3}" presName="parTrans" presStyleLbl="bgSibTrans2D1" presStyleIdx="11" presStyleCnt="13"/>
      <dgm:spPr/>
    </dgm:pt>
    <dgm:pt modelId="{B9680EC5-CE27-4CF4-9143-089C1362F88C}" type="pres">
      <dgm:prSet presAssocID="{5F12BA44-902A-4B63-B1DE-9635ED814300}" presName="node" presStyleLbl="node1" presStyleIdx="11" presStyleCnt="13">
        <dgm:presLayoutVars>
          <dgm:bulletEnabled val="1"/>
        </dgm:presLayoutVars>
      </dgm:prSet>
      <dgm:spPr/>
    </dgm:pt>
    <dgm:pt modelId="{6E123FF7-B142-4295-A3D7-CFBF16976033}" type="pres">
      <dgm:prSet presAssocID="{523FD76F-5FBA-43C8-B51C-3F8B4E0AFE56}" presName="parTrans" presStyleLbl="bgSibTrans2D1" presStyleIdx="12" presStyleCnt="13"/>
      <dgm:spPr/>
    </dgm:pt>
    <dgm:pt modelId="{E15EE8E8-F821-496F-8463-F3D846F4E81E}" type="pres">
      <dgm:prSet presAssocID="{BEF773E4-DACD-4A31-8CE8-95EB0383E711}" presName="node" presStyleLbl="node1" presStyleIdx="12" presStyleCnt="13" custScaleX="115027" custScaleY="112620">
        <dgm:presLayoutVars>
          <dgm:bulletEnabled val="1"/>
        </dgm:presLayoutVars>
      </dgm:prSet>
      <dgm:spPr/>
    </dgm:pt>
  </dgm:ptLst>
  <dgm:cxnLst>
    <dgm:cxn modelId="{A8E46407-2BEF-44AB-980C-8E41E031BC30}" type="presOf" srcId="{B638AD5B-B84E-4285-896F-30782F49C765}" destId="{73E24A5D-5918-411E-95CF-7753416D0CAF}" srcOrd="0" destOrd="0" presId="urn:microsoft.com/office/officeart/2005/8/layout/radial4"/>
    <dgm:cxn modelId="{F8A8A408-7B02-4D1E-838C-5E12E470FDE8}" srcId="{ABB13E2B-703B-4EDA-B8FF-4B5BE7D61D80}" destId="{5F09F143-985F-444E-B14C-C0896866145F}" srcOrd="8" destOrd="0" parTransId="{856674B8-E463-4040-B8AC-4CD86257D1F5}" sibTransId="{DC635F87-0863-4E80-A11B-2483572D4E29}"/>
    <dgm:cxn modelId="{2F793310-7A09-477F-90F6-F65D838189E0}" type="presOf" srcId="{31C3350D-3EFC-4DFA-84E2-E5D3B2F91B65}" destId="{7CD4DCA3-3717-4B6E-B4F1-36FF3F5DAD69}" srcOrd="0" destOrd="0" presId="urn:microsoft.com/office/officeart/2005/8/layout/radial4"/>
    <dgm:cxn modelId="{5C534318-A3DF-4FE8-AA7B-BCAE19303041}" srcId="{ABB13E2B-703B-4EDA-B8FF-4B5BE7D61D80}" destId="{D219DC2D-466C-4543-A312-F7BCF17D6869}" srcOrd="9" destOrd="0" parTransId="{F8EA8F49-519B-4A87-92B9-A0C05F8F93CD}" sibTransId="{80902F41-42A3-4441-A5F3-A75191F7D4EB}"/>
    <dgm:cxn modelId="{98A57118-75CF-43EC-ABBC-330523E5112B}" type="presOf" srcId="{BEF773E4-DACD-4A31-8CE8-95EB0383E711}" destId="{E15EE8E8-F821-496F-8463-F3D846F4E81E}" srcOrd="0" destOrd="0" presId="urn:microsoft.com/office/officeart/2005/8/layout/radial4"/>
    <dgm:cxn modelId="{4B7A3A1C-525C-437E-B508-98B397D46985}" type="presOf" srcId="{61E8ABBC-D3CB-4B9C-9978-A8A806529B89}" destId="{06450B20-A4E3-488E-AF9D-CC1DE1F0E7A4}" srcOrd="0" destOrd="0" presId="urn:microsoft.com/office/officeart/2005/8/layout/radial4"/>
    <dgm:cxn modelId="{107D7721-DEBB-47AA-B29D-90A298730354}" type="presOf" srcId="{93DCB9FE-CED6-4BC1-B5A2-F601281B2CF3}" destId="{488E02CF-08AF-4A84-B567-7BEDB53CE5B7}" srcOrd="0" destOrd="0" presId="urn:microsoft.com/office/officeart/2005/8/layout/radial4"/>
    <dgm:cxn modelId="{7AE9F821-CB04-46F9-8AB2-D75D3816FD64}" type="presOf" srcId="{ABB13E2B-703B-4EDA-B8FF-4B5BE7D61D80}" destId="{E69A6D2A-8A6B-4FE7-B5E8-F598CBEF91BB}" srcOrd="0" destOrd="0" presId="urn:microsoft.com/office/officeart/2005/8/layout/radial4"/>
    <dgm:cxn modelId="{93D02027-C434-45A7-B783-9FEDD9D903D1}" type="presOf" srcId="{8CE113B2-03F9-4EE8-8248-D4E2DFB07D82}" destId="{B9ED1E30-91DA-4190-8A6E-315A218CFF0A}" srcOrd="0" destOrd="0" presId="urn:microsoft.com/office/officeart/2005/8/layout/radial4"/>
    <dgm:cxn modelId="{56C4B527-E8C0-4436-BCA2-E83C159B3541}" srcId="{ABB13E2B-703B-4EDA-B8FF-4B5BE7D61D80}" destId="{5F12BA44-902A-4B63-B1DE-9635ED814300}" srcOrd="11" destOrd="0" parTransId="{93DCB9FE-CED6-4BC1-B5A2-F601281B2CF3}" sibTransId="{CBF9DA05-F6D9-468D-8061-3556C829404F}"/>
    <dgm:cxn modelId="{BFBAC631-EAE7-4366-9E71-FE5D68413DAF}" srcId="{ABB13E2B-703B-4EDA-B8FF-4B5BE7D61D80}" destId="{EFDB88F5-C447-41C7-A88B-4BF2B6999D98}" srcOrd="7" destOrd="0" parTransId="{E1768690-1CCC-4C23-AD60-ED82CDECCF78}" sibTransId="{56C14995-1069-4CE9-AADB-31B77EC1830A}"/>
    <dgm:cxn modelId="{6590313A-004A-4DC8-9779-BCB646BBDDD4}" type="presOf" srcId="{523FD76F-5FBA-43C8-B51C-3F8B4E0AFE56}" destId="{6E123FF7-B142-4295-A3D7-CFBF16976033}" srcOrd="0" destOrd="0" presId="urn:microsoft.com/office/officeart/2005/8/layout/radial4"/>
    <dgm:cxn modelId="{3013333C-1EA0-4F8B-95B8-F05A5B3CD433}" type="presOf" srcId="{04131848-86B3-4AE3-BECD-4BCD8F94C536}" destId="{A68F367F-683A-4C0F-9528-DCA97468766C}" srcOrd="0" destOrd="0" presId="urn:microsoft.com/office/officeart/2005/8/layout/radial4"/>
    <dgm:cxn modelId="{6773A160-F223-48B2-A72E-D2FD9900D35E}" type="presOf" srcId="{241BEB67-5C83-4A86-865C-794C4DBCF410}" destId="{1D3186EB-10BE-4A7A-91F2-B9CE5113064C}" srcOrd="0" destOrd="0" presId="urn:microsoft.com/office/officeart/2005/8/layout/radial4"/>
    <dgm:cxn modelId="{044D0D45-9A10-4C7D-B238-7528D7AF1BC1}" srcId="{ABB13E2B-703B-4EDA-B8FF-4B5BE7D61D80}" destId="{BEF773E4-DACD-4A31-8CE8-95EB0383E711}" srcOrd="12" destOrd="0" parTransId="{523FD76F-5FBA-43C8-B51C-3F8B4E0AFE56}" sibTransId="{5C4BAD51-697D-4A0A-A186-403A824CC608}"/>
    <dgm:cxn modelId="{64049165-5017-4428-BF7E-B3F9B854A1E6}" srcId="{F46B3BBA-6243-4AFB-95FF-68322A5411B3}" destId="{ABB13E2B-703B-4EDA-B8FF-4B5BE7D61D80}" srcOrd="0" destOrd="0" parTransId="{31E9E8F5-E493-4394-8945-03B89CFFB3CE}" sibTransId="{087F9344-31F2-4E2C-A6C0-B586B2A0474C}"/>
    <dgm:cxn modelId="{F662F947-F91A-4815-BCE0-C41321CDFEE0}" type="presOf" srcId="{F9E0BDF0-1FA2-4827-8DEF-5B44D02429E4}" destId="{D9E6CC0C-CC7C-4F45-83FA-29BB26815732}" srcOrd="0" destOrd="0" presId="urn:microsoft.com/office/officeart/2005/8/layout/radial4"/>
    <dgm:cxn modelId="{03087D69-9BD8-49DB-B73C-FD88CFC9F9AA}" type="presOf" srcId="{D219DC2D-466C-4543-A312-F7BCF17D6869}" destId="{6BB628F7-89C7-4750-AAB3-BAB09248F1D0}" srcOrd="0" destOrd="0" presId="urn:microsoft.com/office/officeart/2005/8/layout/radial4"/>
    <dgm:cxn modelId="{2948716B-2E6A-4F33-A14F-841F50E04250}" srcId="{ABB13E2B-703B-4EDA-B8FF-4B5BE7D61D80}" destId="{4C656720-A04C-486D-9A0F-EA6200BA1DDC}" srcOrd="6" destOrd="0" parTransId="{8CE113B2-03F9-4EE8-8248-D4E2DFB07D82}" sibTransId="{968E9022-D2EF-4EAA-9A65-598492B9E4AE}"/>
    <dgm:cxn modelId="{72BC9752-FF04-437C-ADD3-6C4E69CCAEAF}" type="presOf" srcId="{67C3264B-EA39-40DE-BEAF-8A2E7EB146D9}" destId="{59E9BFBF-0EE9-4A4E-B21D-99E3FD4744B8}" srcOrd="0" destOrd="0" presId="urn:microsoft.com/office/officeart/2005/8/layout/radial4"/>
    <dgm:cxn modelId="{6D560D76-A033-43E5-8CF6-E99E6506EFA8}" type="presOf" srcId="{90068864-7B1A-4546-8E47-68C415CB324E}" destId="{4C787487-3924-4D27-A138-BA26C6E6FBFF}" srcOrd="0" destOrd="0" presId="urn:microsoft.com/office/officeart/2005/8/layout/radial4"/>
    <dgm:cxn modelId="{DC8FEC5A-0EE7-4208-B0E1-F9C89F59D6AB}" type="presOf" srcId="{EFDB88F5-C447-41C7-A88B-4BF2B6999D98}" destId="{F908D86A-39C3-4BBD-9BAA-24B99B5034E4}" srcOrd="0" destOrd="0" presId="urn:microsoft.com/office/officeart/2005/8/layout/radial4"/>
    <dgm:cxn modelId="{5411F785-E605-44BC-9796-DF1078451934}" type="presOf" srcId="{CC2BBF68-2D65-40DD-AE8F-89384F390B12}" destId="{FF13EAE1-17EA-4EA4-9CAB-4AEE2BFBF37F}" srcOrd="0" destOrd="0" presId="urn:microsoft.com/office/officeart/2005/8/layout/radial4"/>
    <dgm:cxn modelId="{88D07C88-6C5F-4C33-8C86-FAA93BBBB107}" type="presOf" srcId="{5F09F143-985F-444E-B14C-C0896866145F}" destId="{89EBD081-EAA6-424A-ACD1-1C18C12ABFAF}" srcOrd="0" destOrd="0" presId="urn:microsoft.com/office/officeart/2005/8/layout/radial4"/>
    <dgm:cxn modelId="{7539258A-23F7-4EE4-BE9D-F3D99B55A01E}" srcId="{ABB13E2B-703B-4EDA-B8FF-4B5BE7D61D80}" destId="{37E680E4-054C-4586-83A4-0AEC5E617B58}" srcOrd="3" destOrd="0" parTransId="{61E8ABBC-D3CB-4B9C-9978-A8A806529B89}" sibTransId="{2E1B1374-FE2A-44D3-A83E-B310E7883AEA}"/>
    <dgm:cxn modelId="{8175FE9B-8F63-441B-A6F6-A62878792C73}" type="presOf" srcId="{856674B8-E463-4040-B8AC-4CD86257D1F5}" destId="{4A56BE93-DBEA-45D1-AD1E-D1088C47B184}" srcOrd="0" destOrd="0" presId="urn:microsoft.com/office/officeart/2005/8/layout/radial4"/>
    <dgm:cxn modelId="{99A479A6-4268-4AF2-87FF-E7F2E0C01591}" srcId="{ABB13E2B-703B-4EDA-B8FF-4B5BE7D61D80}" destId="{90068864-7B1A-4546-8E47-68C415CB324E}" srcOrd="4" destOrd="0" parTransId="{B638AD5B-B84E-4285-896F-30782F49C765}" sibTransId="{E3613498-DB0B-4E7A-B3DE-0D5124B9284D}"/>
    <dgm:cxn modelId="{90B8ADA8-0162-4DBB-95F8-A61CB2D2D25F}" type="presOf" srcId="{1F54E5AE-FBDE-43A9-880B-E9BCFD6FDE81}" destId="{F4A97BA4-0C6B-4310-B3D7-7BEA2FBCF1AD}" srcOrd="0" destOrd="0" presId="urn:microsoft.com/office/officeart/2005/8/layout/radial4"/>
    <dgm:cxn modelId="{4F1479BB-E953-4577-AF63-3242EE4ABD1D}" srcId="{F46B3BBA-6243-4AFB-95FF-68322A5411B3}" destId="{B51CBB70-F366-4ECE-881E-34A47551ECC4}" srcOrd="1" destOrd="0" parTransId="{CBE37E21-F833-4F3D-A4BA-FE5A03D235EC}" sibTransId="{07ADC093-5276-40C1-AFED-1F2962C97B05}"/>
    <dgm:cxn modelId="{1B35E7C0-0D7E-4010-BCB9-AE7E796F7882}" type="presOf" srcId="{4C656720-A04C-486D-9A0F-EA6200BA1DDC}" destId="{0579A617-3A23-4BD6-932B-ABBE8FB193A2}" srcOrd="0" destOrd="0" presId="urn:microsoft.com/office/officeart/2005/8/layout/radial4"/>
    <dgm:cxn modelId="{02FEE3C4-C1B8-4CF4-B56E-E34E288A6A02}" srcId="{ABB13E2B-703B-4EDA-B8FF-4B5BE7D61D80}" destId="{241BEB67-5C83-4A86-865C-794C4DBCF410}" srcOrd="10" destOrd="0" parTransId="{CC2BBF68-2D65-40DD-AE8F-89384F390B12}" sibTransId="{DFAB5AE0-8E29-4A8F-9AE9-3BB9C56ECDFB}"/>
    <dgm:cxn modelId="{17652DC8-9114-4020-80F6-D7791EFF831D}" type="presOf" srcId="{1ADC8D7E-CDA7-4B87-82E4-AB5AC750F263}" destId="{95A40B22-7ECC-48A4-B96D-1CCD3AB1F7E0}" srcOrd="0" destOrd="0" presId="urn:microsoft.com/office/officeart/2005/8/layout/radial4"/>
    <dgm:cxn modelId="{9BA0FECE-A91D-4B00-B838-3261144E885F}" type="presOf" srcId="{E1768690-1CCC-4C23-AD60-ED82CDECCF78}" destId="{8212395C-BA66-4251-8618-902AD9CA9FB8}" srcOrd="0" destOrd="0" presId="urn:microsoft.com/office/officeart/2005/8/layout/radial4"/>
    <dgm:cxn modelId="{54524CD7-C503-4B25-BEFD-04A6D2CAF282}" type="presOf" srcId="{7E322A98-DBD5-446A-A90D-E8765E4E80DF}" destId="{F04AF413-A976-4608-89B4-D63547A932E5}" srcOrd="0" destOrd="0" presId="urn:microsoft.com/office/officeart/2005/8/layout/radial4"/>
    <dgm:cxn modelId="{095354DC-F6FC-44D4-854F-2852414E55A7}" srcId="{ABB13E2B-703B-4EDA-B8FF-4B5BE7D61D80}" destId="{1ADC8D7E-CDA7-4B87-82E4-AB5AC750F263}" srcOrd="0" destOrd="0" parTransId="{67C3264B-EA39-40DE-BEAF-8A2E7EB146D9}" sibTransId="{EE1863B0-47A9-4BD8-9636-76065BDFFFC0}"/>
    <dgm:cxn modelId="{FE839ADD-DCFC-4E3B-BFC5-DB1ED795BDFC}" type="presOf" srcId="{5F12BA44-902A-4B63-B1DE-9635ED814300}" destId="{B9680EC5-CE27-4CF4-9143-089C1362F88C}" srcOrd="0" destOrd="0" presId="urn:microsoft.com/office/officeart/2005/8/layout/radial4"/>
    <dgm:cxn modelId="{C71BE5DF-E02E-42A7-B234-1C46014D6CDE}" type="presOf" srcId="{125120F1-376E-4162-BEEA-6A9EF26FF69D}" destId="{95BCDB6D-BDD9-42BC-A009-049C82BBC0FE}" srcOrd="0" destOrd="0" presId="urn:microsoft.com/office/officeart/2005/8/layout/radial4"/>
    <dgm:cxn modelId="{7E9C2EE1-3D3E-4036-8EDB-DCDBDC49FC72}" srcId="{ABB13E2B-703B-4EDA-B8FF-4B5BE7D61D80}" destId="{125120F1-376E-4162-BEEA-6A9EF26FF69D}" srcOrd="1" destOrd="0" parTransId="{1F54E5AE-FBDE-43A9-880B-E9BCFD6FDE81}" sibTransId="{1032E493-E642-4DD4-9DD7-964332D0E204}"/>
    <dgm:cxn modelId="{B24346E9-F68A-4580-91B3-090953D9FEB6}" type="presOf" srcId="{37E680E4-054C-4586-83A4-0AEC5E617B58}" destId="{874B49EF-7649-4869-BD3D-0A8C3530DB52}" srcOrd="0" destOrd="0" presId="urn:microsoft.com/office/officeart/2005/8/layout/radial4"/>
    <dgm:cxn modelId="{84E624ED-DC05-4576-9DB3-D0F8A7E578ED}" type="presOf" srcId="{F46B3BBA-6243-4AFB-95FF-68322A5411B3}" destId="{CFA8DB56-E5D8-4EF4-A872-AE52A97A5919}" srcOrd="0" destOrd="0" presId="urn:microsoft.com/office/officeart/2005/8/layout/radial4"/>
    <dgm:cxn modelId="{921872F0-6515-462C-AB86-AE0804483B47}" srcId="{ABB13E2B-703B-4EDA-B8FF-4B5BE7D61D80}" destId="{7E322A98-DBD5-446A-A90D-E8765E4E80DF}" srcOrd="5" destOrd="0" parTransId="{31C3350D-3EFC-4DFA-84E2-E5D3B2F91B65}" sibTransId="{35DCC39D-3837-449A-B475-F994C3F1E13B}"/>
    <dgm:cxn modelId="{443A0FF2-2918-4989-8B50-2F1C64309363}" type="presOf" srcId="{F8EA8F49-519B-4A87-92B9-A0C05F8F93CD}" destId="{4408081F-862E-4374-98F4-18AD04C933A4}" srcOrd="0" destOrd="0" presId="urn:microsoft.com/office/officeart/2005/8/layout/radial4"/>
    <dgm:cxn modelId="{B3372EF5-0B96-4DF6-B604-1100B5821CB3}" srcId="{ABB13E2B-703B-4EDA-B8FF-4B5BE7D61D80}" destId="{F9E0BDF0-1FA2-4827-8DEF-5B44D02429E4}" srcOrd="2" destOrd="0" parTransId="{04131848-86B3-4AE3-BECD-4BCD8F94C536}" sibTransId="{49D486C9-5A9F-46A6-93ED-333EC36B079D}"/>
    <dgm:cxn modelId="{ECCC0CA4-FB8F-4221-9DB2-C009B7C10F62}" type="presParOf" srcId="{CFA8DB56-E5D8-4EF4-A872-AE52A97A5919}" destId="{E69A6D2A-8A6B-4FE7-B5E8-F598CBEF91BB}" srcOrd="0" destOrd="0" presId="urn:microsoft.com/office/officeart/2005/8/layout/radial4"/>
    <dgm:cxn modelId="{E5C15F15-FB01-4643-958E-E838B2CBE78A}" type="presParOf" srcId="{CFA8DB56-E5D8-4EF4-A872-AE52A97A5919}" destId="{59E9BFBF-0EE9-4A4E-B21D-99E3FD4744B8}" srcOrd="1" destOrd="0" presId="urn:microsoft.com/office/officeart/2005/8/layout/radial4"/>
    <dgm:cxn modelId="{F12D81DB-9A58-48E7-A013-81D7D94697A7}" type="presParOf" srcId="{CFA8DB56-E5D8-4EF4-A872-AE52A97A5919}" destId="{95A40B22-7ECC-48A4-B96D-1CCD3AB1F7E0}" srcOrd="2" destOrd="0" presId="urn:microsoft.com/office/officeart/2005/8/layout/radial4"/>
    <dgm:cxn modelId="{3D0703A6-11DD-447F-84DB-B8846550660A}" type="presParOf" srcId="{CFA8DB56-E5D8-4EF4-A872-AE52A97A5919}" destId="{F4A97BA4-0C6B-4310-B3D7-7BEA2FBCF1AD}" srcOrd="3" destOrd="0" presId="urn:microsoft.com/office/officeart/2005/8/layout/radial4"/>
    <dgm:cxn modelId="{26FB6208-6290-4423-82EE-9555B1CFDA9D}" type="presParOf" srcId="{CFA8DB56-E5D8-4EF4-A872-AE52A97A5919}" destId="{95BCDB6D-BDD9-42BC-A009-049C82BBC0FE}" srcOrd="4" destOrd="0" presId="urn:microsoft.com/office/officeart/2005/8/layout/radial4"/>
    <dgm:cxn modelId="{B2C7244A-9AED-4432-A537-10404D0C724B}" type="presParOf" srcId="{CFA8DB56-E5D8-4EF4-A872-AE52A97A5919}" destId="{A68F367F-683A-4C0F-9528-DCA97468766C}" srcOrd="5" destOrd="0" presId="urn:microsoft.com/office/officeart/2005/8/layout/radial4"/>
    <dgm:cxn modelId="{9154E6AE-0AA6-4EC0-B5CD-0AD0E0D040D4}" type="presParOf" srcId="{CFA8DB56-E5D8-4EF4-A872-AE52A97A5919}" destId="{D9E6CC0C-CC7C-4F45-83FA-29BB26815732}" srcOrd="6" destOrd="0" presId="urn:microsoft.com/office/officeart/2005/8/layout/radial4"/>
    <dgm:cxn modelId="{2C1D054D-FF3D-4188-BFBB-5FA8BA231079}" type="presParOf" srcId="{CFA8DB56-E5D8-4EF4-A872-AE52A97A5919}" destId="{06450B20-A4E3-488E-AF9D-CC1DE1F0E7A4}" srcOrd="7" destOrd="0" presId="urn:microsoft.com/office/officeart/2005/8/layout/radial4"/>
    <dgm:cxn modelId="{6AAA151E-B7C1-4102-A0B6-562778330858}" type="presParOf" srcId="{CFA8DB56-E5D8-4EF4-A872-AE52A97A5919}" destId="{874B49EF-7649-4869-BD3D-0A8C3530DB52}" srcOrd="8" destOrd="0" presId="urn:microsoft.com/office/officeart/2005/8/layout/radial4"/>
    <dgm:cxn modelId="{B3F47522-5EEC-4C42-9924-A092CC1375FC}" type="presParOf" srcId="{CFA8DB56-E5D8-4EF4-A872-AE52A97A5919}" destId="{73E24A5D-5918-411E-95CF-7753416D0CAF}" srcOrd="9" destOrd="0" presId="urn:microsoft.com/office/officeart/2005/8/layout/radial4"/>
    <dgm:cxn modelId="{F45EF9A0-7E26-47C7-B400-AD73F04FD517}" type="presParOf" srcId="{CFA8DB56-E5D8-4EF4-A872-AE52A97A5919}" destId="{4C787487-3924-4D27-A138-BA26C6E6FBFF}" srcOrd="10" destOrd="0" presId="urn:microsoft.com/office/officeart/2005/8/layout/radial4"/>
    <dgm:cxn modelId="{007DF52C-9D42-4DFA-962F-8CD642B3C8C0}" type="presParOf" srcId="{CFA8DB56-E5D8-4EF4-A872-AE52A97A5919}" destId="{7CD4DCA3-3717-4B6E-B4F1-36FF3F5DAD69}" srcOrd="11" destOrd="0" presId="urn:microsoft.com/office/officeart/2005/8/layout/radial4"/>
    <dgm:cxn modelId="{C2CFC0C8-57C3-44A6-9658-68736914AF76}" type="presParOf" srcId="{CFA8DB56-E5D8-4EF4-A872-AE52A97A5919}" destId="{F04AF413-A976-4608-89B4-D63547A932E5}" srcOrd="12" destOrd="0" presId="urn:microsoft.com/office/officeart/2005/8/layout/radial4"/>
    <dgm:cxn modelId="{0FD6A60A-7C41-4FB2-BC47-27D994079E4B}" type="presParOf" srcId="{CFA8DB56-E5D8-4EF4-A872-AE52A97A5919}" destId="{B9ED1E30-91DA-4190-8A6E-315A218CFF0A}" srcOrd="13" destOrd="0" presId="urn:microsoft.com/office/officeart/2005/8/layout/radial4"/>
    <dgm:cxn modelId="{2698D2C2-EEB9-41CB-B965-89BD6EB87BB7}" type="presParOf" srcId="{CFA8DB56-E5D8-4EF4-A872-AE52A97A5919}" destId="{0579A617-3A23-4BD6-932B-ABBE8FB193A2}" srcOrd="14" destOrd="0" presId="urn:microsoft.com/office/officeart/2005/8/layout/radial4"/>
    <dgm:cxn modelId="{F2BBB5E0-D0BC-4284-A74E-25F31087462A}" type="presParOf" srcId="{CFA8DB56-E5D8-4EF4-A872-AE52A97A5919}" destId="{8212395C-BA66-4251-8618-902AD9CA9FB8}" srcOrd="15" destOrd="0" presId="urn:microsoft.com/office/officeart/2005/8/layout/radial4"/>
    <dgm:cxn modelId="{02024699-ED48-43EC-89AE-E2672F6E930F}" type="presParOf" srcId="{CFA8DB56-E5D8-4EF4-A872-AE52A97A5919}" destId="{F908D86A-39C3-4BBD-9BAA-24B99B5034E4}" srcOrd="16" destOrd="0" presId="urn:microsoft.com/office/officeart/2005/8/layout/radial4"/>
    <dgm:cxn modelId="{94667A17-50D0-47BF-9998-225B38047271}" type="presParOf" srcId="{CFA8DB56-E5D8-4EF4-A872-AE52A97A5919}" destId="{4A56BE93-DBEA-45D1-AD1E-D1088C47B184}" srcOrd="17" destOrd="0" presId="urn:microsoft.com/office/officeart/2005/8/layout/radial4"/>
    <dgm:cxn modelId="{EF2E7A87-9DCB-4C9C-B8BB-6BC8337CE497}" type="presParOf" srcId="{CFA8DB56-E5D8-4EF4-A872-AE52A97A5919}" destId="{89EBD081-EAA6-424A-ACD1-1C18C12ABFAF}" srcOrd="18" destOrd="0" presId="urn:microsoft.com/office/officeart/2005/8/layout/radial4"/>
    <dgm:cxn modelId="{862A430E-3BD0-4D8D-B4FE-6C794C9162DC}" type="presParOf" srcId="{CFA8DB56-E5D8-4EF4-A872-AE52A97A5919}" destId="{4408081F-862E-4374-98F4-18AD04C933A4}" srcOrd="19" destOrd="0" presId="urn:microsoft.com/office/officeart/2005/8/layout/radial4"/>
    <dgm:cxn modelId="{BC701276-AFF6-4694-ADE9-BADCC0A04FCD}" type="presParOf" srcId="{CFA8DB56-E5D8-4EF4-A872-AE52A97A5919}" destId="{6BB628F7-89C7-4750-AAB3-BAB09248F1D0}" srcOrd="20" destOrd="0" presId="urn:microsoft.com/office/officeart/2005/8/layout/radial4"/>
    <dgm:cxn modelId="{AE774622-9E5A-4AA9-92E7-6690F4F213E8}" type="presParOf" srcId="{CFA8DB56-E5D8-4EF4-A872-AE52A97A5919}" destId="{FF13EAE1-17EA-4EA4-9CAB-4AEE2BFBF37F}" srcOrd="21" destOrd="0" presId="urn:microsoft.com/office/officeart/2005/8/layout/radial4"/>
    <dgm:cxn modelId="{25C8DCC2-252F-448D-BED9-7762DCC5C507}" type="presParOf" srcId="{CFA8DB56-E5D8-4EF4-A872-AE52A97A5919}" destId="{1D3186EB-10BE-4A7A-91F2-B9CE5113064C}" srcOrd="22" destOrd="0" presId="urn:microsoft.com/office/officeart/2005/8/layout/radial4"/>
    <dgm:cxn modelId="{00961332-223E-4298-A677-0E8F1E362E11}" type="presParOf" srcId="{CFA8DB56-E5D8-4EF4-A872-AE52A97A5919}" destId="{488E02CF-08AF-4A84-B567-7BEDB53CE5B7}" srcOrd="23" destOrd="0" presId="urn:microsoft.com/office/officeart/2005/8/layout/radial4"/>
    <dgm:cxn modelId="{0554A2DD-52B1-4516-87E3-FB2322B7778E}" type="presParOf" srcId="{CFA8DB56-E5D8-4EF4-A872-AE52A97A5919}" destId="{B9680EC5-CE27-4CF4-9143-089C1362F88C}" srcOrd="24" destOrd="0" presId="urn:microsoft.com/office/officeart/2005/8/layout/radial4"/>
    <dgm:cxn modelId="{7A72ACE6-15CD-4AF0-83B4-A20CCA76A711}" type="presParOf" srcId="{CFA8DB56-E5D8-4EF4-A872-AE52A97A5919}" destId="{6E123FF7-B142-4295-A3D7-CFBF16976033}" srcOrd="25" destOrd="0" presId="urn:microsoft.com/office/officeart/2005/8/layout/radial4"/>
    <dgm:cxn modelId="{1F44B1A3-EB48-4913-9C0E-2390CFC7E27B}" type="presParOf" srcId="{CFA8DB56-E5D8-4EF4-A872-AE52A97A5919}" destId="{E15EE8E8-F821-496F-8463-F3D846F4E81E}" srcOrd="2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07C7E-E707-454F-B95A-D2DF563FBD3D}"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nl-NL"/>
        </a:p>
      </dgm:t>
    </dgm:pt>
    <dgm:pt modelId="{C34D04F8-9BF0-4FC6-9E07-91D6BC934861}">
      <dgm:prSet phldrT="[Tekst]"/>
      <dgm:spPr/>
      <dgm:t>
        <a:bodyPr/>
        <a:lstStyle/>
        <a:p>
          <a:r>
            <a:rPr lang="nl-NL" dirty="0"/>
            <a:t>Doorstroomtoets met 6 aanbieders</a:t>
          </a:r>
        </a:p>
      </dgm:t>
    </dgm:pt>
    <dgm:pt modelId="{85CC7758-8B53-4E96-BA8A-E21D09159930}" type="parTrans" cxnId="{24F0A917-F253-4A33-8EEB-6EE27860705D}">
      <dgm:prSet/>
      <dgm:spPr/>
      <dgm:t>
        <a:bodyPr/>
        <a:lstStyle/>
        <a:p>
          <a:endParaRPr lang="nl-NL"/>
        </a:p>
      </dgm:t>
    </dgm:pt>
    <dgm:pt modelId="{B5E5C3F3-4082-4CC8-9E59-6A242612BEE4}" type="sibTrans" cxnId="{24F0A917-F253-4A33-8EEB-6EE27860705D}">
      <dgm:prSet/>
      <dgm:spPr/>
      <dgm:t>
        <a:bodyPr/>
        <a:lstStyle/>
        <a:p>
          <a:endParaRPr lang="nl-NL"/>
        </a:p>
      </dgm:t>
    </dgm:pt>
    <dgm:pt modelId="{2008AE03-2D02-428F-BA1C-E6ECC08CE580}">
      <dgm:prSet phldrT="[Tekst]"/>
      <dgm:spPr/>
      <dgm:t>
        <a:bodyPr/>
        <a:lstStyle/>
        <a:p>
          <a:r>
            <a:rPr lang="nl-NL" dirty="0"/>
            <a:t>(concept) Kerndoelen</a:t>
          </a:r>
        </a:p>
      </dgm:t>
    </dgm:pt>
    <dgm:pt modelId="{99194A5A-69E5-4B22-816E-6D2C8F5182DA}" type="parTrans" cxnId="{B058C8E9-4C13-47A6-99EA-CF6F1D20DCB5}">
      <dgm:prSet/>
      <dgm:spPr/>
      <dgm:t>
        <a:bodyPr/>
        <a:lstStyle/>
        <a:p>
          <a:endParaRPr lang="nl-NL"/>
        </a:p>
      </dgm:t>
    </dgm:pt>
    <dgm:pt modelId="{D4994796-7191-452D-AA69-9DAA17E67F06}" type="sibTrans" cxnId="{B058C8E9-4C13-47A6-99EA-CF6F1D20DCB5}">
      <dgm:prSet/>
      <dgm:spPr/>
      <dgm:t>
        <a:bodyPr/>
        <a:lstStyle/>
        <a:p>
          <a:endParaRPr lang="nl-NL"/>
        </a:p>
      </dgm:t>
    </dgm:pt>
    <dgm:pt modelId="{EE69337A-EAFF-4125-9B3B-301CCD1CFB35}">
      <dgm:prSet phldrT="[Tekst]"/>
      <dgm:spPr/>
      <dgm:t>
        <a:bodyPr/>
        <a:lstStyle/>
        <a:p>
          <a:r>
            <a:rPr lang="nl-NL" dirty="0"/>
            <a:t>Referentieniveaus</a:t>
          </a:r>
        </a:p>
      </dgm:t>
    </dgm:pt>
    <dgm:pt modelId="{1C9D8514-5BC4-42C5-879A-43AF68A2D052}" type="parTrans" cxnId="{5FED56C5-1F61-4C5C-AF00-5AB2E7D00910}">
      <dgm:prSet/>
      <dgm:spPr/>
      <dgm:t>
        <a:bodyPr/>
        <a:lstStyle/>
        <a:p>
          <a:endParaRPr lang="nl-NL"/>
        </a:p>
      </dgm:t>
    </dgm:pt>
    <dgm:pt modelId="{801486D2-C456-42BC-829F-5204E0857C0F}" type="sibTrans" cxnId="{5FED56C5-1F61-4C5C-AF00-5AB2E7D00910}">
      <dgm:prSet/>
      <dgm:spPr/>
      <dgm:t>
        <a:bodyPr/>
        <a:lstStyle/>
        <a:p>
          <a:endParaRPr lang="nl-NL"/>
        </a:p>
      </dgm:t>
    </dgm:pt>
    <dgm:pt modelId="{88E0776A-43EE-43D4-BB4B-7971F69D5CDA}">
      <dgm:prSet phldrT="[Tekst]"/>
      <dgm:spPr/>
      <dgm:t>
        <a:bodyPr/>
        <a:lstStyle/>
        <a:p>
          <a:r>
            <a:rPr lang="nl-NL" dirty="0"/>
            <a:t>Referentiesets</a:t>
          </a:r>
        </a:p>
      </dgm:t>
    </dgm:pt>
    <dgm:pt modelId="{7BC1F11B-EA84-4832-BFB6-449A1A156093}" type="parTrans" cxnId="{17AA2695-84C0-4F56-90E5-6C7ABA31B7C5}">
      <dgm:prSet/>
      <dgm:spPr/>
      <dgm:t>
        <a:bodyPr/>
        <a:lstStyle/>
        <a:p>
          <a:endParaRPr lang="nl-NL"/>
        </a:p>
      </dgm:t>
    </dgm:pt>
    <dgm:pt modelId="{D9C8B956-3434-4BDC-9E69-92CEF40C3917}" type="sibTrans" cxnId="{17AA2695-84C0-4F56-90E5-6C7ABA31B7C5}">
      <dgm:prSet/>
      <dgm:spPr/>
      <dgm:t>
        <a:bodyPr/>
        <a:lstStyle/>
        <a:p>
          <a:endParaRPr lang="nl-NL"/>
        </a:p>
      </dgm:t>
    </dgm:pt>
    <dgm:pt modelId="{D9B996E0-DECC-4643-A6BE-C56B515FBA6D}">
      <dgm:prSet/>
      <dgm:spPr/>
      <dgm:t>
        <a:bodyPr/>
        <a:lstStyle/>
        <a:p>
          <a:endParaRPr lang="nl-NL"/>
        </a:p>
      </dgm:t>
    </dgm:pt>
    <dgm:pt modelId="{C5587190-6051-4CE3-A46E-F2417C4BBF31}" type="parTrans" cxnId="{E8BB0169-418B-4D6F-872D-1C40BAB2292F}">
      <dgm:prSet/>
      <dgm:spPr/>
      <dgm:t>
        <a:bodyPr/>
        <a:lstStyle/>
        <a:p>
          <a:endParaRPr lang="nl-NL"/>
        </a:p>
      </dgm:t>
    </dgm:pt>
    <dgm:pt modelId="{3AF8B2D9-9DEC-4B3D-A439-06620FE591BE}" type="sibTrans" cxnId="{E8BB0169-418B-4D6F-872D-1C40BAB2292F}">
      <dgm:prSet/>
      <dgm:spPr/>
      <dgm:t>
        <a:bodyPr/>
        <a:lstStyle/>
        <a:p>
          <a:endParaRPr lang="nl-NL"/>
        </a:p>
      </dgm:t>
    </dgm:pt>
    <dgm:pt modelId="{4FA07F34-D139-45C8-9098-4E2466ED4792}">
      <dgm:prSet/>
      <dgm:spPr/>
    </dgm:pt>
    <dgm:pt modelId="{AFB84EF8-9959-4B83-8642-FEC451617725}" type="parTrans" cxnId="{8A3E9986-1566-4352-8B9C-43523F0D6A2D}">
      <dgm:prSet/>
      <dgm:spPr/>
      <dgm:t>
        <a:bodyPr/>
        <a:lstStyle/>
        <a:p>
          <a:endParaRPr lang="nl-NL"/>
        </a:p>
      </dgm:t>
    </dgm:pt>
    <dgm:pt modelId="{965C9A84-E267-43D4-913C-082DDD74A212}" type="sibTrans" cxnId="{8A3E9986-1566-4352-8B9C-43523F0D6A2D}">
      <dgm:prSet/>
      <dgm:spPr/>
      <dgm:t>
        <a:bodyPr/>
        <a:lstStyle/>
        <a:p>
          <a:endParaRPr lang="nl-NL"/>
        </a:p>
      </dgm:t>
    </dgm:pt>
    <dgm:pt modelId="{6D006D15-26E6-47A3-B231-17C47AD399C2}">
      <dgm:prSet phldrT="[Tekst]"/>
      <dgm:spPr>
        <a:solidFill>
          <a:srgbClr val="2AB8E9"/>
        </a:solidFill>
      </dgm:spPr>
      <dgm:t>
        <a:bodyPr/>
        <a:lstStyle/>
        <a:p>
          <a:r>
            <a:rPr lang="nl-NL" dirty="0"/>
            <a:t>6 uitstroomniveaus</a:t>
          </a:r>
        </a:p>
      </dgm:t>
    </dgm:pt>
    <dgm:pt modelId="{88F84349-9258-4E90-8DA3-74AA64B5CA25}" type="parTrans" cxnId="{B5B67920-6A53-4435-9603-4791B1A0AB0A}">
      <dgm:prSet/>
      <dgm:spPr/>
      <dgm:t>
        <a:bodyPr/>
        <a:lstStyle/>
        <a:p>
          <a:endParaRPr lang="nl-NL"/>
        </a:p>
      </dgm:t>
    </dgm:pt>
    <dgm:pt modelId="{A98B0298-35DF-45E2-AAEA-09A5EBDA674D}" type="sibTrans" cxnId="{B5B67920-6A53-4435-9603-4791B1A0AB0A}">
      <dgm:prSet/>
      <dgm:spPr/>
      <dgm:t>
        <a:bodyPr/>
        <a:lstStyle/>
        <a:p>
          <a:endParaRPr lang="nl-NL"/>
        </a:p>
      </dgm:t>
    </dgm:pt>
    <dgm:pt modelId="{82FC10C5-95E4-491C-8B44-F703F6E1F7EB}" type="pres">
      <dgm:prSet presAssocID="{C8D07C7E-E707-454F-B95A-D2DF563FBD3D}" presName="cycle" presStyleCnt="0">
        <dgm:presLayoutVars>
          <dgm:chMax val="1"/>
          <dgm:dir/>
          <dgm:animLvl val="ctr"/>
          <dgm:resizeHandles val="exact"/>
        </dgm:presLayoutVars>
      </dgm:prSet>
      <dgm:spPr/>
    </dgm:pt>
    <dgm:pt modelId="{6D44D1E7-EEB9-41E3-8E40-0CD9D4DFE5A2}" type="pres">
      <dgm:prSet presAssocID="{C34D04F8-9BF0-4FC6-9E07-91D6BC934861}" presName="centerShape" presStyleLbl="node0" presStyleIdx="0" presStyleCnt="1" custLinFactNeighborX="-1092" custLinFactNeighborY="-7276"/>
      <dgm:spPr/>
    </dgm:pt>
    <dgm:pt modelId="{66AF1B18-25B1-4064-A861-8A32613BA69B}" type="pres">
      <dgm:prSet presAssocID="{99194A5A-69E5-4B22-816E-6D2C8F5182DA}" presName="parTrans" presStyleLbl="bgSibTrans2D1" presStyleIdx="0" presStyleCnt="4"/>
      <dgm:spPr/>
    </dgm:pt>
    <dgm:pt modelId="{E78DE572-E772-421E-B9F0-BA7D134F1277}" type="pres">
      <dgm:prSet presAssocID="{2008AE03-2D02-428F-BA1C-E6ECC08CE580}" presName="node" presStyleLbl="node1" presStyleIdx="0" presStyleCnt="4" custScaleX="89249" custScaleY="54705" custRadScaleRad="126581" custRadScaleInc="49254">
        <dgm:presLayoutVars>
          <dgm:bulletEnabled val="1"/>
        </dgm:presLayoutVars>
      </dgm:prSet>
      <dgm:spPr/>
    </dgm:pt>
    <dgm:pt modelId="{F19163A2-AE72-44B5-8F68-E3B1001667D5}" type="pres">
      <dgm:prSet presAssocID="{1C9D8514-5BC4-42C5-879A-43AF68A2D052}" presName="parTrans" presStyleLbl="bgSibTrans2D1" presStyleIdx="1" presStyleCnt="4"/>
      <dgm:spPr/>
    </dgm:pt>
    <dgm:pt modelId="{BBD24226-5829-4E71-B9BE-2611E23AD6CB}" type="pres">
      <dgm:prSet presAssocID="{EE69337A-EAFF-4125-9B3B-301CCD1CFB35}" presName="node" presStyleLbl="node1" presStyleIdx="1" presStyleCnt="4" custScaleX="91190" custScaleY="51043" custRadScaleRad="95012" custRadScaleInc="17836">
        <dgm:presLayoutVars>
          <dgm:bulletEnabled val="1"/>
        </dgm:presLayoutVars>
      </dgm:prSet>
      <dgm:spPr/>
    </dgm:pt>
    <dgm:pt modelId="{72A9E112-AA6C-4479-B626-A6361EFDB66D}" type="pres">
      <dgm:prSet presAssocID="{7BC1F11B-EA84-4832-BFB6-449A1A156093}" presName="parTrans" presStyleLbl="bgSibTrans2D1" presStyleIdx="2" presStyleCnt="4"/>
      <dgm:spPr/>
    </dgm:pt>
    <dgm:pt modelId="{F7794E8C-A194-42E9-866E-1F91C17AEC44}" type="pres">
      <dgm:prSet presAssocID="{88E0776A-43EE-43D4-BB4B-7971F69D5CDA}" presName="node" presStyleLbl="node1" presStyleIdx="2" presStyleCnt="4" custScaleX="84819" custScaleY="68855" custRadScaleRad="132757" custRadScaleInc="-8485">
        <dgm:presLayoutVars>
          <dgm:bulletEnabled val="1"/>
        </dgm:presLayoutVars>
      </dgm:prSet>
      <dgm:spPr/>
    </dgm:pt>
    <dgm:pt modelId="{14D89354-3C35-4B40-9893-6299C03BDF73}" type="pres">
      <dgm:prSet presAssocID="{88F84349-9258-4E90-8DA3-74AA64B5CA25}" presName="parTrans" presStyleLbl="bgSibTrans2D1" presStyleIdx="3" presStyleCnt="4"/>
      <dgm:spPr/>
    </dgm:pt>
    <dgm:pt modelId="{52096642-91BC-43BD-8496-69768053F8F7}" type="pres">
      <dgm:prSet presAssocID="{6D006D15-26E6-47A3-B231-17C47AD399C2}" presName="node" presStyleLbl="node1" presStyleIdx="3" presStyleCnt="4" custScaleX="330232" custScaleY="44631" custRadScaleRad="51227" custRadScaleInc="248496">
        <dgm:presLayoutVars>
          <dgm:bulletEnabled val="1"/>
        </dgm:presLayoutVars>
      </dgm:prSet>
      <dgm:spPr/>
    </dgm:pt>
  </dgm:ptLst>
  <dgm:cxnLst>
    <dgm:cxn modelId="{63D47B0F-25F8-413C-8008-83954BD839A2}" type="presOf" srcId="{6D006D15-26E6-47A3-B231-17C47AD399C2}" destId="{52096642-91BC-43BD-8496-69768053F8F7}" srcOrd="0" destOrd="0" presId="urn:microsoft.com/office/officeart/2005/8/layout/radial4"/>
    <dgm:cxn modelId="{24F0A917-F253-4A33-8EEB-6EE27860705D}" srcId="{C8D07C7E-E707-454F-B95A-D2DF563FBD3D}" destId="{C34D04F8-9BF0-4FC6-9E07-91D6BC934861}" srcOrd="0" destOrd="0" parTransId="{85CC7758-8B53-4E96-BA8A-E21D09159930}" sibTransId="{B5E5C3F3-4082-4CC8-9E59-6A242612BEE4}"/>
    <dgm:cxn modelId="{8588DE1F-8511-4F54-B7D6-2B6EA715FF60}" type="presOf" srcId="{C8D07C7E-E707-454F-B95A-D2DF563FBD3D}" destId="{82FC10C5-95E4-491C-8B44-F703F6E1F7EB}" srcOrd="0" destOrd="0" presId="urn:microsoft.com/office/officeart/2005/8/layout/radial4"/>
    <dgm:cxn modelId="{B5B67920-6A53-4435-9603-4791B1A0AB0A}" srcId="{C34D04F8-9BF0-4FC6-9E07-91D6BC934861}" destId="{6D006D15-26E6-47A3-B231-17C47AD399C2}" srcOrd="3" destOrd="0" parTransId="{88F84349-9258-4E90-8DA3-74AA64B5CA25}" sibTransId="{A98B0298-35DF-45E2-AAEA-09A5EBDA674D}"/>
    <dgm:cxn modelId="{D502E560-9815-46EE-AD96-E2BB5EA7D21D}" type="presOf" srcId="{88F84349-9258-4E90-8DA3-74AA64B5CA25}" destId="{14D89354-3C35-4B40-9893-6299C03BDF73}" srcOrd="0" destOrd="0" presId="urn:microsoft.com/office/officeart/2005/8/layout/radial4"/>
    <dgm:cxn modelId="{E8BB0169-418B-4D6F-872D-1C40BAB2292F}" srcId="{C8D07C7E-E707-454F-B95A-D2DF563FBD3D}" destId="{D9B996E0-DECC-4643-A6BE-C56B515FBA6D}" srcOrd="2" destOrd="0" parTransId="{C5587190-6051-4CE3-A46E-F2417C4BBF31}" sibTransId="{3AF8B2D9-9DEC-4B3D-A439-06620FE591BE}"/>
    <dgm:cxn modelId="{C086F649-02D9-4D50-983C-93477C8F2547}" type="presOf" srcId="{EE69337A-EAFF-4125-9B3B-301CCD1CFB35}" destId="{BBD24226-5829-4E71-B9BE-2611E23AD6CB}" srcOrd="0" destOrd="0" presId="urn:microsoft.com/office/officeart/2005/8/layout/radial4"/>
    <dgm:cxn modelId="{0B80A56C-2EA7-44A7-BD4A-5C020E63F939}" type="presOf" srcId="{99194A5A-69E5-4B22-816E-6D2C8F5182DA}" destId="{66AF1B18-25B1-4064-A861-8A32613BA69B}" srcOrd="0" destOrd="0" presId="urn:microsoft.com/office/officeart/2005/8/layout/radial4"/>
    <dgm:cxn modelId="{3B75FB55-B8AD-4116-B01A-996C4F07922D}" type="presOf" srcId="{7BC1F11B-EA84-4832-BFB6-449A1A156093}" destId="{72A9E112-AA6C-4479-B626-A6361EFDB66D}" srcOrd="0" destOrd="0" presId="urn:microsoft.com/office/officeart/2005/8/layout/radial4"/>
    <dgm:cxn modelId="{3F178579-1829-45BC-B61F-381D0353D667}" type="presOf" srcId="{1C9D8514-5BC4-42C5-879A-43AF68A2D052}" destId="{F19163A2-AE72-44B5-8F68-E3B1001667D5}" srcOrd="0" destOrd="0" presId="urn:microsoft.com/office/officeart/2005/8/layout/radial4"/>
    <dgm:cxn modelId="{4C81FE82-E9BB-4C99-9593-0C31ACE08229}" type="presOf" srcId="{88E0776A-43EE-43D4-BB4B-7971F69D5CDA}" destId="{F7794E8C-A194-42E9-866E-1F91C17AEC44}" srcOrd="0" destOrd="0" presId="urn:microsoft.com/office/officeart/2005/8/layout/radial4"/>
    <dgm:cxn modelId="{8A3E9986-1566-4352-8B9C-43523F0D6A2D}" srcId="{C8D07C7E-E707-454F-B95A-D2DF563FBD3D}" destId="{4FA07F34-D139-45C8-9098-4E2466ED4792}" srcOrd="1" destOrd="0" parTransId="{AFB84EF8-9959-4B83-8642-FEC451617725}" sibTransId="{965C9A84-E267-43D4-913C-082DDD74A212}"/>
    <dgm:cxn modelId="{17AA2695-84C0-4F56-90E5-6C7ABA31B7C5}" srcId="{C34D04F8-9BF0-4FC6-9E07-91D6BC934861}" destId="{88E0776A-43EE-43D4-BB4B-7971F69D5CDA}" srcOrd="2" destOrd="0" parTransId="{7BC1F11B-EA84-4832-BFB6-449A1A156093}" sibTransId="{D9C8B956-3434-4BDC-9E69-92CEF40C3917}"/>
    <dgm:cxn modelId="{778861A0-3BDF-4DC2-A38C-8CFFF5F83F30}" type="presOf" srcId="{2008AE03-2D02-428F-BA1C-E6ECC08CE580}" destId="{E78DE572-E772-421E-B9F0-BA7D134F1277}" srcOrd="0" destOrd="0" presId="urn:microsoft.com/office/officeart/2005/8/layout/radial4"/>
    <dgm:cxn modelId="{70532ABF-56CF-45DC-9E6B-817D3567D834}" type="presOf" srcId="{C34D04F8-9BF0-4FC6-9E07-91D6BC934861}" destId="{6D44D1E7-EEB9-41E3-8E40-0CD9D4DFE5A2}" srcOrd="0" destOrd="0" presId="urn:microsoft.com/office/officeart/2005/8/layout/radial4"/>
    <dgm:cxn modelId="{5FED56C5-1F61-4C5C-AF00-5AB2E7D00910}" srcId="{C34D04F8-9BF0-4FC6-9E07-91D6BC934861}" destId="{EE69337A-EAFF-4125-9B3B-301CCD1CFB35}" srcOrd="1" destOrd="0" parTransId="{1C9D8514-5BC4-42C5-879A-43AF68A2D052}" sibTransId="{801486D2-C456-42BC-829F-5204E0857C0F}"/>
    <dgm:cxn modelId="{B058C8E9-4C13-47A6-99EA-CF6F1D20DCB5}" srcId="{C34D04F8-9BF0-4FC6-9E07-91D6BC934861}" destId="{2008AE03-2D02-428F-BA1C-E6ECC08CE580}" srcOrd="0" destOrd="0" parTransId="{99194A5A-69E5-4B22-816E-6D2C8F5182DA}" sibTransId="{D4994796-7191-452D-AA69-9DAA17E67F06}"/>
    <dgm:cxn modelId="{94537DB9-240D-4E3C-B87A-5B831A4A9CDD}" type="presParOf" srcId="{82FC10C5-95E4-491C-8B44-F703F6E1F7EB}" destId="{6D44D1E7-EEB9-41E3-8E40-0CD9D4DFE5A2}" srcOrd="0" destOrd="0" presId="urn:microsoft.com/office/officeart/2005/8/layout/radial4"/>
    <dgm:cxn modelId="{3A38534B-B355-406C-9700-B594EA278D41}" type="presParOf" srcId="{82FC10C5-95E4-491C-8B44-F703F6E1F7EB}" destId="{66AF1B18-25B1-4064-A861-8A32613BA69B}" srcOrd="1" destOrd="0" presId="urn:microsoft.com/office/officeart/2005/8/layout/radial4"/>
    <dgm:cxn modelId="{5635AA66-E8C7-4216-A1D4-CDBA161E0B4B}" type="presParOf" srcId="{82FC10C5-95E4-491C-8B44-F703F6E1F7EB}" destId="{E78DE572-E772-421E-B9F0-BA7D134F1277}" srcOrd="2" destOrd="0" presId="urn:microsoft.com/office/officeart/2005/8/layout/radial4"/>
    <dgm:cxn modelId="{3A884CD9-9CE6-486B-A9F7-522C9E5B91A6}" type="presParOf" srcId="{82FC10C5-95E4-491C-8B44-F703F6E1F7EB}" destId="{F19163A2-AE72-44B5-8F68-E3B1001667D5}" srcOrd="3" destOrd="0" presId="urn:microsoft.com/office/officeart/2005/8/layout/radial4"/>
    <dgm:cxn modelId="{D562FCBC-F3E3-46DC-9901-2B2FAE9095A8}" type="presParOf" srcId="{82FC10C5-95E4-491C-8B44-F703F6E1F7EB}" destId="{BBD24226-5829-4E71-B9BE-2611E23AD6CB}" srcOrd="4" destOrd="0" presId="urn:microsoft.com/office/officeart/2005/8/layout/radial4"/>
    <dgm:cxn modelId="{84642015-5037-4A52-94A3-8D99CCABD0F6}" type="presParOf" srcId="{82FC10C5-95E4-491C-8B44-F703F6E1F7EB}" destId="{72A9E112-AA6C-4479-B626-A6361EFDB66D}" srcOrd="5" destOrd="0" presId="urn:microsoft.com/office/officeart/2005/8/layout/radial4"/>
    <dgm:cxn modelId="{0000DDFD-53E5-4773-9FD2-EFC8D0D531AA}" type="presParOf" srcId="{82FC10C5-95E4-491C-8B44-F703F6E1F7EB}" destId="{F7794E8C-A194-42E9-866E-1F91C17AEC44}" srcOrd="6" destOrd="0" presId="urn:microsoft.com/office/officeart/2005/8/layout/radial4"/>
    <dgm:cxn modelId="{66751E7D-20AD-4315-8555-ABE60F839E60}" type="presParOf" srcId="{82FC10C5-95E4-491C-8B44-F703F6E1F7EB}" destId="{14D89354-3C35-4B40-9893-6299C03BDF73}" srcOrd="7" destOrd="0" presId="urn:microsoft.com/office/officeart/2005/8/layout/radial4"/>
    <dgm:cxn modelId="{E8CFF632-06C4-430C-B1F2-036796CBDD82}" type="presParOf" srcId="{82FC10C5-95E4-491C-8B44-F703F6E1F7EB}" destId="{52096642-91BC-43BD-8496-69768053F8F7}" srcOrd="8"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A6D2A-8A6B-4FE7-B5E8-F598CBEF91BB}">
      <dsp:nvSpPr>
        <dsp:cNvPr id="0" name=""/>
        <dsp:cNvSpPr/>
      </dsp:nvSpPr>
      <dsp:spPr>
        <a:xfrm>
          <a:off x="3870180" y="4290137"/>
          <a:ext cx="2212564" cy="1296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nl-NL" sz="2800" b="1" kern="1200" dirty="0"/>
            <a:t>Leerdoel</a:t>
          </a:r>
        </a:p>
      </dsp:txBody>
      <dsp:txXfrm>
        <a:off x="4194202" y="4480034"/>
        <a:ext cx="1564520" cy="916904"/>
      </dsp:txXfrm>
    </dsp:sp>
    <dsp:sp modelId="{59E9BFBF-0EE9-4A4E-B21D-99E3FD4744B8}">
      <dsp:nvSpPr>
        <dsp:cNvPr id="0" name=""/>
        <dsp:cNvSpPr/>
      </dsp:nvSpPr>
      <dsp:spPr>
        <a:xfrm rot="10800000">
          <a:off x="409243" y="4760434"/>
          <a:ext cx="3270585"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A40B22-7ECC-48A4-B96D-1CCD3AB1F7E0}">
      <dsp:nvSpPr>
        <dsp:cNvPr id="0" name=""/>
        <dsp:cNvSpPr/>
      </dsp:nvSpPr>
      <dsp:spPr>
        <a:xfrm>
          <a:off x="-28078" y="4588628"/>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Klassen</a:t>
          </a:r>
          <a:br>
            <a:rPr lang="nl-NL" sz="1400" b="1" kern="1200" dirty="0"/>
          </a:br>
          <a:r>
            <a:rPr lang="nl-NL" sz="1400" b="1" kern="1200" dirty="0"/>
            <a:t>gesprek</a:t>
          </a:r>
        </a:p>
      </dsp:txBody>
      <dsp:txXfrm>
        <a:off x="-7584" y="4609122"/>
        <a:ext cx="833657" cy="658728"/>
      </dsp:txXfrm>
    </dsp:sp>
    <dsp:sp modelId="{F4A97BA4-0C6B-4310-B3D7-7BEA2FBCF1AD}">
      <dsp:nvSpPr>
        <dsp:cNvPr id="0" name=""/>
        <dsp:cNvSpPr/>
      </dsp:nvSpPr>
      <dsp:spPr>
        <a:xfrm rot="11700000">
          <a:off x="508105"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BCDB6D-BDD9-42BC-A009-049C82BBC0FE}">
      <dsp:nvSpPr>
        <dsp:cNvPr id="0" name=""/>
        <dsp:cNvSpPr/>
      </dsp:nvSpPr>
      <dsp:spPr>
        <a:xfrm>
          <a:off x="37750" y="3406545"/>
          <a:ext cx="1054236"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Opdrachten maken in werkschrift</a:t>
          </a:r>
        </a:p>
      </dsp:txBody>
      <dsp:txXfrm>
        <a:off x="58244" y="3427039"/>
        <a:ext cx="1013248" cy="658728"/>
      </dsp:txXfrm>
    </dsp:sp>
    <dsp:sp modelId="{A68F367F-683A-4C0F-9528-DCA97468766C}">
      <dsp:nvSpPr>
        <dsp:cNvPr id="0" name=""/>
        <dsp:cNvSpPr/>
      </dsp:nvSpPr>
      <dsp:spPr>
        <a:xfrm rot="12600000">
          <a:off x="789623" y="3340839"/>
          <a:ext cx="3456059"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E6CC0C-CC7C-4F45-83FA-29BB26815732}">
      <dsp:nvSpPr>
        <dsp:cNvPr id="0" name=""/>
        <dsp:cNvSpPr/>
      </dsp:nvSpPr>
      <dsp:spPr>
        <a:xfrm>
          <a:off x="583812" y="2305019"/>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Oefenen</a:t>
          </a:r>
        </a:p>
      </dsp:txBody>
      <dsp:txXfrm>
        <a:off x="604306" y="2325513"/>
        <a:ext cx="833657" cy="658728"/>
      </dsp:txXfrm>
    </dsp:sp>
    <dsp:sp modelId="{06450B20-A4E3-488E-AF9D-CC1DE1F0E7A4}">
      <dsp:nvSpPr>
        <dsp:cNvPr id="0" name=""/>
        <dsp:cNvSpPr/>
      </dsp:nvSpPr>
      <dsp:spPr>
        <a:xfrm rot="13500000">
          <a:off x="1224361" y="2792566"/>
          <a:ext cx="3568468"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4B49EF-7649-4869-BD3D-0A8C3530DB52}">
      <dsp:nvSpPr>
        <dsp:cNvPr id="0" name=""/>
        <dsp:cNvSpPr/>
      </dsp:nvSpPr>
      <dsp:spPr>
        <a:xfrm>
          <a:off x="1139685" y="1359117"/>
          <a:ext cx="1214532"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Samen overleggen</a:t>
          </a:r>
        </a:p>
      </dsp:txBody>
      <dsp:txXfrm>
        <a:off x="1160179" y="1379611"/>
        <a:ext cx="1173544" cy="658728"/>
      </dsp:txXfrm>
    </dsp:sp>
    <dsp:sp modelId="{73E24A5D-5918-411E-95CF-7753416D0CAF}">
      <dsp:nvSpPr>
        <dsp:cNvPr id="0" name=""/>
        <dsp:cNvSpPr/>
      </dsp:nvSpPr>
      <dsp:spPr>
        <a:xfrm rot="14400000">
          <a:off x="1781385" y="2383815"/>
          <a:ext cx="3645871"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87487-3924-4D27-A138-BA26C6E6FBFF}">
      <dsp:nvSpPr>
        <dsp:cNvPr id="0" name=""/>
        <dsp:cNvSpPr/>
      </dsp:nvSpPr>
      <dsp:spPr>
        <a:xfrm>
          <a:off x="2255531" y="633300"/>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Luisteren</a:t>
          </a:r>
        </a:p>
      </dsp:txBody>
      <dsp:txXfrm>
        <a:off x="2276025" y="653794"/>
        <a:ext cx="833657" cy="658728"/>
      </dsp:txXfrm>
    </dsp:sp>
    <dsp:sp modelId="{7CD4DCA3-3717-4B6E-B4F1-36FF3F5DAD69}">
      <dsp:nvSpPr>
        <dsp:cNvPr id="0" name=""/>
        <dsp:cNvSpPr/>
      </dsp:nvSpPr>
      <dsp:spPr>
        <a:xfrm rot="15300000">
          <a:off x="2427124" y="2130681"/>
          <a:ext cx="3689397"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4AF413-A976-4608-89B4-D63547A932E5}">
      <dsp:nvSpPr>
        <dsp:cNvPr id="0" name=""/>
        <dsp:cNvSpPr/>
      </dsp:nvSpPr>
      <dsp:spPr>
        <a:xfrm>
          <a:off x="3357057" y="177033"/>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Onder</a:t>
          </a:r>
          <a:br>
            <a:rPr lang="nl-NL" sz="1400" b="1" kern="1200" dirty="0"/>
          </a:br>
          <a:r>
            <a:rPr lang="nl-NL" sz="1400" b="1" kern="1200" dirty="0"/>
            <a:t>zoeken</a:t>
          </a:r>
        </a:p>
      </dsp:txBody>
      <dsp:txXfrm>
        <a:off x="3377551" y="197527"/>
        <a:ext cx="833657" cy="658728"/>
      </dsp:txXfrm>
    </dsp:sp>
    <dsp:sp modelId="{B9ED1E30-91DA-4190-8A6E-315A218CFF0A}">
      <dsp:nvSpPr>
        <dsp:cNvPr id="0" name=""/>
        <dsp:cNvSpPr/>
      </dsp:nvSpPr>
      <dsp:spPr>
        <a:xfrm rot="16200000">
          <a:off x="3124797" y="2044880"/>
          <a:ext cx="3703331"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79A617-3A23-4BD6-932B-ABBE8FB193A2}">
      <dsp:nvSpPr>
        <dsp:cNvPr id="0" name=""/>
        <dsp:cNvSpPr/>
      </dsp:nvSpPr>
      <dsp:spPr>
        <a:xfrm>
          <a:off x="4539140" y="21409"/>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Film kijken</a:t>
          </a:r>
        </a:p>
      </dsp:txBody>
      <dsp:txXfrm>
        <a:off x="4559634" y="41903"/>
        <a:ext cx="833657" cy="658728"/>
      </dsp:txXfrm>
    </dsp:sp>
    <dsp:sp modelId="{8212395C-BA66-4251-8618-902AD9CA9FB8}">
      <dsp:nvSpPr>
        <dsp:cNvPr id="0" name=""/>
        <dsp:cNvSpPr/>
      </dsp:nvSpPr>
      <dsp:spPr>
        <a:xfrm rot="17100000">
          <a:off x="3836404" y="2130681"/>
          <a:ext cx="3689397"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08D86A-39C3-4BBD-9BAA-24B99B5034E4}">
      <dsp:nvSpPr>
        <dsp:cNvPr id="0" name=""/>
        <dsp:cNvSpPr/>
      </dsp:nvSpPr>
      <dsp:spPr>
        <a:xfrm>
          <a:off x="5721224" y="177033"/>
          <a:ext cx="874645" cy="6997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Lezen</a:t>
          </a:r>
        </a:p>
      </dsp:txBody>
      <dsp:txXfrm>
        <a:off x="5741718" y="197527"/>
        <a:ext cx="833657" cy="658728"/>
      </dsp:txXfrm>
    </dsp:sp>
    <dsp:sp modelId="{4A56BE93-DBEA-45D1-AD1E-D1088C47B184}">
      <dsp:nvSpPr>
        <dsp:cNvPr id="0" name=""/>
        <dsp:cNvSpPr/>
      </dsp:nvSpPr>
      <dsp:spPr>
        <a:xfrm rot="18000000">
          <a:off x="4525669" y="2383815"/>
          <a:ext cx="3645871" cy="356105"/>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EBD081-EAA6-424A-ACD1-1C18C12ABFAF}">
      <dsp:nvSpPr>
        <dsp:cNvPr id="0" name=""/>
        <dsp:cNvSpPr/>
      </dsp:nvSpPr>
      <dsp:spPr>
        <a:xfrm>
          <a:off x="6822750" y="633300"/>
          <a:ext cx="874645" cy="6997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Spelen</a:t>
          </a:r>
        </a:p>
      </dsp:txBody>
      <dsp:txXfrm>
        <a:off x="6843244" y="653794"/>
        <a:ext cx="833657" cy="658728"/>
      </dsp:txXfrm>
    </dsp:sp>
    <dsp:sp modelId="{4408081F-862E-4374-98F4-18AD04C933A4}">
      <dsp:nvSpPr>
        <dsp:cNvPr id="0" name=""/>
        <dsp:cNvSpPr/>
      </dsp:nvSpPr>
      <dsp:spPr>
        <a:xfrm rot="18900000">
          <a:off x="5160096" y="2792566"/>
          <a:ext cx="3568468" cy="356105"/>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B628F7-89C7-4750-AAB3-BAB09248F1D0}">
      <dsp:nvSpPr>
        <dsp:cNvPr id="0" name=""/>
        <dsp:cNvSpPr/>
      </dsp:nvSpPr>
      <dsp:spPr>
        <a:xfrm>
          <a:off x="7768652" y="1359117"/>
          <a:ext cx="874645" cy="69971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Hardop zeggen</a:t>
          </a:r>
        </a:p>
      </dsp:txBody>
      <dsp:txXfrm>
        <a:off x="7789146" y="1379611"/>
        <a:ext cx="833657" cy="658728"/>
      </dsp:txXfrm>
    </dsp:sp>
    <dsp:sp modelId="{FF13EAE1-17EA-4EA4-9CAB-4AEE2BFBF37F}">
      <dsp:nvSpPr>
        <dsp:cNvPr id="0" name=""/>
        <dsp:cNvSpPr/>
      </dsp:nvSpPr>
      <dsp:spPr>
        <a:xfrm rot="19800000">
          <a:off x="5707243" y="3340839"/>
          <a:ext cx="3456059" cy="356105"/>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3186EB-10BE-4A7A-91F2-B9CE5113064C}">
      <dsp:nvSpPr>
        <dsp:cNvPr id="0" name=""/>
        <dsp:cNvSpPr/>
      </dsp:nvSpPr>
      <dsp:spPr>
        <a:xfrm>
          <a:off x="8494468" y="2305019"/>
          <a:ext cx="874645" cy="6997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a:t>Praktisch uitvoeren</a:t>
          </a:r>
        </a:p>
      </dsp:txBody>
      <dsp:txXfrm>
        <a:off x="8514962" y="2325513"/>
        <a:ext cx="833657" cy="658728"/>
      </dsp:txXfrm>
    </dsp:sp>
    <dsp:sp modelId="{488E02CF-08AF-4A84-B567-7BEDB53CE5B7}">
      <dsp:nvSpPr>
        <dsp:cNvPr id="0" name=""/>
        <dsp:cNvSpPr/>
      </dsp:nvSpPr>
      <dsp:spPr>
        <a:xfrm rot="20700000">
          <a:off x="6113114" y="4009505"/>
          <a:ext cx="3331706" cy="356105"/>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80EC5-CE27-4CF4-9143-089C1362F88C}">
      <dsp:nvSpPr>
        <dsp:cNvPr id="0" name=""/>
        <dsp:cNvSpPr/>
      </dsp:nvSpPr>
      <dsp:spPr>
        <a:xfrm>
          <a:off x="8950735" y="3406545"/>
          <a:ext cx="874645" cy="6997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Afkijken</a:t>
          </a:r>
        </a:p>
      </dsp:txBody>
      <dsp:txXfrm>
        <a:off x="8971229" y="3427039"/>
        <a:ext cx="833657" cy="658728"/>
      </dsp:txXfrm>
    </dsp:sp>
    <dsp:sp modelId="{6E123FF7-B142-4295-A3D7-CFBF16976033}">
      <dsp:nvSpPr>
        <dsp:cNvPr id="0" name=""/>
        <dsp:cNvSpPr/>
      </dsp:nvSpPr>
      <dsp:spPr>
        <a:xfrm>
          <a:off x="6273097" y="4760434"/>
          <a:ext cx="3270585" cy="35610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5EE8E8-F821-496F-8463-F3D846F4E81E}">
      <dsp:nvSpPr>
        <dsp:cNvPr id="0" name=""/>
        <dsp:cNvSpPr/>
      </dsp:nvSpPr>
      <dsp:spPr>
        <a:xfrm>
          <a:off x="9040643" y="4544476"/>
          <a:ext cx="1006078" cy="78802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nl-NL" sz="1400" b="1" kern="1200" dirty="0"/>
            <a:t>Instructie door leerkracht</a:t>
          </a:r>
        </a:p>
      </dsp:txBody>
      <dsp:txXfrm>
        <a:off x="9063723" y="4567556"/>
        <a:ext cx="959918" cy="741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4D1E7-EEB9-41E3-8E40-0CD9D4DFE5A2}">
      <dsp:nvSpPr>
        <dsp:cNvPr id="0" name=""/>
        <dsp:cNvSpPr/>
      </dsp:nvSpPr>
      <dsp:spPr>
        <a:xfrm>
          <a:off x="1808534" y="2077651"/>
          <a:ext cx="2412448" cy="24124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kern="1200" dirty="0"/>
            <a:t>Doorstroomtoets met 6 aanbieders</a:t>
          </a:r>
        </a:p>
      </dsp:txBody>
      <dsp:txXfrm>
        <a:off x="2161829" y="2430946"/>
        <a:ext cx="1705858" cy="1705858"/>
      </dsp:txXfrm>
    </dsp:sp>
    <dsp:sp modelId="{66AF1B18-25B1-4064-A861-8A32613BA69B}">
      <dsp:nvSpPr>
        <dsp:cNvPr id="0" name=""/>
        <dsp:cNvSpPr/>
      </dsp:nvSpPr>
      <dsp:spPr>
        <a:xfrm rot="12795482">
          <a:off x="-292808" y="1550657"/>
          <a:ext cx="2377922" cy="687547"/>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8DE572-E772-421E-B9F0-BA7D134F1277}">
      <dsp:nvSpPr>
        <dsp:cNvPr id="0" name=""/>
        <dsp:cNvSpPr/>
      </dsp:nvSpPr>
      <dsp:spPr>
        <a:xfrm>
          <a:off x="-1120783" y="740895"/>
          <a:ext cx="2045431" cy="10029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(concept) Kerndoelen</a:t>
          </a:r>
        </a:p>
      </dsp:txBody>
      <dsp:txXfrm>
        <a:off x="-1091406" y="770272"/>
        <a:ext cx="1986677" cy="944240"/>
      </dsp:txXfrm>
    </dsp:sp>
    <dsp:sp modelId="{F19163A2-AE72-44B5-8F68-E3B1001667D5}">
      <dsp:nvSpPr>
        <dsp:cNvPr id="0" name=""/>
        <dsp:cNvSpPr/>
      </dsp:nvSpPr>
      <dsp:spPr>
        <a:xfrm rot="15089328">
          <a:off x="1705413" y="1072221"/>
          <a:ext cx="1367911" cy="687547"/>
        </a:xfrm>
        <a:prstGeom prst="leftArrow">
          <a:avLst>
            <a:gd name="adj1" fmla="val 600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24226-5829-4E71-B9BE-2611E23AD6CB}">
      <dsp:nvSpPr>
        <dsp:cNvPr id="0" name=""/>
        <dsp:cNvSpPr/>
      </dsp:nvSpPr>
      <dsp:spPr>
        <a:xfrm>
          <a:off x="1127261" y="299499"/>
          <a:ext cx="2089915" cy="935853"/>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Referentieniveaus</a:t>
          </a:r>
        </a:p>
      </dsp:txBody>
      <dsp:txXfrm>
        <a:off x="1154671" y="326909"/>
        <a:ext cx="2035095" cy="881033"/>
      </dsp:txXfrm>
    </dsp:sp>
    <dsp:sp modelId="{72A9E112-AA6C-4479-B626-A6361EFDB66D}">
      <dsp:nvSpPr>
        <dsp:cNvPr id="0" name=""/>
        <dsp:cNvSpPr/>
      </dsp:nvSpPr>
      <dsp:spPr>
        <a:xfrm rot="18116328">
          <a:off x="3281518" y="1057163"/>
          <a:ext cx="1814070" cy="687547"/>
        </a:xfrm>
        <a:prstGeom prst="leftArrow">
          <a:avLst>
            <a:gd name="adj1" fmla="val 600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794E8C-A194-42E9-866E-1F91C17AEC44}">
      <dsp:nvSpPr>
        <dsp:cNvPr id="0" name=""/>
        <dsp:cNvSpPr/>
      </dsp:nvSpPr>
      <dsp:spPr>
        <a:xfrm>
          <a:off x="3696436" y="0"/>
          <a:ext cx="1943903" cy="126242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Referentiesets</a:t>
          </a:r>
        </a:p>
      </dsp:txBody>
      <dsp:txXfrm>
        <a:off x="3733411" y="36975"/>
        <a:ext cx="1869953" cy="1188479"/>
      </dsp:txXfrm>
    </dsp:sp>
    <dsp:sp modelId="{14D89354-3C35-4B40-9893-6299C03BDF73}">
      <dsp:nvSpPr>
        <dsp:cNvPr id="0" name=""/>
        <dsp:cNvSpPr/>
      </dsp:nvSpPr>
      <dsp:spPr>
        <a:xfrm rot="3694066">
          <a:off x="3498360" y="4190919"/>
          <a:ext cx="387246" cy="687547"/>
        </a:xfrm>
        <a:prstGeom prst="lef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096642-91BC-43BD-8496-69768053F8F7}">
      <dsp:nvSpPr>
        <dsp:cNvPr id="0" name=""/>
        <dsp:cNvSpPr/>
      </dsp:nvSpPr>
      <dsp:spPr>
        <a:xfrm>
          <a:off x="0" y="4295816"/>
          <a:ext cx="7568341" cy="818291"/>
        </a:xfrm>
        <a:prstGeom prst="roundRect">
          <a:avLst>
            <a:gd name="adj" fmla="val 10000"/>
          </a:avLst>
        </a:prstGeom>
        <a:solidFill>
          <a:srgbClr val="2AB8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nl-NL" sz="2100" kern="1200" dirty="0"/>
            <a:t>6 uitstroomniveaus</a:t>
          </a:r>
        </a:p>
      </dsp:txBody>
      <dsp:txXfrm>
        <a:off x="23967" y="4319783"/>
        <a:ext cx="7520407" cy="77035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CB93016-0ED3-4CA9-86EE-454FD1EB1834}"/>
              </a:ext>
            </a:extLst>
          </p:cNvPr>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E780F9-B6E5-44CB-89DB-71E4BEED8289}"/>
              </a:ext>
            </a:extLst>
          </p:cNvPr>
          <p:cNvSpPr>
            <a:spLocks noGrp="1"/>
          </p:cNvSpPr>
          <p:nvPr>
            <p:ph type="dt" sz="quarter" idx="1"/>
          </p:nvPr>
        </p:nvSpPr>
        <p:spPr>
          <a:xfrm>
            <a:off x="3884613" y="0"/>
            <a:ext cx="2971800" cy="494895"/>
          </a:xfrm>
          <a:prstGeom prst="rect">
            <a:avLst/>
          </a:prstGeom>
        </p:spPr>
        <p:txBody>
          <a:bodyPr vert="horz" lIns="91440" tIns="45720" rIns="91440" bIns="45720" rtlCol="0"/>
          <a:lstStyle>
            <a:lvl1pPr algn="r">
              <a:defRPr sz="1200"/>
            </a:lvl1pPr>
          </a:lstStyle>
          <a:p>
            <a:fld id="{2E4DED84-BBE7-4817-97DB-2298FB620CAE}" type="datetimeFigureOut">
              <a:rPr lang="nl-NL" smtClean="0"/>
              <a:t>30-5-2024</a:t>
            </a:fld>
            <a:endParaRPr lang="nl-NL"/>
          </a:p>
        </p:txBody>
      </p:sp>
      <p:sp>
        <p:nvSpPr>
          <p:cNvPr id="4" name="Tijdelijke aanduiding voor voettekst 3">
            <a:extLst>
              <a:ext uri="{FF2B5EF4-FFF2-40B4-BE49-F238E27FC236}">
                <a16:creationId xmlns:a16="http://schemas.microsoft.com/office/drawing/2014/main" id="{A99CA237-BA54-4A7E-A983-A22F655265EA}"/>
              </a:ext>
            </a:extLst>
          </p:cNvPr>
          <p:cNvSpPr>
            <a:spLocks noGrp="1"/>
          </p:cNvSpPr>
          <p:nvPr>
            <p:ph type="ftr" sz="quarter" idx="2"/>
          </p:nvPr>
        </p:nvSpPr>
        <p:spPr>
          <a:xfrm>
            <a:off x="0" y="9379356"/>
            <a:ext cx="2971800" cy="4948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AF6086-55E2-44D4-9A25-F7F456A2A18F}"/>
              </a:ext>
            </a:extLst>
          </p:cNvPr>
          <p:cNvSpPr>
            <a:spLocks noGrp="1"/>
          </p:cNvSpPr>
          <p:nvPr>
            <p:ph type="sldNum" sz="quarter" idx="3"/>
          </p:nvPr>
        </p:nvSpPr>
        <p:spPr>
          <a:xfrm>
            <a:off x="3884613" y="9379356"/>
            <a:ext cx="2971800" cy="494895"/>
          </a:xfrm>
          <a:prstGeom prst="rect">
            <a:avLst/>
          </a:prstGeom>
        </p:spPr>
        <p:txBody>
          <a:bodyPr vert="horz" lIns="91440" tIns="45720" rIns="91440" bIns="45720" rtlCol="0" anchor="b"/>
          <a:lstStyle>
            <a:lvl1pPr algn="r">
              <a:defRPr sz="1200"/>
            </a:lvl1pPr>
          </a:lstStyle>
          <a:p>
            <a:fld id="{21464CF1-4CE4-4CF2-A3F7-91AB2CD1F1B4}" type="slidenum">
              <a:rPr lang="nl-NL" smtClean="0"/>
              <a:t>‹nr.›</a:t>
            </a:fld>
            <a:endParaRPr lang="nl-NL"/>
          </a:p>
        </p:txBody>
      </p:sp>
    </p:spTree>
    <p:extLst>
      <p:ext uri="{BB962C8B-B14F-4D97-AF65-F5344CB8AC3E}">
        <p14:creationId xmlns:p14="http://schemas.microsoft.com/office/powerpoint/2010/main" val="213846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54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95428"/>
          </a:xfrm>
          <a:prstGeom prst="rect">
            <a:avLst/>
          </a:prstGeom>
        </p:spPr>
        <p:txBody>
          <a:bodyPr vert="horz" lIns="91440" tIns="45720" rIns="91440" bIns="45720" rtlCol="0"/>
          <a:lstStyle>
            <a:lvl1pPr algn="r">
              <a:defRPr sz="1200"/>
            </a:lvl1pPr>
          </a:lstStyle>
          <a:p>
            <a:fld id="{1F645FDA-D51D-4773-85F8-7FB74DC38A24}" type="datetimeFigureOut">
              <a:rPr lang="nl-NL" smtClean="0"/>
              <a:t>30-5-2024</a:t>
            </a:fld>
            <a:endParaRPr lang="nl-NL"/>
          </a:p>
        </p:txBody>
      </p:sp>
      <p:sp>
        <p:nvSpPr>
          <p:cNvPr id="4" name="Tijdelijke aanduiding voor dia-afbeelding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8825"/>
            <a:ext cx="2971800" cy="49542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9378825"/>
            <a:ext cx="2971800" cy="495427"/>
          </a:xfrm>
          <a:prstGeom prst="rect">
            <a:avLst/>
          </a:prstGeom>
        </p:spPr>
        <p:txBody>
          <a:bodyPr vert="horz" lIns="91440" tIns="45720" rIns="91440" bIns="45720" rtlCol="0" anchor="b"/>
          <a:lstStyle>
            <a:lvl1pPr algn="r">
              <a:defRPr sz="1200"/>
            </a:lvl1pPr>
          </a:lstStyle>
          <a:p>
            <a:fld id="{1AA0B119-BECA-4257-A2C1-D3F8BA9696F2}" type="slidenum">
              <a:rPr lang="nl-NL" smtClean="0"/>
              <a:t>‹nr.›</a:t>
            </a:fld>
            <a:endParaRPr lang="nl-NL"/>
          </a:p>
        </p:txBody>
      </p:sp>
    </p:spTree>
    <p:extLst>
      <p:ext uri="{BB962C8B-B14F-4D97-AF65-F5344CB8AC3E}">
        <p14:creationId xmlns:p14="http://schemas.microsoft.com/office/powerpoint/2010/main" val="1807136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a:t>
            </a:fld>
            <a:endParaRPr lang="nl-NL"/>
          </a:p>
        </p:txBody>
      </p:sp>
    </p:spTree>
    <p:extLst>
      <p:ext uri="{BB962C8B-B14F-4D97-AF65-F5344CB8AC3E}">
        <p14:creationId xmlns:p14="http://schemas.microsoft.com/office/powerpoint/2010/main" val="847625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30</a:t>
            </a:fld>
            <a:endParaRPr lang="nl-NL"/>
          </a:p>
        </p:txBody>
      </p:sp>
    </p:spTree>
    <p:extLst>
      <p:ext uri="{BB962C8B-B14F-4D97-AF65-F5344CB8AC3E}">
        <p14:creationId xmlns:p14="http://schemas.microsoft.com/office/powerpoint/2010/main" val="93517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5644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32</a:t>
            </a:fld>
            <a:endParaRPr lang="nl-NL"/>
          </a:p>
        </p:txBody>
      </p:sp>
    </p:spTree>
    <p:extLst>
      <p:ext uri="{BB962C8B-B14F-4D97-AF65-F5344CB8AC3E}">
        <p14:creationId xmlns:p14="http://schemas.microsoft.com/office/powerpoint/2010/main" val="327135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47478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3643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31123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36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53179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37</a:t>
            </a:fld>
            <a:endParaRPr lang="nl-NL"/>
          </a:p>
        </p:txBody>
      </p:sp>
    </p:spTree>
    <p:extLst>
      <p:ext uri="{BB962C8B-B14F-4D97-AF65-F5344CB8AC3E}">
        <p14:creationId xmlns:p14="http://schemas.microsoft.com/office/powerpoint/2010/main" val="165658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38</a:t>
            </a:fld>
            <a:endParaRPr lang="nl-NL"/>
          </a:p>
        </p:txBody>
      </p:sp>
    </p:spTree>
    <p:extLst>
      <p:ext uri="{BB962C8B-B14F-4D97-AF65-F5344CB8AC3E}">
        <p14:creationId xmlns:p14="http://schemas.microsoft.com/office/powerpoint/2010/main" val="2356815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39</a:t>
            </a:fld>
            <a:endParaRPr lang="nl-NL"/>
          </a:p>
        </p:txBody>
      </p:sp>
    </p:spTree>
    <p:extLst>
      <p:ext uri="{BB962C8B-B14F-4D97-AF65-F5344CB8AC3E}">
        <p14:creationId xmlns:p14="http://schemas.microsoft.com/office/powerpoint/2010/main" val="2686015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8</a:t>
            </a:fld>
            <a:endParaRPr lang="nl-NL"/>
          </a:p>
        </p:txBody>
      </p:sp>
    </p:spTree>
    <p:extLst>
      <p:ext uri="{BB962C8B-B14F-4D97-AF65-F5344CB8AC3E}">
        <p14:creationId xmlns:p14="http://schemas.microsoft.com/office/powerpoint/2010/main" val="1775365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40</a:t>
            </a:fld>
            <a:endParaRPr lang="nl-NL"/>
          </a:p>
        </p:txBody>
      </p:sp>
    </p:spTree>
    <p:extLst>
      <p:ext uri="{BB962C8B-B14F-4D97-AF65-F5344CB8AC3E}">
        <p14:creationId xmlns:p14="http://schemas.microsoft.com/office/powerpoint/2010/main" val="561604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48510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70385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275178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47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1139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48</a:t>
            </a:fld>
            <a:endParaRPr lang="nl-NL"/>
          </a:p>
        </p:txBody>
      </p:sp>
    </p:spTree>
    <p:extLst>
      <p:ext uri="{BB962C8B-B14F-4D97-AF65-F5344CB8AC3E}">
        <p14:creationId xmlns:p14="http://schemas.microsoft.com/office/powerpoint/2010/main" val="3217404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50</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271211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51</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14858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52</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725228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54</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74763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9</a:t>
            </a:fld>
            <a:endParaRPr lang="nl-NL"/>
          </a:p>
        </p:txBody>
      </p:sp>
    </p:spTree>
    <p:extLst>
      <p:ext uri="{BB962C8B-B14F-4D97-AF65-F5344CB8AC3E}">
        <p14:creationId xmlns:p14="http://schemas.microsoft.com/office/powerpoint/2010/main" val="355005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55</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6320668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56</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1343522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57</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3466571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68</a:t>
            </a:fld>
            <a:endParaRPr lang="nl-NL"/>
          </a:p>
        </p:txBody>
      </p:sp>
    </p:spTree>
    <p:extLst>
      <p:ext uri="{BB962C8B-B14F-4D97-AF65-F5344CB8AC3E}">
        <p14:creationId xmlns:p14="http://schemas.microsoft.com/office/powerpoint/2010/main" val="6865755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69</a:t>
            </a:fld>
            <a:endParaRPr lang="nl-NL"/>
          </a:p>
        </p:txBody>
      </p:sp>
    </p:spTree>
    <p:extLst>
      <p:ext uri="{BB962C8B-B14F-4D97-AF65-F5344CB8AC3E}">
        <p14:creationId xmlns:p14="http://schemas.microsoft.com/office/powerpoint/2010/main" val="661521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70</a:t>
            </a:fld>
            <a:endParaRPr lang="nl-NL"/>
          </a:p>
        </p:txBody>
      </p:sp>
    </p:spTree>
    <p:extLst>
      <p:ext uri="{BB962C8B-B14F-4D97-AF65-F5344CB8AC3E}">
        <p14:creationId xmlns:p14="http://schemas.microsoft.com/office/powerpoint/2010/main" val="2841233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71</a:t>
            </a:fld>
            <a:endParaRPr lang="nl-NL"/>
          </a:p>
        </p:txBody>
      </p:sp>
    </p:spTree>
    <p:extLst>
      <p:ext uri="{BB962C8B-B14F-4D97-AF65-F5344CB8AC3E}">
        <p14:creationId xmlns:p14="http://schemas.microsoft.com/office/powerpoint/2010/main" val="17740827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72</a:t>
            </a:fld>
            <a:endParaRPr lang="nl-NL"/>
          </a:p>
        </p:txBody>
      </p:sp>
    </p:spTree>
    <p:extLst>
      <p:ext uri="{BB962C8B-B14F-4D97-AF65-F5344CB8AC3E}">
        <p14:creationId xmlns:p14="http://schemas.microsoft.com/office/powerpoint/2010/main" val="2881041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73</a:t>
            </a:fld>
            <a:endParaRPr lang="nl-NL"/>
          </a:p>
        </p:txBody>
      </p:sp>
    </p:spTree>
    <p:extLst>
      <p:ext uri="{BB962C8B-B14F-4D97-AF65-F5344CB8AC3E}">
        <p14:creationId xmlns:p14="http://schemas.microsoft.com/office/powerpoint/2010/main" val="2991599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74</a:t>
            </a:fld>
            <a:endParaRPr lang="nl-NL"/>
          </a:p>
        </p:txBody>
      </p:sp>
    </p:spTree>
    <p:extLst>
      <p:ext uri="{BB962C8B-B14F-4D97-AF65-F5344CB8AC3E}">
        <p14:creationId xmlns:p14="http://schemas.microsoft.com/office/powerpoint/2010/main" val="237685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7787850-29C5-403F-8235-DBB6F545D15F}" type="slidenum">
              <a:rPr lang="nl-NL" smtClean="0"/>
              <a:pPr/>
              <a:t>13</a:t>
            </a:fld>
            <a:endParaRPr lang="nl-NL"/>
          </a:p>
        </p:txBody>
      </p:sp>
      <p:sp>
        <p:nvSpPr>
          <p:cNvPr id="5" name="Tijdelijke aanduiding voor datum 4"/>
          <p:cNvSpPr>
            <a:spLocks noGrp="1"/>
          </p:cNvSpPr>
          <p:nvPr>
            <p:ph type="dt" idx="11"/>
          </p:nvPr>
        </p:nvSpPr>
        <p:spPr/>
        <p:txBody>
          <a:bodyPr/>
          <a:lstStyle/>
          <a:p>
            <a:endParaRPr lang="nl-NL"/>
          </a:p>
        </p:txBody>
      </p:sp>
    </p:spTree>
    <p:extLst>
      <p:ext uri="{BB962C8B-B14F-4D97-AF65-F5344CB8AC3E}">
        <p14:creationId xmlns:p14="http://schemas.microsoft.com/office/powerpoint/2010/main" val="763781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75</a:t>
            </a:fld>
            <a:endParaRPr lang="nl-NL"/>
          </a:p>
        </p:txBody>
      </p:sp>
    </p:spTree>
    <p:extLst>
      <p:ext uri="{BB962C8B-B14F-4D97-AF65-F5344CB8AC3E}">
        <p14:creationId xmlns:p14="http://schemas.microsoft.com/office/powerpoint/2010/main" val="56138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76</a:t>
            </a:fld>
            <a:endParaRPr lang="nl-NL"/>
          </a:p>
        </p:txBody>
      </p:sp>
    </p:spTree>
    <p:extLst>
      <p:ext uri="{BB962C8B-B14F-4D97-AF65-F5344CB8AC3E}">
        <p14:creationId xmlns:p14="http://schemas.microsoft.com/office/powerpoint/2010/main" val="3341946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77</a:t>
            </a:fld>
            <a:endParaRPr lang="nl-NL"/>
          </a:p>
        </p:txBody>
      </p:sp>
    </p:spTree>
    <p:extLst>
      <p:ext uri="{BB962C8B-B14F-4D97-AF65-F5344CB8AC3E}">
        <p14:creationId xmlns:p14="http://schemas.microsoft.com/office/powerpoint/2010/main" val="926589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18</a:t>
            </a:fld>
            <a:endParaRPr lang="nl-NL"/>
          </a:p>
        </p:txBody>
      </p:sp>
    </p:spTree>
    <p:extLst>
      <p:ext uri="{BB962C8B-B14F-4D97-AF65-F5344CB8AC3E}">
        <p14:creationId xmlns:p14="http://schemas.microsoft.com/office/powerpoint/2010/main" val="281913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19</a:t>
            </a:fld>
            <a:endParaRPr lang="nl-NL"/>
          </a:p>
        </p:txBody>
      </p:sp>
    </p:spTree>
    <p:extLst>
      <p:ext uri="{BB962C8B-B14F-4D97-AF65-F5344CB8AC3E}">
        <p14:creationId xmlns:p14="http://schemas.microsoft.com/office/powerpoint/2010/main" val="59656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20</a:t>
            </a:fld>
            <a:endParaRPr lang="nl-NL"/>
          </a:p>
        </p:txBody>
      </p:sp>
    </p:spTree>
    <p:extLst>
      <p:ext uri="{BB962C8B-B14F-4D97-AF65-F5344CB8AC3E}">
        <p14:creationId xmlns:p14="http://schemas.microsoft.com/office/powerpoint/2010/main" val="30275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21</a:t>
            </a:fld>
            <a:endParaRPr lang="nl-NL"/>
          </a:p>
        </p:txBody>
      </p:sp>
    </p:spTree>
    <p:extLst>
      <p:ext uri="{BB962C8B-B14F-4D97-AF65-F5344CB8AC3E}">
        <p14:creationId xmlns:p14="http://schemas.microsoft.com/office/powerpoint/2010/main" val="411253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AA0B119-BECA-4257-A2C1-D3F8BA9696F2}" type="slidenum">
              <a:rPr lang="nl-NL" smtClean="0"/>
              <a:t>29</a:t>
            </a:fld>
            <a:endParaRPr lang="nl-NL"/>
          </a:p>
        </p:txBody>
      </p:sp>
    </p:spTree>
    <p:extLst>
      <p:ext uri="{BB962C8B-B14F-4D97-AF65-F5344CB8AC3E}">
        <p14:creationId xmlns:p14="http://schemas.microsoft.com/office/powerpoint/2010/main" val="392321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40E7C-98D1-4C59-816B-CF7E22FC81C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90A213-3C59-4B25-9DDE-6D1D666986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5F4077E-2176-4274-A75B-8F8182020897}"/>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83D2B49C-815E-42B8-9735-606F090162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D74864-E678-4F6B-9618-6F834CEF69B8}"/>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7586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E9D3E-EA15-407A-A957-BAA8D84F936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650D85C-D752-4952-AF48-CBD54B1C5B7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7FB879-CCA5-42F3-8A9E-0D6C583CB5C6}"/>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4C13E99D-9949-48E8-A5EF-007CF31BC7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770A53-4924-425A-82BF-928D1724666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77144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E5C2351-C859-4F3A-9E5B-A2172F15151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8DEEF3E-6ADD-439E-94DF-48A1AD5243D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6B3390-D7C6-486B-B396-82B731149D94}"/>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6381E73D-4EF5-4915-A33C-ABF4D81BFC2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ADA627A-6919-490E-9455-9AF021ED9BA7}"/>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858719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13F47D-C2C3-4FE4-AE1F-A1F2FBC8D9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88076EF-A0A4-4B4D-9D5A-C67FD620353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50FC0B-8FC5-4D25-9808-275631B467A6}"/>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D2DDEE76-4898-4399-985D-CD625919C9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F4D748-C4B0-4977-9440-4B7B63B98AD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6075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BB8F50-CCD8-4878-89D8-2BD486092C7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5E92E0-82EE-47BE-9A87-B777DFD568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2E70E7-3943-467E-84CF-B2344294671E}"/>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016F837A-0EE0-45C7-A610-893FEBA1F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424134-3FBB-4097-A530-BE9B4B7EBF5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39959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8C33-F7EF-418C-A2C1-02FCD9D587A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9F33100-5673-4F57-B078-9BD2E206D08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8FCC526-C6DC-44C4-88D0-FE88A2BD3F7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9D2CE5-F506-4EB9-ACA2-CC8061C52835}"/>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86466735-6BD1-496E-924B-45EB966B85B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141CC78-6878-42E2-877F-10877AED74BC}"/>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416187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3936F-DCCF-483E-B051-D767A990F4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1223C9D-6372-4869-8FAD-5475733C9F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A79483D-0608-42A5-8504-460D9E183E3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CE0D667-6E16-4D45-AEA2-CD27CC9E3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45C15E-7EFA-47D6-8D13-0602C74C8D4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D974E4D-9CE1-4FAB-92FF-6E1079035CF9}"/>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8" name="Tijdelijke aanduiding voor voettekst 7">
            <a:extLst>
              <a:ext uri="{FF2B5EF4-FFF2-40B4-BE49-F238E27FC236}">
                <a16:creationId xmlns:a16="http://schemas.microsoft.com/office/drawing/2014/main" id="{BCF21B27-3A9F-4565-97A0-596C38B1D81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42EF460-3F4A-49BF-86F5-86A438370FF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92454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EE3FB-2E30-495B-AD58-F603B385037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D83FB65-9FFE-4BD4-953B-202620305BD3}"/>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4" name="Tijdelijke aanduiding voor voettekst 3">
            <a:extLst>
              <a:ext uri="{FF2B5EF4-FFF2-40B4-BE49-F238E27FC236}">
                <a16:creationId xmlns:a16="http://schemas.microsoft.com/office/drawing/2014/main" id="{D64D9495-CF6C-43C3-8C26-809A112B16E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ED7DB2F-D15C-49F1-8308-1D991BA65CDD}"/>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40047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92A5A2-A26D-4B72-B455-61EF495FE5E9}"/>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3" name="Tijdelijke aanduiding voor voettekst 2">
            <a:extLst>
              <a:ext uri="{FF2B5EF4-FFF2-40B4-BE49-F238E27FC236}">
                <a16:creationId xmlns:a16="http://schemas.microsoft.com/office/drawing/2014/main" id="{26DBBD85-0CC2-4A97-B27D-B46E0A660A2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B613734-AF3F-4733-99FE-8CBD173D1261}"/>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2562446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AFCAE-F689-4D5C-8FBB-FD4E3646D36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E50C422-78D9-4348-B783-BFD0A8A7B1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11FF24A-2999-4F39-A31E-05240E813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FDFB67-6150-42C5-9C17-C298CCB2EF6B}"/>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71C71570-19A3-432D-80EE-D8479CC371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3E6D7C-1608-4E47-8638-5886614CC8DB}"/>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21770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6DF05-425E-4FC0-B989-0353A18810C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49640D7-CCEE-40C1-98BF-015A0D1B2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50929EE-799E-4EFC-8100-0AD26A59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582A421-10C6-4478-9011-A1AE1323D162}"/>
              </a:ext>
            </a:extLst>
          </p:cNvPr>
          <p:cNvSpPr>
            <a:spLocks noGrp="1"/>
          </p:cNvSpPr>
          <p:nvPr>
            <p:ph type="dt" sz="half" idx="10"/>
          </p:nvPr>
        </p:nvSpPr>
        <p:spPr/>
        <p:txBody>
          <a:bodyPr/>
          <a:lstStyle/>
          <a:p>
            <a:fld id="{389458F3-31F4-4E66-BB6E-3EFD697454EF}" type="datetimeFigureOut">
              <a:rPr lang="nl-NL" smtClean="0"/>
              <a:t>30-5-2024</a:t>
            </a:fld>
            <a:endParaRPr lang="nl-NL"/>
          </a:p>
        </p:txBody>
      </p:sp>
      <p:sp>
        <p:nvSpPr>
          <p:cNvPr id="6" name="Tijdelijke aanduiding voor voettekst 5">
            <a:extLst>
              <a:ext uri="{FF2B5EF4-FFF2-40B4-BE49-F238E27FC236}">
                <a16:creationId xmlns:a16="http://schemas.microsoft.com/office/drawing/2014/main" id="{88E9F4B5-2C47-41A8-B380-A144B01F92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45347D4-6340-41C2-AD0E-1D69689E841A}"/>
              </a:ext>
            </a:extLst>
          </p:cNvPr>
          <p:cNvSpPr>
            <a:spLocks noGrp="1"/>
          </p:cNvSpPr>
          <p:nvPr>
            <p:ph type="sldNum" sz="quarter" idx="12"/>
          </p:nvPr>
        </p:nvSpPr>
        <p:spPr/>
        <p:txBody>
          <a:bodyPr/>
          <a:lstStyle/>
          <a:p>
            <a:fld id="{AD501EAB-9181-4798-9E25-70618621D34D}" type="slidenum">
              <a:rPr lang="nl-NL" smtClean="0"/>
              <a:t>‹nr.›</a:t>
            </a:fld>
            <a:endParaRPr lang="nl-NL"/>
          </a:p>
        </p:txBody>
      </p:sp>
    </p:spTree>
    <p:extLst>
      <p:ext uri="{BB962C8B-B14F-4D97-AF65-F5344CB8AC3E}">
        <p14:creationId xmlns:p14="http://schemas.microsoft.com/office/powerpoint/2010/main" val="163539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A3C1EBE-A967-4BBF-9A2D-DD4A0106FD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149B5A6-07DB-4E05-AA9F-BA29F0F54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6C1A33-2828-4786-A7E9-9059250A83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458F3-31F4-4E66-BB6E-3EFD697454EF}" type="datetimeFigureOut">
              <a:rPr lang="nl-NL" smtClean="0"/>
              <a:t>30-5-2024</a:t>
            </a:fld>
            <a:endParaRPr lang="nl-NL"/>
          </a:p>
        </p:txBody>
      </p:sp>
      <p:sp>
        <p:nvSpPr>
          <p:cNvPr id="5" name="Tijdelijke aanduiding voor voettekst 4">
            <a:extLst>
              <a:ext uri="{FF2B5EF4-FFF2-40B4-BE49-F238E27FC236}">
                <a16:creationId xmlns:a16="http://schemas.microsoft.com/office/drawing/2014/main" id="{9713107F-F0AD-4927-82D4-5EB0CEF9B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4D8AF62-4E0D-4261-99C7-46D00E49C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1EAB-9181-4798-9E25-70618621D34D}" type="slidenum">
              <a:rPr lang="nl-NL" smtClean="0"/>
              <a:t>‹nr.›</a:t>
            </a:fld>
            <a:endParaRPr lang="nl-NL"/>
          </a:p>
        </p:txBody>
      </p:sp>
    </p:spTree>
    <p:extLst>
      <p:ext uri="{BB962C8B-B14F-4D97-AF65-F5344CB8AC3E}">
        <p14:creationId xmlns:p14="http://schemas.microsoft.com/office/powerpoint/2010/main" val="3106780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4.PNG"/><Relationship Id="rId7"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0.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eg"/><Relationship Id="rId7" Type="http://schemas.microsoft.com/office/2007/relationships/hdphoto" Target="../media/hdphoto1.wdp"/><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3.jpeg"/><Relationship Id="rId4"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4.jpe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19.png"/><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0.png"/><Relationship Id="rId1" Type="http://schemas.openxmlformats.org/officeDocument/2006/relationships/slideLayout" Target="../slideLayouts/slideLayout7.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70.png"/><Relationship Id="rId4" Type="http://schemas.openxmlformats.org/officeDocument/2006/relationships/image" Target="../media/image10.jpg"/></Relationships>
</file>

<file path=ppt/slides/_rels/slide7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10.jpg"/></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79.jpeg"/></Relationships>
</file>

<file path=ppt/slides/_rels/slide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www.leerlijnen.nl/" TargetMode="External"/><Relationship Id="rId7" Type="http://schemas.microsoft.com/office/2007/relationships/hdphoto" Target="../media/hdphoto1.wdp"/><Relationship Id="rId2" Type="http://schemas.openxmlformats.org/officeDocument/2006/relationships/hyperlink" Target="http://www.nieuwleren.n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6.png"/><Relationship Id="rId4" Type="http://schemas.microsoft.com/office/2007/relationships/hdphoto" Target="../media/hdphoto1.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F71974D-DB45-400C-8DFF-73F084A68820}"/>
              </a:ext>
            </a:extLst>
          </p:cNvPr>
          <p:cNvPicPr>
            <a:picLocks noChangeAspect="1"/>
          </p:cNvPicPr>
          <p:nvPr/>
        </p:nvPicPr>
        <p:blipFill rotWithShape="1">
          <a:blip r:embed="rId2"/>
          <a:srcRect t="10566"/>
          <a:stretch/>
        </p:blipFill>
        <p:spPr>
          <a:xfrm>
            <a:off x="0" y="0"/>
            <a:ext cx="12192000" cy="2804138"/>
          </a:xfrm>
          <a:prstGeom prst="rect">
            <a:avLst/>
          </a:prstGeom>
        </p:spPr>
      </p:pic>
      <p:pic>
        <p:nvPicPr>
          <p:cNvPr id="3" name="Afbeelding 2">
            <a:extLst>
              <a:ext uri="{FF2B5EF4-FFF2-40B4-BE49-F238E27FC236}">
                <a16:creationId xmlns:a16="http://schemas.microsoft.com/office/drawing/2014/main" id="{19530C56-6C76-427B-B2A6-8FD079B66A4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pSp>
        <p:nvGrpSpPr>
          <p:cNvPr id="4" name="Groep 3">
            <a:extLst>
              <a:ext uri="{FF2B5EF4-FFF2-40B4-BE49-F238E27FC236}">
                <a16:creationId xmlns:a16="http://schemas.microsoft.com/office/drawing/2014/main" id="{53FA2413-B041-44F7-A5C6-2FE268A1E174}"/>
              </a:ext>
            </a:extLst>
          </p:cNvPr>
          <p:cNvGrpSpPr/>
          <p:nvPr/>
        </p:nvGrpSpPr>
        <p:grpSpPr>
          <a:xfrm>
            <a:off x="-117566" y="3676080"/>
            <a:ext cx="12356270"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5" name="Rechthoek: afgeronde hoeken 4">
              <a:extLst>
                <a:ext uri="{FF2B5EF4-FFF2-40B4-BE49-F238E27FC236}">
                  <a16:creationId xmlns:a16="http://schemas.microsoft.com/office/drawing/2014/main" id="{7852FD71-60DE-4A64-9F33-D10FD3027E7E}"/>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6" name="Rechthoek: afgeronde hoeken 4">
              <a:extLst>
                <a:ext uri="{FF2B5EF4-FFF2-40B4-BE49-F238E27FC236}">
                  <a16:creationId xmlns:a16="http://schemas.microsoft.com/office/drawing/2014/main" id="{CA392353-666D-466D-91A1-ECDBDB7E73F1}"/>
                </a:ext>
              </a:extLst>
            </p:cNvPr>
            <p:cNvSpPr txBox="1"/>
            <p:nvPr/>
          </p:nvSpPr>
          <p:spPr>
            <a:xfrm>
              <a:off x="836469" y="69170"/>
              <a:ext cx="3922118"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Studiemorgen Doelgericht werken vanuit leerlijnen</a:t>
              </a:r>
              <a:endParaRPr lang="nl-NL" sz="2400" b="1" kern="1200" dirty="0"/>
            </a:p>
          </p:txBody>
        </p:sp>
      </p:grpSp>
    </p:spTree>
    <p:extLst>
      <p:ext uri="{BB962C8B-B14F-4D97-AF65-F5344CB8AC3E}">
        <p14:creationId xmlns:p14="http://schemas.microsoft.com/office/powerpoint/2010/main" val="372561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8931" y="1332534"/>
            <a:ext cx="10515600" cy="1325563"/>
          </a:xfrm>
        </p:spPr>
        <p:txBody>
          <a:bodyPr>
            <a:normAutofit fontScale="90000"/>
          </a:bodyPr>
          <a:lstStyle/>
          <a:p>
            <a:r>
              <a:rPr lang="nl-NL" dirty="0">
                <a:solidFill>
                  <a:srgbClr val="66AB38"/>
                </a:solidFill>
                <a:latin typeface="Arial Rounded MT Bold" panose="020F0704030504030204" pitchFamily="34" charset="0"/>
              </a:rPr>
              <a:t>Kerndoelen</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2006</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van 115 naar 58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Voorbeeld, getallen en bewerkingen: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3" name="Afbeelding 2">
            <a:extLst>
              <a:ext uri="{FF2B5EF4-FFF2-40B4-BE49-F238E27FC236}">
                <a16:creationId xmlns:a16="http://schemas.microsoft.com/office/drawing/2014/main" id="{13B1BCA7-D79D-4AF3-84C5-9DC363350A18}"/>
              </a:ext>
            </a:extLst>
          </p:cNvPr>
          <p:cNvPicPr>
            <a:picLocks noChangeAspect="1"/>
          </p:cNvPicPr>
          <p:nvPr/>
        </p:nvPicPr>
        <p:blipFill>
          <a:blip r:embed="rId2"/>
          <a:stretch>
            <a:fillRect/>
          </a:stretch>
        </p:blipFill>
        <p:spPr>
          <a:xfrm>
            <a:off x="5976731" y="245855"/>
            <a:ext cx="5814391" cy="5467838"/>
          </a:xfrm>
          <a:prstGeom prst="rect">
            <a:avLst/>
          </a:prstGeom>
          <a:solidFill>
            <a:srgbClr val="87B632"/>
          </a:solidFill>
        </p:spPr>
      </p:pic>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37108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9892" y="2339700"/>
            <a:ext cx="10515600" cy="132556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Wettelijke status sinds 2010</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Nu ook gebruikt in het inspectiekader</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Verschillende niveaus eind groep 8:</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1F (fundamenteel) en 2F of </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(streefniveau)</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bevalt de inhouden van 1F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1S is meer verdiepend</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2F is verder in de leerstof</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rekenen 1F en 1S</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Bij taal 1F en 2F</a:t>
            </a:r>
          </a:p>
        </p:txBody>
      </p:sp>
      <p:pic>
        <p:nvPicPr>
          <p:cNvPr id="6" name="Afbeelding 5">
            <a:extLst>
              <a:ext uri="{FF2B5EF4-FFF2-40B4-BE49-F238E27FC236}">
                <a16:creationId xmlns:a16="http://schemas.microsoft.com/office/drawing/2014/main" id="{22A47878-1625-4543-AAEF-9B5E82B5E3A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2" name="Afbeelding 1">
            <a:extLst>
              <a:ext uri="{FF2B5EF4-FFF2-40B4-BE49-F238E27FC236}">
                <a16:creationId xmlns:a16="http://schemas.microsoft.com/office/drawing/2014/main" id="{1A4D02EF-DD6C-4BDC-9D00-B717E901D135}"/>
              </a:ext>
            </a:extLst>
          </p:cNvPr>
          <p:cNvPicPr>
            <a:picLocks noChangeAspect="1"/>
          </p:cNvPicPr>
          <p:nvPr/>
        </p:nvPicPr>
        <p:blipFill>
          <a:blip r:embed="rId4"/>
          <a:stretch>
            <a:fillRect/>
          </a:stretch>
        </p:blipFill>
        <p:spPr>
          <a:xfrm>
            <a:off x="5893283" y="1106066"/>
            <a:ext cx="5838825" cy="5305425"/>
          </a:xfrm>
          <a:prstGeom prst="rect">
            <a:avLst/>
          </a:prstGeom>
        </p:spPr>
      </p:pic>
    </p:spTree>
    <p:extLst>
      <p:ext uri="{BB962C8B-B14F-4D97-AF65-F5344CB8AC3E}">
        <p14:creationId xmlns:p14="http://schemas.microsoft.com/office/powerpoint/2010/main" val="324833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46640" y="1345787"/>
            <a:ext cx="10515600" cy="2442442"/>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Het zijn de einddoelen voor groep 8</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Niet uitgewerkt naar de lagere groepen</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Wel verder uitgewerkt in het VO en MBO: 2F, 3F </a:t>
            </a:r>
            <a:r>
              <a:rPr lang="nl-NL" sz="2200" dirty="0" err="1">
                <a:solidFill>
                  <a:srgbClr val="00BFFE"/>
                </a:solidFill>
                <a:latin typeface="Arial Rounded MT Bold" panose="020F0704030504030204" pitchFamily="34" charset="0"/>
              </a:rPr>
              <a:t>etc</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Soms lastig te interpreteren welk niveau nu exact bedoeld wordt</a:t>
            </a:r>
            <a:br>
              <a:rPr lang="nl-NL" sz="2200" dirty="0">
                <a:solidFill>
                  <a:srgbClr val="00BFFE"/>
                </a:solidFill>
                <a:latin typeface="Arial Rounded MT Bold" panose="020F0704030504030204" pitchFamily="34" charset="0"/>
              </a:rPr>
            </a:b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Let op: onze opdracht is om iedereen op 1S of 2F te krijgen!</a:t>
            </a:r>
            <a:br>
              <a:rPr lang="nl-NL" sz="2200" dirty="0">
                <a:solidFill>
                  <a:srgbClr val="00BFFE"/>
                </a:solidFill>
                <a:latin typeface="Arial Rounded MT Bold" panose="020F0704030504030204" pitchFamily="34" charset="0"/>
              </a:rPr>
            </a:br>
            <a:r>
              <a:rPr lang="nl-NL" sz="2200" dirty="0">
                <a:solidFill>
                  <a:srgbClr val="00BFFE"/>
                </a:solidFill>
                <a:latin typeface="Arial Rounded MT Bold" panose="020F0704030504030204" pitchFamily="34" charset="0"/>
              </a:rPr>
              <a:t> </a:t>
            </a:r>
          </a:p>
        </p:txBody>
      </p:sp>
      <p:pic>
        <p:nvPicPr>
          <p:cNvPr id="6" name="Afbeelding 5">
            <a:extLst>
              <a:ext uri="{FF2B5EF4-FFF2-40B4-BE49-F238E27FC236}">
                <a16:creationId xmlns:a16="http://schemas.microsoft.com/office/drawing/2014/main" id="{E9107C80-B3B0-4D63-A60D-74D50E09B604}"/>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0160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2874" y="625941"/>
            <a:ext cx="7203018" cy="857250"/>
          </a:xfrm>
        </p:spPr>
        <p:txBody>
          <a:bodyPr>
            <a:normAutofit fontScale="90000"/>
          </a:bodyPr>
          <a:lstStyle/>
          <a:p>
            <a:pPr algn="l"/>
            <a:r>
              <a:rPr lang="nl-NL" dirty="0">
                <a:solidFill>
                  <a:srgbClr val="66AB38"/>
                </a:solidFill>
                <a:latin typeface="Arial Rounded MT Bold" panose="020F0704030504030204" pitchFamily="34" charset="0"/>
              </a:rPr>
              <a:t>Referentieniveaus rekenen,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012874" y="2054087"/>
            <a:ext cx="9297317" cy="4037223"/>
          </a:xfrm>
          <a:noFill/>
        </p:spPr>
        <p:txBody>
          <a:bodyPr>
            <a:normAutofit/>
          </a:bodyPr>
          <a:lstStyle/>
          <a:p>
            <a:pPr marL="0" indent="0">
              <a:buNone/>
            </a:pPr>
            <a:r>
              <a:rPr lang="nl-NL" dirty="0">
                <a:solidFill>
                  <a:srgbClr val="0456A2"/>
                </a:solidFill>
              </a:rPr>
              <a:t>De indeling van de referentieniveaus rekenen:</a:t>
            </a:r>
          </a:p>
          <a:p>
            <a:endParaRPr lang="nl-NL" dirty="0">
              <a:solidFill>
                <a:srgbClr val="0456A2"/>
              </a:solidFill>
            </a:endParaRPr>
          </a:p>
          <a:p>
            <a:r>
              <a:rPr lang="nl-NL" i="1" dirty="0">
                <a:solidFill>
                  <a:srgbClr val="0456A2"/>
                </a:solidFill>
              </a:rPr>
              <a:t>Getallen </a:t>
            </a:r>
          </a:p>
          <a:p>
            <a:r>
              <a:rPr lang="nl-NL" i="1" dirty="0">
                <a:solidFill>
                  <a:srgbClr val="0456A2"/>
                </a:solidFill>
              </a:rPr>
              <a:t>Verhoudingen</a:t>
            </a:r>
          </a:p>
          <a:p>
            <a:r>
              <a:rPr lang="nl-NL" i="1" dirty="0">
                <a:solidFill>
                  <a:srgbClr val="0456A2"/>
                </a:solidFill>
              </a:rPr>
              <a:t>Meten en meetkunde</a:t>
            </a:r>
          </a:p>
          <a:p>
            <a:r>
              <a:rPr lang="nl-NL" i="1" dirty="0">
                <a:solidFill>
                  <a:srgbClr val="0456A2"/>
                </a:solidFill>
              </a:rPr>
              <a:t>Verbanden</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E2ECEE3F-13F6-4A44-B244-47874A9BDF0F}"/>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854337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65E3AC8-507B-4BD6-9EE0-4546A46848F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60D5C7F3-B6DC-4C55-A959-7D5C007105DF}"/>
              </a:ext>
            </a:extLst>
          </p:cNvPr>
          <p:cNvPicPr>
            <a:picLocks noChangeAspect="1"/>
          </p:cNvPicPr>
          <p:nvPr/>
        </p:nvPicPr>
        <p:blipFill>
          <a:blip r:embed="rId4"/>
          <a:stretch>
            <a:fillRect/>
          </a:stretch>
        </p:blipFill>
        <p:spPr>
          <a:xfrm>
            <a:off x="4513007" y="0"/>
            <a:ext cx="7413006" cy="6687687"/>
          </a:xfrm>
          <a:prstGeom prst="rect">
            <a:avLst/>
          </a:prstGeom>
        </p:spPr>
      </p:pic>
    </p:spTree>
    <p:extLst>
      <p:ext uri="{BB962C8B-B14F-4D97-AF65-F5344CB8AC3E}">
        <p14:creationId xmlns:p14="http://schemas.microsoft.com/office/powerpoint/2010/main" val="170188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Autofit/>
          </a:bodyPr>
          <a:lstStyle/>
          <a:p>
            <a:r>
              <a:rPr lang="nl-NL" sz="3200" dirty="0">
                <a:solidFill>
                  <a:srgbClr val="66AB38"/>
                </a:solidFill>
                <a:latin typeface="Arial Rounded MT Bold" panose="020F0704030504030204" pitchFamily="34" charset="0"/>
              </a:rPr>
              <a:t>Referentieniveaus</a:t>
            </a:r>
            <a:br>
              <a:rPr lang="nl-NL" sz="3200" dirty="0">
                <a:solidFill>
                  <a:srgbClr val="00BFFE"/>
                </a:solidFill>
                <a:latin typeface="Arial Rounded MT Bold" panose="020F0704030504030204" pitchFamily="34" charset="0"/>
              </a:rPr>
            </a:br>
            <a:br>
              <a:rPr lang="nl-NL" sz="3200" dirty="0">
                <a:solidFill>
                  <a:srgbClr val="00BFFE"/>
                </a:solidFill>
                <a:latin typeface="Arial Rounded MT Bold" panose="020F0704030504030204" pitchFamily="34" charset="0"/>
              </a:rPr>
            </a:br>
            <a:endParaRPr lang="nl-NL" sz="3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6068CC6D-3D7D-4B47-A24D-E0B92FB51E46}"/>
              </a:ext>
            </a:extLst>
          </p:cNvPr>
          <p:cNvPicPr>
            <a:picLocks noChangeAspect="1"/>
          </p:cNvPicPr>
          <p:nvPr/>
        </p:nvPicPr>
        <p:blipFill>
          <a:blip r:embed="rId2"/>
          <a:stretch>
            <a:fillRect/>
          </a:stretch>
        </p:blipFill>
        <p:spPr>
          <a:xfrm>
            <a:off x="1032938" y="851796"/>
            <a:ext cx="10126124" cy="4634603"/>
          </a:xfrm>
          <a:prstGeom prst="rect">
            <a:avLst/>
          </a:prstGeom>
        </p:spPr>
      </p:pic>
      <p:pic>
        <p:nvPicPr>
          <p:cNvPr id="6" name="Afbeelding 5">
            <a:extLst>
              <a:ext uri="{FF2B5EF4-FFF2-40B4-BE49-F238E27FC236}">
                <a16:creationId xmlns:a16="http://schemas.microsoft.com/office/drawing/2014/main" id="{80EC8290-ED98-4C6F-BDB7-5E0CF0AF2DE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233612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D1C21149-D37C-4E77-AEEE-A628282ECD8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4123" y="5964981"/>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FC8CDD16-4BED-405B-AF84-44AE60CC3BDF}"/>
              </a:ext>
            </a:extLst>
          </p:cNvPr>
          <p:cNvPicPr>
            <a:picLocks noChangeAspect="1"/>
          </p:cNvPicPr>
          <p:nvPr/>
        </p:nvPicPr>
        <p:blipFill>
          <a:blip r:embed="rId4"/>
          <a:stretch>
            <a:fillRect/>
          </a:stretch>
        </p:blipFill>
        <p:spPr>
          <a:xfrm>
            <a:off x="220938" y="0"/>
            <a:ext cx="7800975" cy="4972050"/>
          </a:xfrm>
          <a:prstGeom prst="rect">
            <a:avLst/>
          </a:prstGeom>
        </p:spPr>
      </p:pic>
      <p:pic>
        <p:nvPicPr>
          <p:cNvPr id="6" name="Afbeelding 5">
            <a:extLst>
              <a:ext uri="{FF2B5EF4-FFF2-40B4-BE49-F238E27FC236}">
                <a16:creationId xmlns:a16="http://schemas.microsoft.com/office/drawing/2014/main" id="{21CA7578-97F9-4163-9C6B-3FF823350759}"/>
              </a:ext>
            </a:extLst>
          </p:cNvPr>
          <p:cNvPicPr>
            <a:picLocks noChangeAspect="1"/>
          </p:cNvPicPr>
          <p:nvPr/>
        </p:nvPicPr>
        <p:blipFill>
          <a:blip r:embed="rId5"/>
          <a:stretch>
            <a:fillRect/>
          </a:stretch>
        </p:blipFill>
        <p:spPr>
          <a:xfrm rot="20894039">
            <a:off x="5277567" y="3726746"/>
            <a:ext cx="6780261" cy="2014609"/>
          </a:xfrm>
          <a:prstGeom prst="rect">
            <a:avLst/>
          </a:prstGeom>
        </p:spPr>
      </p:pic>
      <p:cxnSp>
        <p:nvCxnSpPr>
          <p:cNvPr id="4" name="Rechte verbindingslijn 3">
            <a:extLst>
              <a:ext uri="{FF2B5EF4-FFF2-40B4-BE49-F238E27FC236}">
                <a16:creationId xmlns:a16="http://schemas.microsoft.com/office/drawing/2014/main" id="{0329556D-5CF0-419E-AC91-A675824C621D}"/>
              </a:ext>
            </a:extLst>
          </p:cNvPr>
          <p:cNvCxnSpPr>
            <a:cxnSpLocks/>
          </p:cNvCxnSpPr>
          <p:nvPr/>
        </p:nvCxnSpPr>
        <p:spPr>
          <a:xfrm>
            <a:off x="2252870" y="2133600"/>
            <a:ext cx="715617" cy="0"/>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8" name="Rechte verbindingslijn 7">
            <a:extLst>
              <a:ext uri="{FF2B5EF4-FFF2-40B4-BE49-F238E27FC236}">
                <a16:creationId xmlns:a16="http://schemas.microsoft.com/office/drawing/2014/main" id="{8988B808-DA42-43E2-BC1C-CABB49DDEBCF}"/>
              </a:ext>
            </a:extLst>
          </p:cNvPr>
          <p:cNvCxnSpPr>
            <a:cxnSpLocks/>
          </p:cNvCxnSpPr>
          <p:nvPr/>
        </p:nvCxnSpPr>
        <p:spPr>
          <a:xfrm flipV="1">
            <a:off x="9601201" y="4505739"/>
            <a:ext cx="1013790" cy="218661"/>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267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550657"/>
            <a:ext cx="10515600" cy="549273"/>
          </a:xfrm>
        </p:spPr>
        <p:txBody>
          <a:bodyPr>
            <a:normAutofit fontScale="90000"/>
          </a:bodyPr>
          <a:lstStyle/>
          <a:p>
            <a:r>
              <a:rPr lang="nl-NL" dirty="0">
                <a:solidFill>
                  <a:srgbClr val="66AB38"/>
                </a:solidFill>
                <a:latin typeface="Arial Rounded MT Bold" panose="020F0704030504030204" pitchFamily="34" charset="0"/>
              </a:rPr>
              <a:t>Referentieniveaus</a:t>
            </a:r>
            <a:br>
              <a:rPr lang="nl-NL" dirty="0">
                <a:solidFill>
                  <a:srgbClr val="00BFFE"/>
                </a:solidFill>
                <a:latin typeface="Arial Rounded MT Bold" panose="020F0704030504030204" pitchFamily="34" charset="0"/>
              </a:rPr>
            </a:br>
            <a:br>
              <a:rPr lang="nl-NL" dirty="0">
                <a:solidFill>
                  <a:srgbClr val="00BFFE"/>
                </a:solidFill>
                <a:latin typeface="Arial Rounded MT Bold" panose="020F0704030504030204" pitchFamily="34" charset="0"/>
              </a:rPr>
            </a:br>
            <a:endParaRPr lang="nl-NL" sz="2200" dirty="0">
              <a:solidFill>
                <a:srgbClr val="00BFFE"/>
              </a:solidFill>
              <a:latin typeface="Arial Rounded MT Bold" panose="020F0704030504030204" pitchFamily="34" charset="0"/>
            </a:endParaRPr>
          </a:p>
        </p:txBody>
      </p:sp>
      <p:pic>
        <p:nvPicPr>
          <p:cNvPr id="2" name="Afbeelding 1">
            <a:extLst>
              <a:ext uri="{FF2B5EF4-FFF2-40B4-BE49-F238E27FC236}">
                <a16:creationId xmlns:a16="http://schemas.microsoft.com/office/drawing/2014/main" id="{A97E5591-6EB4-4870-A214-5360083B9139}"/>
              </a:ext>
            </a:extLst>
          </p:cNvPr>
          <p:cNvPicPr>
            <a:picLocks noChangeAspect="1"/>
          </p:cNvPicPr>
          <p:nvPr/>
        </p:nvPicPr>
        <p:blipFill>
          <a:blip r:embed="rId2"/>
          <a:stretch>
            <a:fillRect/>
          </a:stretch>
        </p:blipFill>
        <p:spPr>
          <a:xfrm>
            <a:off x="6294782" y="550657"/>
            <a:ext cx="3480185" cy="4978829"/>
          </a:xfrm>
          <a:prstGeom prst="rect">
            <a:avLst/>
          </a:prstGeom>
        </p:spPr>
      </p:pic>
      <p:pic>
        <p:nvPicPr>
          <p:cNvPr id="7" name="Afbeelding 6">
            <a:extLst>
              <a:ext uri="{FF2B5EF4-FFF2-40B4-BE49-F238E27FC236}">
                <a16:creationId xmlns:a16="http://schemas.microsoft.com/office/drawing/2014/main" id="{A2B55513-97B8-494F-99ED-CD936366DAFD}"/>
              </a:ext>
            </a:extLst>
          </p:cNvPr>
          <p:cNvPicPr>
            <a:picLocks noChangeAspect="1"/>
          </p:cNvPicPr>
          <p:nvPr/>
        </p:nvPicPr>
        <p:blipFill>
          <a:blip r:embed="rId3"/>
          <a:stretch>
            <a:fillRect/>
          </a:stretch>
        </p:blipFill>
        <p:spPr>
          <a:xfrm>
            <a:off x="1126436" y="942168"/>
            <a:ext cx="3623295" cy="5022814"/>
          </a:xfrm>
          <a:prstGeom prst="rect">
            <a:avLst/>
          </a:prstGeom>
        </p:spPr>
      </p:pic>
      <p:pic>
        <p:nvPicPr>
          <p:cNvPr id="6" name="Afbeelding 5">
            <a:extLst>
              <a:ext uri="{FF2B5EF4-FFF2-40B4-BE49-F238E27FC236}">
                <a16:creationId xmlns:a16="http://schemas.microsoft.com/office/drawing/2014/main" id="{04C66AE8-602E-453F-AAD2-95261CE436C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788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a:t>
            </a: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097281"/>
            <a:ext cx="9569244" cy="4637314"/>
          </a:xfrm>
          <a:noFill/>
        </p:spPr>
        <p:txBody>
          <a:bodyPr>
            <a:normAutofit fontScale="70000" lnSpcReduction="20000"/>
          </a:bodyPr>
          <a:lstStyle/>
          <a:p>
            <a:pPr marL="0" indent="0">
              <a:buNone/>
            </a:pPr>
            <a:r>
              <a:rPr lang="nl-NL" dirty="0">
                <a:solidFill>
                  <a:srgbClr val="0456A2"/>
                </a:solidFill>
              </a:rPr>
              <a:t>Commissie voor toetsing en examens (CVTE) is uitvoeringsinstantie van het Ministerie van Onderwijs.</a:t>
            </a:r>
          </a:p>
          <a:p>
            <a:pPr marL="0" indent="0">
              <a:buNone/>
            </a:pPr>
            <a:endParaRPr lang="nl-NL" dirty="0">
              <a:solidFill>
                <a:srgbClr val="0456A2"/>
              </a:solidFill>
            </a:endParaRPr>
          </a:p>
          <a:p>
            <a:pPr marL="0" indent="0">
              <a:buNone/>
            </a:pPr>
            <a:r>
              <a:rPr lang="nl-NL" dirty="0">
                <a:solidFill>
                  <a:srgbClr val="0456A2"/>
                </a:solidFill>
              </a:rPr>
              <a:t>5 commerciële aanbieders en de DOE-toets</a:t>
            </a:r>
          </a:p>
          <a:p>
            <a:pPr marL="0" indent="0">
              <a:buNone/>
            </a:pPr>
            <a:r>
              <a:rPr lang="nl-NL" dirty="0">
                <a:solidFill>
                  <a:srgbClr val="0456A2"/>
                </a:solidFill>
              </a:rPr>
              <a:t>DIA</a:t>
            </a:r>
          </a:p>
          <a:p>
            <a:pPr marL="0" indent="0">
              <a:buNone/>
            </a:pPr>
            <a:r>
              <a:rPr lang="nl-NL" dirty="0">
                <a:solidFill>
                  <a:srgbClr val="0456A2"/>
                </a:solidFill>
              </a:rPr>
              <a:t>AMN</a:t>
            </a:r>
          </a:p>
          <a:p>
            <a:pPr marL="0" indent="0">
              <a:buNone/>
            </a:pPr>
            <a:r>
              <a:rPr lang="nl-NL" dirty="0">
                <a:solidFill>
                  <a:srgbClr val="0456A2"/>
                </a:solidFill>
              </a:rPr>
              <a:t>Route8</a:t>
            </a:r>
          </a:p>
          <a:p>
            <a:pPr marL="0" indent="0">
              <a:buNone/>
            </a:pPr>
            <a:r>
              <a:rPr lang="nl-NL" dirty="0">
                <a:solidFill>
                  <a:srgbClr val="0456A2"/>
                </a:solidFill>
              </a:rPr>
              <a:t>IEP </a:t>
            </a:r>
          </a:p>
          <a:p>
            <a:pPr marL="0" indent="0">
              <a:buNone/>
            </a:pPr>
            <a:r>
              <a:rPr lang="nl-NL" dirty="0">
                <a:solidFill>
                  <a:srgbClr val="0456A2"/>
                </a:solidFill>
              </a:rPr>
              <a:t>Cito LIB</a:t>
            </a:r>
          </a:p>
          <a:p>
            <a:pPr marL="0" indent="0">
              <a:buNone/>
            </a:pPr>
            <a:r>
              <a:rPr lang="nl-NL" dirty="0">
                <a:solidFill>
                  <a:srgbClr val="0456A2"/>
                </a:solidFill>
              </a:rPr>
              <a:t>   en de </a:t>
            </a:r>
          </a:p>
          <a:p>
            <a:pPr marL="0" indent="0">
              <a:buNone/>
            </a:pPr>
            <a:r>
              <a:rPr lang="nl-NL" dirty="0">
                <a:solidFill>
                  <a:srgbClr val="0456A2"/>
                </a:solidFill>
              </a:rPr>
              <a:t>‘Overheidsdoorstroomtoets’, de DOE-toets (gemaakt door Cito)</a:t>
            </a:r>
          </a:p>
          <a:p>
            <a:pPr marL="0" indent="0">
              <a:buNone/>
            </a:pPr>
            <a:endParaRPr lang="nl-NL" dirty="0">
              <a:solidFill>
                <a:srgbClr val="0456A2"/>
              </a:solidFill>
            </a:endParaRPr>
          </a:p>
          <a:p>
            <a:pPr marL="0" indent="0">
              <a:buNone/>
            </a:pPr>
            <a:r>
              <a:rPr lang="nl-NL" i="1" dirty="0">
                <a:solidFill>
                  <a:srgbClr val="0456A2"/>
                </a:solidFill>
              </a:rPr>
              <a:t>Opmerking: de Centrale Eindtoets werd ook door Cito gemaakt, toen was Cito nog geen </a:t>
            </a:r>
            <a:br>
              <a:rPr lang="nl-NL" i="1" dirty="0">
                <a:solidFill>
                  <a:srgbClr val="0456A2"/>
                </a:solidFill>
              </a:rPr>
            </a:br>
            <a:r>
              <a:rPr lang="nl-NL" i="1" dirty="0">
                <a:solidFill>
                  <a:srgbClr val="0456A2"/>
                </a:solidFill>
              </a:rPr>
              <a:t>‘commerciële aanbieder’, sinds de doorstroomtoets wel. </a:t>
            </a:r>
          </a:p>
        </p:txBody>
      </p:sp>
    </p:spTree>
    <p:extLst>
      <p:ext uri="{BB962C8B-B14F-4D97-AF65-F5344CB8AC3E}">
        <p14:creationId xmlns:p14="http://schemas.microsoft.com/office/powerpoint/2010/main" val="417802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24287" y="727006"/>
            <a:ext cx="10515600" cy="549273"/>
          </a:xfrm>
        </p:spPr>
        <p:txBody>
          <a:bodyPr>
            <a:noAutofit/>
          </a:bodyPr>
          <a:lstStyle/>
          <a:p>
            <a:r>
              <a:rPr lang="nl-NL" sz="3200" dirty="0">
                <a:solidFill>
                  <a:srgbClr val="66AB38"/>
                </a:solidFill>
                <a:latin typeface="Arial Rounded MT Bold" panose="020F0704030504030204" pitchFamily="34" charset="0"/>
              </a:rPr>
              <a:t>Centrale eindtoets en doorstroomtoets</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807D05B-8ACE-853E-AF14-6AF1F0799B6B}"/>
              </a:ext>
            </a:extLst>
          </p:cNvPr>
          <p:cNvSpPr>
            <a:spLocks noGrp="1"/>
          </p:cNvSpPr>
          <p:nvPr>
            <p:ph idx="1"/>
          </p:nvPr>
        </p:nvSpPr>
        <p:spPr>
          <a:xfrm>
            <a:off x="724287" y="1276279"/>
            <a:ext cx="9837033" cy="4037223"/>
          </a:xfrm>
          <a:noFill/>
        </p:spPr>
        <p:txBody>
          <a:bodyPr>
            <a:normAutofit lnSpcReduction="10000"/>
          </a:bodyPr>
          <a:lstStyle/>
          <a:p>
            <a:pPr marL="0" indent="0">
              <a:buNone/>
            </a:pPr>
            <a:r>
              <a:rPr lang="nl-NL" dirty="0">
                <a:solidFill>
                  <a:srgbClr val="0456A2"/>
                </a:solidFill>
              </a:rPr>
              <a:t>Hoe krijg je bij 6 verschillende doorstroomtoetsen een gelijke verwijzing? Is de ene toets makkelijker dan de andere?</a:t>
            </a:r>
          </a:p>
          <a:p>
            <a:pPr marL="0" indent="0">
              <a:buNone/>
            </a:pPr>
            <a:endParaRPr lang="nl-NL" dirty="0">
              <a:solidFill>
                <a:srgbClr val="0456A2"/>
              </a:solidFill>
            </a:endParaRPr>
          </a:p>
          <a:p>
            <a:pPr marL="0" indent="0">
              <a:buNone/>
            </a:pPr>
            <a:r>
              <a:rPr lang="nl-NL" dirty="0">
                <a:solidFill>
                  <a:srgbClr val="0456A2"/>
                </a:solidFill>
              </a:rPr>
              <a:t>&gt;&gt; de toetsen zijn grotendeels gelijk: er zijn anker/referentiesets</a:t>
            </a:r>
            <a:br>
              <a:rPr lang="nl-NL" dirty="0">
                <a:solidFill>
                  <a:srgbClr val="0456A2"/>
                </a:solidFill>
              </a:rPr>
            </a:br>
            <a:r>
              <a:rPr lang="nl-NL" dirty="0">
                <a:solidFill>
                  <a:srgbClr val="0456A2"/>
                </a:solidFill>
              </a:rPr>
              <a:t>      gemaakt  (door Cito)</a:t>
            </a:r>
          </a:p>
          <a:p>
            <a:pPr marL="0" indent="0">
              <a:buNone/>
            </a:pPr>
            <a:r>
              <a:rPr lang="nl-NL" dirty="0">
                <a:solidFill>
                  <a:srgbClr val="0456A2"/>
                </a:solidFill>
              </a:rPr>
              <a:t>&gt;&gt; die bevatten vragen die elke toetsaanbieder moet opnemen in</a:t>
            </a:r>
            <a:br>
              <a:rPr lang="nl-NL" dirty="0">
                <a:solidFill>
                  <a:srgbClr val="0456A2"/>
                </a:solidFill>
              </a:rPr>
            </a:br>
            <a:r>
              <a:rPr lang="nl-NL" dirty="0">
                <a:solidFill>
                  <a:srgbClr val="0456A2"/>
                </a:solidFill>
              </a:rPr>
              <a:t>      de toets en waarop het uitstroomniveau wordt bepaald</a:t>
            </a:r>
          </a:p>
          <a:p>
            <a:pPr marL="0" indent="0">
              <a:buNone/>
            </a:pPr>
            <a:r>
              <a:rPr lang="nl-NL" dirty="0">
                <a:solidFill>
                  <a:srgbClr val="0456A2"/>
                </a:solidFill>
              </a:rPr>
              <a:t>&gt;&gt; van deze ankersets is een openbare set beschikbaar (van de  </a:t>
            </a:r>
            <a:br>
              <a:rPr lang="nl-NL" dirty="0">
                <a:solidFill>
                  <a:srgbClr val="0456A2"/>
                </a:solidFill>
              </a:rPr>
            </a:br>
            <a:r>
              <a:rPr lang="nl-NL" dirty="0">
                <a:solidFill>
                  <a:srgbClr val="0456A2"/>
                </a:solidFill>
              </a:rPr>
              <a:t>      eindtoets)</a:t>
            </a:r>
          </a:p>
          <a:p>
            <a:pPr marL="0" indent="0">
              <a:buNone/>
            </a:pPr>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spTree>
    <p:extLst>
      <p:ext uri="{BB962C8B-B14F-4D97-AF65-F5344CB8AC3E}">
        <p14:creationId xmlns:p14="http://schemas.microsoft.com/office/powerpoint/2010/main" val="189640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8741" y="127326"/>
            <a:ext cx="10515600" cy="1325563"/>
          </a:xfrm>
        </p:spPr>
        <p:txBody>
          <a:bodyPr/>
          <a:lstStyle/>
          <a:p>
            <a:r>
              <a:rPr lang="nl-NL" dirty="0">
                <a:solidFill>
                  <a:srgbClr val="0456A2"/>
                </a:solidFill>
                <a:latin typeface="Arial Rounded MT Bold" panose="020F0704030504030204" pitchFamily="34" charset="0"/>
              </a:rPr>
              <a:t>Even voorstellen</a:t>
            </a:r>
          </a:p>
        </p:txBody>
      </p:sp>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503061" y="1665924"/>
            <a:ext cx="3614530" cy="5602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2"/>
          <a:stretch>
            <a:fillRect/>
          </a:stretch>
        </p:blipFill>
        <p:spPr>
          <a:xfrm>
            <a:off x="5673741" y="171489"/>
            <a:ext cx="3683120" cy="1095307"/>
          </a:xfrm>
          <a:prstGeom prst="rect">
            <a:avLst/>
          </a:prstGeom>
        </p:spPr>
      </p:pic>
      <p:pic>
        <p:nvPicPr>
          <p:cNvPr id="24" name="Afbeelding 23">
            <a:extLst>
              <a:ext uri="{FF2B5EF4-FFF2-40B4-BE49-F238E27FC236}">
                <a16:creationId xmlns:a16="http://schemas.microsoft.com/office/drawing/2014/main" id="{3532F22C-2F8B-4596-8570-3A64734629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26" y="4126385"/>
            <a:ext cx="2710839" cy="1369250"/>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4"/>
          <a:stretch>
            <a:fillRect/>
          </a:stretch>
        </p:blipFill>
        <p:spPr>
          <a:xfrm>
            <a:off x="10089185"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71447">
            <a:off x="7737579" y="929935"/>
            <a:ext cx="2646320" cy="3326205"/>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880EB285-2E47-FCA1-9787-6C97759695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8335" y="2136529"/>
            <a:ext cx="2710783" cy="3677194"/>
          </a:xfrm>
          <a:prstGeom prst="rect">
            <a:avLst/>
          </a:prstGeom>
        </p:spPr>
      </p:pic>
      <p:pic>
        <p:nvPicPr>
          <p:cNvPr id="9" name="Afbeelding 8">
            <a:extLst>
              <a:ext uri="{FF2B5EF4-FFF2-40B4-BE49-F238E27FC236}">
                <a16:creationId xmlns:a16="http://schemas.microsoft.com/office/drawing/2014/main" id="{7ABA8987-C136-807B-A636-B79DB652558B}"/>
              </a:ext>
            </a:extLst>
          </p:cNvPr>
          <p:cNvPicPr>
            <a:picLocks noChangeAspect="1"/>
          </p:cNvPicPr>
          <p:nvPr/>
        </p:nvPicPr>
        <p:blipFill>
          <a:blip r:embed="rId9"/>
          <a:stretch>
            <a:fillRect/>
          </a:stretch>
        </p:blipFill>
        <p:spPr>
          <a:xfrm>
            <a:off x="6843862" y="4359921"/>
            <a:ext cx="5256698" cy="2370753"/>
          </a:xfrm>
          <a:prstGeom prst="rect">
            <a:avLst/>
          </a:prstGeom>
        </p:spPr>
      </p:pic>
      <p:sp>
        <p:nvSpPr>
          <p:cNvPr id="3" name="AutoShape 2" descr="Klasseplan Logo">
            <a:extLst>
              <a:ext uri="{FF2B5EF4-FFF2-40B4-BE49-F238E27FC236}">
                <a16:creationId xmlns:a16="http://schemas.microsoft.com/office/drawing/2014/main" id="{860465BD-EA6D-BD1D-B18B-D3E043EAA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13A01A46-0906-99A5-5380-50C293A88613}"/>
              </a:ext>
            </a:extLst>
          </p:cNvPr>
          <p:cNvPicPr>
            <a:picLocks noChangeAspect="1"/>
          </p:cNvPicPr>
          <p:nvPr/>
        </p:nvPicPr>
        <p:blipFill>
          <a:blip r:embed="rId10"/>
          <a:stretch>
            <a:fillRect/>
          </a:stretch>
        </p:blipFill>
        <p:spPr>
          <a:xfrm rot="20394966">
            <a:off x="9236330" y="3727817"/>
            <a:ext cx="1919968" cy="716730"/>
          </a:xfrm>
          <a:prstGeom prst="rect">
            <a:avLst/>
          </a:prstGeom>
        </p:spPr>
      </p:pic>
    </p:spTree>
    <p:extLst>
      <p:ext uri="{BB962C8B-B14F-4D97-AF65-F5344CB8AC3E}">
        <p14:creationId xmlns:p14="http://schemas.microsoft.com/office/powerpoint/2010/main" val="2094439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0" name="Afbeelding 6">
            <a:extLst>
              <a:ext uri="{FF2B5EF4-FFF2-40B4-BE49-F238E27FC236}">
                <a16:creationId xmlns:a16="http://schemas.microsoft.com/office/drawing/2014/main" id="{F83A5E4A-AB69-4EFD-9877-405621BE4F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748" y="1133088"/>
            <a:ext cx="6676194" cy="4411582"/>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7">
            <a:extLst>
              <a:ext uri="{FF2B5EF4-FFF2-40B4-BE49-F238E27FC236}">
                <a16:creationId xmlns:a16="http://schemas.microsoft.com/office/drawing/2014/main" id="{2C82A551-AF39-48F7-8928-DE86864E3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85" y="1133088"/>
            <a:ext cx="4924307" cy="46444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092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rmAutofit fontScale="90000"/>
          </a:bodyPr>
          <a:lstStyle/>
          <a:p>
            <a:pPr algn="l"/>
            <a:r>
              <a:rPr lang="nl-NL" dirty="0">
                <a:solidFill>
                  <a:srgbClr val="66AB38"/>
                </a:solidFill>
                <a:latin typeface="Arial Rounded MT Bold" panose="020F0704030504030204" pitchFamily="34" charset="0"/>
              </a:rPr>
              <a:t>Voorbeelden referentieopgaven eindtoets</a:t>
            </a:r>
            <a:endParaRPr lang="nl-NL" dirty="0">
              <a:solidFill>
                <a:srgbClr val="66AB38"/>
              </a:solidFill>
            </a:endParaRPr>
          </a:p>
        </p:txBody>
      </p:sp>
      <p:pic>
        <p:nvPicPr>
          <p:cNvPr id="2051" name="Afbeelding 8">
            <a:extLst>
              <a:ext uri="{FF2B5EF4-FFF2-40B4-BE49-F238E27FC236}">
                <a16:creationId xmlns:a16="http://schemas.microsoft.com/office/drawing/2014/main" id="{A0647216-031B-4BF3-A9D1-60487DD62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31" y="925855"/>
            <a:ext cx="4826624" cy="50062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9">
            <a:extLst>
              <a:ext uri="{FF2B5EF4-FFF2-40B4-BE49-F238E27FC236}">
                <a16:creationId xmlns:a16="http://schemas.microsoft.com/office/drawing/2014/main" id="{17C20169-8099-454B-8DB5-CE78C50D0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721" y="925854"/>
            <a:ext cx="6719280" cy="5006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4402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A0A7D8DF-DD17-4436-9514-D13D923BA68D}"/>
              </a:ext>
            </a:extLst>
          </p:cNvPr>
          <p:cNvSpPr txBox="1"/>
          <p:nvPr/>
        </p:nvSpPr>
        <p:spPr>
          <a:xfrm>
            <a:off x="967409" y="774679"/>
            <a:ext cx="10257182" cy="2585323"/>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1F</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rekenen 1F is vastgesteld op: 49 / 50.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maakt:</a:t>
            </a:r>
          </a:p>
          <a:p>
            <a:pPr algn="l"/>
            <a:endParaRPr lang="nl-NL" sz="1800" b="0" i="0" u="none" strike="noStrike" baseline="0"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50 of méér opgaven goed is het referentieniveau rekenen 1F behaald; bij 49 of minder opgaven goed is het referentieniveau niet behaald.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1F bevat 80 opgaven)</a:t>
            </a:r>
            <a:endParaRPr lang="nl-NL" dirty="0"/>
          </a:p>
        </p:txBody>
      </p:sp>
      <p:sp>
        <p:nvSpPr>
          <p:cNvPr id="5" name="Tekstvak 4">
            <a:extLst>
              <a:ext uri="{FF2B5EF4-FFF2-40B4-BE49-F238E27FC236}">
                <a16:creationId xmlns:a16="http://schemas.microsoft.com/office/drawing/2014/main" id="{61251EDD-E303-47D4-A94B-4A4C4C37FAB9}"/>
              </a:ext>
            </a:extLst>
          </p:cNvPr>
          <p:cNvSpPr txBox="1"/>
          <p:nvPr/>
        </p:nvSpPr>
        <p:spPr>
          <a:xfrm>
            <a:off x="967409" y="3810863"/>
            <a:ext cx="10137913" cy="2862322"/>
          </a:xfrm>
          <a:prstGeom prst="rect">
            <a:avLst/>
          </a:prstGeom>
          <a:noFill/>
        </p:spPr>
        <p:txBody>
          <a:bodyPr wrap="square">
            <a:spAutoFit/>
          </a:bodyPr>
          <a:lstStyle/>
          <a:p>
            <a:pPr algn="l"/>
            <a:r>
              <a:rPr lang="nl-NL" sz="1800" b="1" i="0" u="none" strike="noStrike" baseline="0" dirty="0">
                <a:solidFill>
                  <a:srgbClr val="47145C"/>
                </a:solidFill>
                <a:latin typeface="Verdana" panose="020B0604030504040204" pitchFamily="34" charset="0"/>
              </a:rPr>
              <a:t>Referentiecesuur 1S</a:t>
            </a:r>
          </a:p>
          <a:p>
            <a:pPr algn="l"/>
            <a:r>
              <a:rPr lang="nl-NL" sz="1800" b="0" i="0" u="none" strike="noStrike" baseline="0" dirty="0">
                <a:solidFill>
                  <a:srgbClr val="000000"/>
                </a:solidFill>
                <a:latin typeface="Verdana" panose="020B0604030504040204" pitchFamily="34" charset="0"/>
              </a:rPr>
              <a:t>De referentiecesuur voor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rekenen 1S is vastgesteld op: 29 / 30. Dit betekent het volgende, uitgaande van een situatie waarin een individu alle opgaven uit de </a:t>
            </a:r>
            <a:r>
              <a:rPr lang="nl-NL" sz="1800" b="0" i="0" u="none" strike="noStrike" baseline="0" dirty="0" err="1">
                <a:solidFill>
                  <a:srgbClr val="000000"/>
                </a:solidFill>
                <a:latin typeface="Verdana" panose="020B0604030504040204" pitchFamily="34" charset="0"/>
              </a:rPr>
              <a:t>ankerset</a:t>
            </a:r>
            <a:r>
              <a:rPr lang="nl-NL" sz="1800" b="0" i="0" u="none" strike="noStrike" baseline="0" dirty="0">
                <a:solidFill>
                  <a:srgbClr val="000000"/>
                </a:solidFill>
                <a:latin typeface="Verdana" panose="020B0604030504040204" pitchFamily="34" charset="0"/>
              </a:rPr>
              <a:t> maakt: </a:t>
            </a:r>
          </a:p>
          <a:p>
            <a:pPr algn="l"/>
            <a:endParaRPr lang="nl-NL" dirty="0">
              <a:solidFill>
                <a:srgbClr val="000000"/>
              </a:solidFill>
              <a:latin typeface="Verdana" panose="020B0604030504040204" pitchFamily="34" charset="0"/>
            </a:endParaRPr>
          </a:p>
          <a:p>
            <a:pPr algn="l"/>
            <a:r>
              <a:rPr lang="nl-NL" sz="1800" b="0" i="0" u="none" strike="noStrike" baseline="0" dirty="0">
                <a:solidFill>
                  <a:srgbClr val="000000"/>
                </a:solidFill>
                <a:latin typeface="Verdana" panose="020B0604030504040204" pitchFamily="34" charset="0"/>
              </a:rPr>
              <a:t>Bij 30 of méér opgaven goed is het referentieniveau rekenen 1S behaald; bij 29 of minder opgaven goed is het referentieniveau niet behaald.</a:t>
            </a:r>
          </a:p>
          <a:p>
            <a:pPr algn="l"/>
            <a:endParaRPr lang="nl-NL" dirty="0">
              <a:solidFill>
                <a:srgbClr val="000000"/>
              </a:solidFill>
              <a:latin typeface="Verdana" panose="020B0604030504040204" pitchFamily="34" charset="0"/>
            </a:endParaRPr>
          </a:p>
          <a:p>
            <a:r>
              <a:rPr lang="nl-NL" sz="1800" b="0" i="0" u="none" strike="noStrike" baseline="0" dirty="0">
                <a:solidFill>
                  <a:srgbClr val="000000"/>
                </a:solidFill>
                <a:latin typeface="Verdana" panose="020B0604030504040204" pitchFamily="34" charset="0"/>
              </a:rPr>
              <a:t>(De </a:t>
            </a:r>
            <a:r>
              <a:rPr lang="nl-NL" sz="1800" b="0" i="0" u="none" strike="noStrike" baseline="0" dirty="0" err="1">
                <a:solidFill>
                  <a:srgbClr val="000000"/>
                </a:solidFill>
                <a:latin typeface="Verdana" panose="020B0604030504040204" pitchFamily="34" charset="0"/>
              </a:rPr>
              <a:t>referentieset</a:t>
            </a:r>
            <a:r>
              <a:rPr lang="nl-NL" sz="1800" b="0" i="0" u="none" strike="noStrike" baseline="0" dirty="0">
                <a:solidFill>
                  <a:srgbClr val="000000"/>
                </a:solidFill>
                <a:latin typeface="Verdana" panose="020B0604030504040204" pitchFamily="34" charset="0"/>
              </a:rPr>
              <a:t> 1S bevat 40 opgaven)</a:t>
            </a:r>
            <a:endParaRPr lang="nl-NL" dirty="0"/>
          </a:p>
          <a:p>
            <a:pPr algn="l"/>
            <a:endParaRPr lang="nl-NL" dirty="0">
              <a:solidFill>
                <a:srgbClr val="000000"/>
              </a:solidFill>
              <a:latin typeface="Verdana" panose="020B0604030504040204" pitchFamily="34" charset="0"/>
            </a:endParaRPr>
          </a:p>
        </p:txBody>
      </p:sp>
    </p:spTree>
    <p:extLst>
      <p:ext uri="{BB962C8B-B14F-4D97-AF65-F5344CB8AC3E}">
        <p14:creationId xmlns:p14="http://schemas.microsoft.com/office/powerpoint/2010/main" val="36876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4" y="359353"/>
            <a:ext cx="10515600" cy="659552"/>
          </a:xfrm>
        </p:spPr>
        <p:txBody>
          <a:bodyPr>
            <a:normAutofit fontScale="90000"/>
          </a:bodyPr>
          <a:lstStyle/>
          <a:p>
            <a:r>
              <a:rPr lang="nl-NL" dirty="0">
                <a:solidFill>
                  <a:srgbClr val="66AB38"/>
                </a:solidFill>
                <a:latin typeface="Arial Rounded MT Bold" panose="020F0704030504030204" pitchFamily="34" charset="0"/>
              </a:rPr>
              <a:t>Concept kerndoelen rekenen en wiskunde</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2A544696-26A7-7066-FB20-AB8E93F9C4A9}"/>
              </a:ext>
            </a:extLst>
          </p:cNvPr>
          <p:cNvPicPr>
            <a:picLocks noChangeAspect="1"/>
          </p:cNvPicPr>
          <p:nvPr/>
        </p:nvPicPr>
        <p:blipFill>
          <a:blip r:embed="rId4"/>
          <a:stretch>
            <a:fillRect/>
          </a:stretch>
        </p:blipFill>
        <p:spPr>
          <a:xfrm>
            <a:off x="982853" y="963215"/>
            <a:ext cx="9264959" cy="5996603"/>
          </a:xfrm>
          <a:prstGeom prst="rect">
            <a:avLst/>
          </a:prstGeom>
        </p:spPr>
      </p:pic>
    </p:spTree>
    <p:extLst>
      <p:ext uri="{BB962C8B-B14F-4D97-AF65-F5344CB8AC3E}">
        <p14:creationId xmlns:p14="http://schemas.microsoft.com/office/powerpoint/2010/main" val="1815226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0080B98-EAEC-B96B-7990-8184122A2F38}"/>
              </a:ext>
            </a:extLst>
          </p:cNvPr>
          <p:cNvPicPr>
            <a:picLocks noChangeAspect="1"/>
          </p:cNvPicPr>
          <p:nvPr/>
        </p:nvPicPr>
        <p:blipFill>
          <a:blip r:embed="rId2"/>
          <a:stretch>
            <a:fillRect/>
          </a:stretch>
        </p:blipFill>
        <p:spPr>
          <a:xfrm>
            <a:off x="6886484" y="0"/>
            <a:ext cx="3146641" cy="6719043"/>
          </a:xfrm>
          <a:prstGeom prst="rect">
            <a:avLst/>
          </a:prstGeom>
        </p:spPr>
      </p:pic>
      <p:pic>
        <p:nvPicPr>
          <p:cNvPr id="11" name="Afbeelding 10">
            <a:extLst>
              <a:ext uri="{FF2B5EF4-FFF2-40B4-BE49-F238E27FC236}">
                <a16:creationId xmlns:a16="http://schemas.microsoft.com/office/drawing/2014/main" id="{1797DD64-EFAC-2CF2-8BE7-37C026C0444E}"/>
              </a:ext>
            </a:extLst>
          </p:cNvPr>
          <p:cNvPicPr>
            <a:picLocks noChangeAspect="1"/>
          </p:cNvPicPr>
          <p:nvPr/>
        </p:nvPicPr>
        <p:blipFill>
          <a:blip r:embed="rId3"/>
          <a:stretch>
            <a:fillRect/>
          </a:stretch>
        </p:blipFill>
        <p:spPr>
          <a:xfrm>
            <a:off x="2228385" y="91594"/>
            <a:ext cx="2974694" cy="6858000"/>
          </a:xfrm>
          <a:prstGeom prst="rect">
            <a:avLst/>
          </a:prstGeom>
        </p:spPr>
      </p:pic>
    </p:spTree>
    <p:extLst>
      <p:ext uri="{BB962C8B-B14F-4D97-AF65-F5344CB8AC3E}">
        <p14:creationId xmlns:p14="http://schemas.microsoft.com/office/powerpoint/2010/main" val="31315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C84E200-9C22-A863-E0FE-B2C720AC98CE}"/>
              </a:ext>
            </a:extLst>
          </p:cNvPr>
          <p:cNvPicPr>
            <a:picLocks noChangeAspect="1"/>
          </p:cNvPicPr>
          <p:nvPr/>
        </p:nvPicPr>
        <p:blipFill>
          <a:blip r:embed="rId2"/>
          <a:stretch>
            <a:fillRect/>
          </a:stretch>
        </p:blipFill>
        <p:spPr>
          <a:xfrm>
            <a:off x="6791614" y="78377"/>
            <a:ext cx="3202947" cy="6858000"/>
          </a:xfrm>
          <a:prstGeom prst="rect">
            <a:avLst/>
          </a:prstGeom>
        </p:spPr>
      </p:pic>
      <p:pic>
        <p:nvPicPr>
          <p:cNvPr id="9" name="Afbeelding 8">
            <a:extLst>
              <a:ext uri="{FF2B5EF4-FFF2-40B4-BE49-F238E27FC236}">
                <a16:creationId xmlns:a16="http://schemas.microsoft.com/office/drawing/2014/main" id="{9C8F64DA-2ED8-6486-1578-B98E45A0D52C}"/>
              </a:ext>
            </a:extLst>
          </p:cNvPr>
          <p:cNvPicPr>
            <a:picLocks noChangeAspect="1"/>
          </p:cNvPicPr>
          <p:nvPr/>
        </p:nvPicPr>
        <p:blipFill>
          <a:blip r:embed="rId3"/>
          <a:stretch>
            <a:fillRect/>
          </a:stretch>
        </p:blipFill>
        <p:spPr>
          <a:xfrm>
            <a:off x="1291944" y="78377"/>
            <a:ext cx="3722490" cy="6858000"/>
          </a:xfrm>
          <a:prstGeom prst="rect">
            <a:avLst/>
          </a:prstGeom>
        </p:spPr>
      </p:pic>
    </p:spTree>
    <p:extLst>
      <p:ext uri="{BB962C8B-B14F-4D97-AF65-F5344CB8AC3E}">
        <p14:creationId xmlns:p14="http://schemas.microsoft.com/office/powerpoint/2010/main" val="407694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34E0202-987A-4B96-1329-2168F945505B}"/>
              </a:ext>
            </a:extLst>
          </p:cNvPr>
          <p:cNvPicPr>
            <a:picLocks noChangeAspect="1"/>
          </p:cNvPicPr>
          <p:nvPr/>
        </p:nvPicPr>
        <p:blipFill>
          <a:blip r:embed="rId2"/>
          <a:stretch>
            <a:fillRect/>
          </a:stretch>
        </p:blipFill>
        <p:spPr>
          <a:xfrm>
            <a:off x="2894329" y="0"/>
            <a:ext cx="5168438" cy="6858000"/>
          </a:xfrm>
          <a:prstGeom prst="rect">
            <a:avLst/>
          </a:prstGeom>
        </p:spPr>
      </p:pic>
    </p:spTree>
    <p:extLst>
      <p:ext uri="{BB962C8B-B14F-4D97-AF65-F5344CB8AC3E}">
        <p14:creationId xmlns:p14="http://schemas.microsoft.com/office/powerpoint/2010/main" val="804130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71BD35A-A480-F136-3EDE-B253B0A1A79F}"/>
              </a:ext>
            </a:extLst>
          </p:cNvPr>
          <p:cNvPicPr>
            <a:picLocks noChangeAspect="1"/>
          </p:cNvPicPr>
          <p:nvPr/>
        </p:nvPicPr>
        <p:blipFill>
          <a:blip r:embed="rId2"/>
          <a:stretch>
            <a:fillRect/>
          </a:stretch>
        </p:blipFill>
        <p:spPr>
          <a:xfrm>
            <a:off x="3152247" y="91440"/>
            <a:ext cx="5446249" cy="6858000"/>
          </a:xfrm>
          <a:prstGeom prst="rect">
            <a:avLst/>
          </a:prstGeom>
        </p:spPr>
      </p:pic>
    </p:spTree>
    <p:extLst>
      <p:ext uri="{BB962C8B-B14F-4D97-AF65-F5344CB8AC3E}">
        <p14:creationId xmlns:p14="http://schemas.microsoft.com/office/powerpoint/2010/main" val="2664668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40553" y="359353"/>
            <a:ext cx="11227053" cy="659552"/>
          </a:xfrm>
        </p:spPr>
        <p:txBody>
          <a:bodyPr>
            <a:normAutofit fontScale="90000"/>
          </a:bodyPr>
          <a:lstStyle/>
          <a:p>
            <a:r>
              <a:rPr lang="nl-NL" dirty="0">
                <a:solidFill>
                  <a:srgbClr val="66AB38"/>
                </a:solidFill>
                <a:latin typeface="Arial Rounded MT Bold" panose="020F0704030504030204" pitchFamily="34" charset="0"/>
              </a:rPr>
              <a:t>Concept kerndoelen en de referentieniveaus</a:t>
            </a:r>
            <a:endParaRPr lang="nl-NL" sz="2200" dirty="0">
              <a:solidFill>
                <a:srgbClr val="00BFFE"/>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B67933B4-71D3-4279-AE79-7D38B3EF9E3A}"/>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D363C3CF-3A37-5E63-D21B-ECBB1A46B012}"/>
              </a:ext>
            </a:extLst>
          </p:cNvPr>
          <p:cNvSpPr>
            <a:spLocks noGrp="1"/>
          </p:cNvSpPr>
          <p:nvPr>
            <p:ph idx="1"/>
          </p:nvPr>
        </p:nvSpPr>
        <p:spPr>
          <a:xfrm>
            <a:off x="724287" y="1247504"/>
            <a:ext cx="10144010" cy="4637314"/>
          </a:xfrm>
          <a:noFill/>
        </p:spPr>
        <p:txBody>
          <a:bodyPr>
            <a:normAutofit/>
          </a:bodyPr>
          <a:lstStyle/>
          <a:p>
            <a:pPr marL="0" indent="0">
              <a:buNone/>
            </a:pPr>
            <a:r>
              <a:rPr lang="nl-NL" dirty="0">
                <a:solidFill>
                  <a:srgbClr val="0456A2"/>
                </a:solidFill>
              </a:rPr>
              <a:t>De volgorde is:</a:t>
            </a:r>
          </a:p>
          <a:p>
            <a:r>
              <a:rPr lang="nl-NL" dirty="0">
                <a:solidFill>
                  <a:srgbClr val="0456A2"/>
                </a:solidFill>
              </a:rPr>
              <a:t>Kerndoelen worden vastgelegd in de wet (24/25)</a:t>
            </a:r>
          </a:p>
          <a:p>
            <a:r>
              <a:rPr lang="nl-NL" dirty="0">
                <a:solidFill>
                  <a:srgbClr val="0456A2"/>
                </a:solidFill>
              </a:rPr>
              <a:t>Dan wordt gekeken of de referentieniveaus nog nodig zijn</a:t>
            </a:r>
          </a:p>
          <a:p>
            <a:pPr marL="0" indent="0">
              <a:buNone/>
            </a:pPr>
            <a:r>
              <a:rPr lang="nl-NL" dirty="0">
                <a:solidFill>
                  <a:srgbClr val="0456A2"/>
                </a:solidFill>
              </a:rPr>
              <a:t>Opties </a:t>
            </a:r>
          </a:p>
          <a:p>
            <a:pPr>
              <a:buFont typeface="Wingdings" panose="05000000000000000000" pitchFamily="2" charset="2"/>
              <a:buChar char="Ø"/>
            </a:pPr>
            <a:r>
              <a:rPr lang="nl-NL" dirty="0">
                <a:solidFill>
                  <a:srgbClr val="0456A2"/>
                </a:solidFill>
              </a:rPr>
              <a:t>Ja &gt; dan verandert er niks</a:t>
            </a:r>
          </a:p>
          <a:p>
            <a:pPr>
              <a:buFont typeface="Wingdings" panose="05000000000000000000" pitchFamily="2" charset="2"/>
              <a:buChar char="Ø"/>
            </a:pPr>
            <a:r>
              <a:rPr lang="nl-NL" dirty="0">
                <a:solidFill>
                  <a:srgbClr val="0456A2"/>
                </a:solidFill>
              </a:rPr>
              <a:t>Aanpassen &gt; dan ook wetgeving nodig, dus op zijn snelst in 25/26</a:t>
            </a:r>
          </a:p>
          <a:p>
            <a:pPr marL="0" indent="0">
              <a:buNone/>
            </a:pPr>
            <a:endParaRPr lang="nl-NL" dirty="0">
              <a:solidFill>
                <a:srgbClr val="0456A2"/>
              </a:solidFill>
            </a:endParaRPr>
          </a:p>
          <a:p>
            <a:pPr marL="0" indent="0">
              <a:buNone/>
            </a:pPr>
            <a:r>
              <a:rPr lang="nl-NL" dirty="0">
                <a:solidFill>
                  <a:srgbClr val="0456A2"/>
                </a:solidFill>
              </a:rPr>
              <a:t>Voorlopig zijn de referentieniveaus dus nog leidend. </a:t>
            </a:r>
          </a:p>
        </p:txBody>
      </p:sp>
    </p:spTree>
    <p:extLst>
      <p:ext uri="{BB962C8B-B14F-4D97-AF65-F5344CB8AC3E}">
        <p14:creationId xmlns:p14="http://schemas.microsoft.com/office/powerpoint/2010/main" val="155298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 taal</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Complex proces, minder ‘rechtlijnig’ dan bij rekenen. </a:t>
            </a: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pic>
        <p:nvPicPr>
          <p:cNvPr id="9" name="Picture 2">
            <a:extLst>
              <a:ext uri="{FF2B5EF4-FFF2-40B4-BE49-F238E27FC236}">
                <a16:creationId xmlns:a16="http://schemas.microsoft.com/office/drawing/2014/main" id="{8D5F962E-967F-4354-AD4B-0452BA6416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35"/>
          <a:stretch/>
        </p:blipFill>
        <p:spPr bwMode="auto">
          <a:xfrm>
            <a:off x="6096020" y="-55795"/>
            <a:ext cx="6095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69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75437" y="461658"/>
            <a:ext cx="11722797" cy="613649"/>
          </a:xfrm>
        </p:spPr>
        <p:txBody>
          <a:bodyPr>
            <a:normAutofit fontScale="90000"/>
          </a:bodyPr>
          <a:lstStyle/>
          <a:p>
            <a:r>
              <a:rPr lang="nl-NL" sz="4000" dirty="0">
                <a:solidFill>
                  <a:srgbClr val="00BFFE"/>
                </a:solidFill>
                <a:latin typeface="Arial Rounded MT Bold" panose="020F0704030504030204" pitchFamily="34" charset="0"/>
              </a:rPr>
              <a:t>Studiemorgen ‘Doelgericht werken vanuit leerlijnen’</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99E696B1-AAC8-44DF-9A24-148E6DCBE243}"/>
              </a:ext>
            </a:extLst>
          </p:cNvPr>
          <p:cNvPicPr>
            <a:picLocks noChangeAspect="1"/>
          </p:cNvPicPr>
          <p:nvPr/>
        </p:nvPicPr>
        <p:blipFill>
          <a:blip r:embed="rId4"/>
          <a:stretch>
            <a:fillRect/>
          </a:stretch>
        </p:blipFill>
        <p:spPr>
          <a:xfrm>
            <a:off x="10089185" y="-221913"/>
            <a:ext cx="2102815" cy="753495"/>
          </a:xfrm>
          <a:prstGeom prst="rect">
            <a:avLst/>
          </a:prstGeom>
        </p:spPr>
      </p:pic>
      <p:graphicFrame>
        <p:nvGraphicFramePr>
          <p:cNvPr id="6" name="Tijdelijke aanduiding voor inhoud 3">
            <a:extLst>
              <a:ext uri="{FF2B5EF4-FFF2-40B4-BE49-F238E27FC236}">
                <a16:creationId xmlns:a16="http://schemas.microsoft.com/office/drawing/2014/main" id="{DAF2A2E4-FC08-4787-9A29-AF54AED90BFC}"/>
              </a:ext>
            </a:extLst>
          </p:cNvPr>
          <p:cNvGraphicFramePr>
            <a:graphicFrameLocks/>
          </p:cNvGraphicFramePr>
          <p:nvPr>
            <p:extLst>
              <p:ext uri="{D42A27DB-BD31-4B8C-83A1-F6EECF244321}">
                <p14:modId xmlns:p14="http://schemas.microsoft.com/office/powerpoint/2010/main" val="1776425217"/>
              </p:ext>
            </p:extLst>
          </p:nvPr>
        </p:nvGraphicFramePr>
        <p:xfrm>
          <a:off x="865770" y="1310976"/>
          <a:ext cx="9734739" cy="4110281"/>
        </p:xfrm>
        <a:graphic>
          <a:graphicData uri="http://schemas.openxmlformats.org/drawingml/2006/table">
            <a:tbl>
              <a:tblPr firstRow="1" bandRow="1">
                <a:tableStyleId>{5C22544A-7EE6-4342-B048-85BDC9FD1C3A}</a:tableStyleId>
              </a:tblPr>
              <a:tblGrid>
                <a:gridCol w="1270010">
                  <a:extLst>
                    <a:ext uri="{9D8B030D-6E8A-4147-A177-3AD203B41FA5}">
                      <a16:colId xmlns:a16="http://schemas.microsoft.com/office/drawing/2014/main" val="3406897326"/>
                    </a:ext>
                  </a:extLst>
                </a:gridCol>
                <a:gridCol w="8464729">
                  <a:extLst>
                    <a:ext uri="{9D8B030D-6E8A-4147-A177-3AD203B41FA5}">
                      <a16:colId xmlns:a16="http://schemas.microsoft.com/office/drawing/2014/main" val="930306543"/>
                    </a:ext>
                  </a:extLst>
                </a:gridCol>
              </a:tblGrid>
              <a:tr h="587183">
                <a:tc>
                  <a:txBody>
                    <a:bodyPr/>
                    <a:lstStyle/>
                    <a:p>
                      <a:r>
                        <a:rPr lang="nl-NL" sz="2400" dirty="0">
                          <a:solidFill>
                            <a:srgbClr val="002060"/>
                          </a:solidFill>
                        </a:rPr>
                        <a:t>9:00</a:t>
                      </a:r>
                    </a:p>
                  </a:txBody>
                  <a:tcPr>
                    <a:solidFill>
                      <a:srgbClr val="CFD5EA"/>
                    </a:solidFill>
                  </a:tcPr>
                </a:tc>
                <a:tc>
                  <a:txBody>
                    <a:bodyPr/>
                    <a:lstStyle/>
                    <a:p>
                      <a:r>
                        <a:rPr lang="nl-NL" sz="2400" dirty="0">
                          <a:solidFill>
                            <a:srgbClr val="002060"/>
                          </a:solidFill>
                        </a:rPr>
                        <a:t>Opening en doelen</a:t>
                      </a:r>
                    </a:p>
                  </a:txBody>
                  <a:tcPr>
                    <a:solidFill>
                      <a:srgbClr val="CFD5EA"/>
                    </a:solidFill>
                  </a:tcPr>
                </a:tc>
                <a:extLst>
                  <a:ext uri="{0D108BD9-81ED-4DB2-BD59-A6C34878D82A}">
                    <a16:rowId xmlns:a16="http://schemas.microsoft.com/office/drawing/2014/main" val="3836492736"/>
                  </a:ext>
                </a:extLst>
              </a:tr>
              <a:tr h="587183">
                <a:tc>
                  <a:txBody>
                    <a:bodyPr/>
                    <a:lstStyle/>
                    <a:p>
                      <a:r>
                        <a:rPr lang="nl-NL" sz="2400" b="1" dirty="0">
                          <a:solidFill>
                            <a:srgbClr val="002060"/>
                          </a:solidFill>
                        </a:rPr>
                        <a:t>9:05</a:t>
                      </a:r>
                    </a:p>
                  </a:txBody>
                  <a:tcP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srgbClr val="002060"/>
                          </a:solidFill>
                        </a:rPr>
                        <a:t>Kerndoelen, referentieniveaus en leerlijnen, Opdracht 1</a:t>
                      </a:r>
                    </a:p>
                  </a:txBody>
                  <a:tcPr>
                    <a:solidFill>
                      <a:srgbClr val="FFFF00"/>
                    </a:solidFill>
                  </a:tcPr>
                </a:tc>
                <a:extLst>
                  <a:ext uri="{0D108BD9-81ED-4DB2-BD59-A6C34878D82A}">
                    <a16:rowId xmlns:a16="http://schemas.microsoft.com/office/drawing/2014/main" val="3193938193"/>
                  </a:ext>
                </a:extLst>
              </a:tr>
              <a:tr h="587183">
                <a:tc>
                  <a:txBody>
                    <a:bodyPr/>
                    <a:lstStyle/>
                    <a:p>
                      <a:r>
                        <a:rPr lang="nl-NL" sz="2400" b="1" dirty="0">
                          <a:solidFill>
                            <a:srgbClr val="002060"/>
                          </a:solidFill>
                        </a:rPr>
                        <a:t>10:00</a:t>
                      </a:r>
                    </a:p>
                  </a:txBody>
                  <a:tcPr>
                    <a:solidFill>
                      <a:srgbClr val="00B0F0"/>
                    </a:solidFill>
                  </a:tcPr>
                </a:tc>
                <a:tc>
                  <a:txBody>
                    <a:bodyPr/>
                    <a:lstStyle/>
                    <a:p>
                      <a:r>
                        <a:rPr lang="nl-NL" sz="2400" dirty="0">
                          <a:solidFill>
                            <a:srgbClr val="002060"/>
                          </a:solidFill>
                        </a:rPr>
                        <a:t>Van methode naar leerlijn, opdracht 2</a:t>
                      </a:r>
                    </a:p>
                  </a:txBody>
                  <a:tcPr>
                    <a:solidFill>
                      <a:srgbClr val="00B0F0"/>
                    </a:solidFill>
                  </a:tcPr>
                </a:tc>
                <a:extLst>
                  <a:ext uri="{0D108BD9-81ED-4DB2-BD59-A6C34878D82A}">
                    <a16:rowId xmlns:a16="http://schemas.microsoft.com/office/drawing/2014/main" val="4128898807"/>
                  </a:ext>
                </a:extLst>
              </a:tr>
              <a:tr h="587183">
                <a:tc>
                  <a:txBody>
                    <a:bodyPr/>
                    <a:lstStyle/>
                    <a:p>
                      <a:r>
                        <a:rPr lang="nl-NL" sz="2400" b="1" dirty="0">
                          <a:solidFill>
                            <a:srgbClr val="002060"/>
                          </a:solidFill>
                        </a:rPr>
                        <a:t>10:30</a:t>
                      </a:r>
                    </a:p>
                  </a:txBody>
                  <a:tcPr>
                    <a:solidFill>
                      <a:srgbClr val="00B0F0"/>
                    </a:solidFill>
                  </a:tcPr>
                </a:tc>
                <a:tc>
                  <a:txBody>
                    <a:bodyPr/>
                    <a:lstStyle/>
                    <a:p>
                      <a:r>
                        <a:rPr lang="nl-NL" sz="2400" dirty="0">
                          <a:solidFill>
                            <a:srgbClr val="002060"/>
                          </a:solidFill>
                        </a:rPr>
                        <a:t>Blokvoorbereiding rekenen opdracht 3</a:t>
                      </a:r>
                    </a:p>
                  </a:txBody>
                  <a:tcPr>
                    <a:solidFill>
                      <a:srgbClr val="00B0F0"/>
                    </a:solidFill>
                  </a:tcPr>
                </a:tc>
                <a:extLst>
                  <a:ext uri="{0D108BD9-81ED-4DB2-BD59-A6C34878D82A}">
                    <a16:rowId xmlns:a16="http://schemas.microsoft.com/office/drawing/2014/main" val="784145475"/>
                  </a:ext>
                </a:extLst>
              </a:tr>
              <a:tr h="587183">
                <a:tc>
                  <a:txBody>
                    <a:bodyPr/>
                    <a:lstStyle/>
                    <a:p>
                      <a:r>
                        <a:rPr lang="nl-NL" sz="2400" b="1" dirty="0">
                          <a:solidFill>
                            <a:srgbClr val="002060"/>
                          </a:solidFill>
                        </a:rPr>
                        <a:t>11:15</a:t>
                      </a:r>
                    </a:p>
                  </a:txBody>
                  <a:tcPr>
                    <a:solidFill>
                      <a:srgbClr val="0FF936"/>
                    </a:solidFill>
                  </a:tcPr>
                </a:tc>
                <a:tc>
                  <a:txBody>
                    <a:bodyPr/>
                    <a:lstStyle/>
                    <a:p>
                      <a:r>
                        <a:rPr lang="nl-NL" sz="2400" dirty="0">
                          <a:solidFill>
                            <a:srgbClr val="002060"/>
                          </a:solidFill>
                        </a:rPr>
                        <a:t>Bespreking</a:t>
                      </a:r>
                    </a:p>
                  </a:txBody>
                  <a:tcPr>
                    <a:solidFill>
                      <a:srgbClr val="0FF936"/>
                    </a:solidFill>
                  </a:tcPr>
                </a:tc>
                <a:extLst>
                  <a:ext uri="{0D108BD9-81ED-4DB2-BD59-A6C34878D82A}">
                    <a16:rowId xmlns:a16="http://schemas.microsoft.com/office/drawing/2014/main" val="1945064594"/>
                  </a:ext>
                </a:extLst>
              </a:tr>
              <a:tr h="587183">
                <a:tc>
                  <a:txBody>
                    <a:bodyPr/>
                    <a:lstStyle/>
                    <a:p>
                      <a:r>
                        <a:rPr lang="nl-NL" sz="2400" b="1" dirty="0">
                          <a:solidFill>
                            <a:srgbClr val="002060"/>
                          </a:solidFill>
                        </a:rPr>
                        <a:t>11:30 </a:t>
                      </a:r>
                    </a:p>
                  </a:txBody>
                  <a:tcPr>
                    <a:solidFill>
                      <a:srgbClr val="0FF936"/>
                    </a:solidFill>
                  </a:tcPr>
                </a:tc>
                <a:tc>
                  <a:txBody>
                    <a:bodyPr/>
                    <a:lstStyle/>
                    <a:p>
                      <a:r>
                        <a:rPr lang="nl-NL" sz="2400" dirty="0">
                          <a:solidFill>
                            <a:srgbClr val="002060"/>
                          </a:solidFill>
                        </a:rPr>
                        <a:t>Klasseplan, introductie</a:t>
                      </a:r>
                    </a:p>
                  </a:txBody>
                  <a:tcPr>
                    <a:solidFill>
                      <a:srgbClr val="0FF936"/>
                    </a:solidFill>
                  </a:tcPr>
                </a:tc>
                <a:extLst>
                  <a:ext uri="{0D108BD9-81ED-4DB2-BD59-A6C34878D82A}">
                    <a16:rowId xmlns:a16="http://schemas.microsoft.com/office/drawing/2014/main" val="4113801732"/>
                  </a:ext>
                </a:extLst>
              </a:tr>
              <a:tr h="587183">
                <a:tc>
                  <a:txBody>
                    <a:bodyPr/>
                    <a:lstStyle/>
                    <a:p>
                      <a:r>
                        <a:rPr lang="nl-NL" sz="2400" b="1" dirty="0">
                          <a:solidFill>
                            <a:srgbClr val="002060"/>
                          </a:solidFill>
                        </a:rPr>
                        <a:t>12:00</a:t>
                      </a:r>
                    </a:p>
                  </a:txBody>
                  <a:tcPr/>
                </a:tc>
                <a:tc>
                  <a:txBody>
                    <a:bodyPr/>
                    <a:lstStyle/>
                    <a:p>
                      <a:r>
                        <a:rPr lang="nl-NL" sz="2400" dirty="0">
                          <a:solidFill>
                            <a:srgbClr val="002060"/>
                          </a:solidFill>
                        </a:rPr>
                        <a:t>Afronding</a:t>
                      </a:r>
                    </a:p>
                  </a:txBody>
                  <a:tcPr/>
                </a:tc>
                <a:extLst>
                  <a:ext uri="{0D108BD9-81ED-4DB2-BD59-A6C34878D82A}">
                    <a16:rowId xmlns:a16="http://schemas.microsoft.com/office/drawing/2014/main" val="1956780655"/>
                  </a:ext>
                </a:extLst>
              </a:tr>
            </a:tbl>
          </a:graphicData>
        </a:graphic>
      </p:graphicFrame>
    </p:spTree>
    <p:extLst>
      <p:ext uri="{BB962C8B-B14F-4D97-AF65-F5344CB8AC3E}">
        <p14:creationId xmlns:p14="http://schemas.microsoft.com/office/powerpoint/2010/main" val="3102426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48497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6370" y="625941"/>
            <a:ext cx="8703320" cy="857250"/>
          </a:xfrm>
        </p:spPr>
        <p:txBody>
          <a:bodyPr>
            <a:normAutofit fontScale="90000"/>
          </a:bodyPr>
          <a:lstStyle/>
          <a:p>
            <a:pPr algn="l"/>
            <a:r>
              <a:rPr lang="nl-NL" dirty="0">
                <a:solidFill>
                  <a:srgbClr val="66AB38"/>
                </a:solidFill>
                <a:latin typeface="Arial Rounded MT Bold" panose="020F0704030504030204" pitchFamily="34" charset="0"/>
              </a:rPr>
              <a:t>Referentieniveaus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10649" y="211525"/>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986370" y="1705475"/>
            <a:ext cx="9297317" cy="4037223"/>
          </a:xfrm>
          <a:noFill/>
        </p:spPr>
        <p:txBody>
          <a:bodyPr>
            <a:normAutofit fontScale="92500" lnSpcReduction="20000"/>
          </a:bodyPr>
          <a:lstStyle/>
          <a:p>
            <a:pPr marL="0" indent="0">
              <a:buNone/>
            </a:pPr>
            <a:r>
              <a:rPr lang="nl-NL" dirty="0">
                <a:solidFill>
                  <a:srgbClr val="0456A2"/>
                </a:solidFill>
              </a:rPr>
              <a:t>De indeling van de referentieniveaus:</a:t>
            </a:r>
          </a:p>
          <a:p>
            <a:endParaRPr lang="nl-NL" dirty="0">
              <a:solidFill>
                <a:srgbClr val="0456A2"/>
              </a:solidFill>
            </a:endParaRPr>
          </a:p>
          <a:p>
            <a:r>
              <a:rPr lang="nl-NL" i="1" dirty="0">
                <a:solidFill>
                  <a:srgbClr val="0456A2"/>
                </a:solidFill>
              </a:rPr>
              <a:t>Mondelinge taalvaardigheid</a:t>
            </a:r>
          </a:p>
          <a:p>
            <a:pPr lvl="1"/>
            <a:r>
              <a:rPr lang="nl-NL" i="1" dirty="0">
                <a:solidFill>
                  <a:srgbClr val="0456A2"/>
                </a:solidFill>
              </a:rPr>
              <a:t>Gesprekken</a:t>
            </a:r>
          </a:p>
          <a:p>
            <a:pPr lvl="1"/>
            <a:r>
              <a:rPr lang="nl-NL" i="1" dirty="0">
                <a:solidFill>
                  <a:srgbClr val="0456A2"/>
                </a:solidFill>
              </a:rPr>
              <a:t>Luisteren</a:t>
            </a:r>
          </a:p>
          <a:p>
            <a:pPr lvl="1"/>
            <a:r>
              <a:rPr lang="nl-NL" i="1" dirty="0">
                <a:solidFill>
                  <a:srgbClr val="0456A2"/>
                </a:solidFill>
              </a:rPr>
              <a:t>Spreken </a:t>
            </a:r>
          </a:p>
          <a:p>
            <a:r>
              <a:rPr lang="nl-NL" i="1" dirty="0">
                <a:solidFill>
                  <a:srgbClr val="0456A2"/>
                </a:solidFill>
              </a:rPr>
              <a:t>Lezen</a:t>
            </a:r>
          </a:p>
          <a:p>
            <a:pPr lvl="1"/>
            <a:r>
              <a:rPr lang="nl-NL" i="1" dirty="0">
                <a:solidFill>
                  <a:srgbClr val="0456A2"/>
                </a:solidFill>
              </a:rPr>
              <a:t>Zakelijke teksten</a:t>
            </a:r>
          </a:p>
          <a:p>
            <a:pPr lvl="1"/>
            <a:r>
              <a:rPr lang="nl-NL" i="1" dirty="0">
                <a:solidFill>
                  <a:srgbClr val="0456A2"/>
                </a:solidFill>
              </a:rPr>
              <a:t>Fictionele, narratieve en literaire teksten</a:t>
            </a:r>
          </a:p>
          <a:p>
            <a:r>
              <a:rPr lang="nl-NL" i="1" dirty="0">
                <a:solidFill>
                  <a:srgbClr val="0456A2"/>
                </a:solidFill>
              </a:rPr>
              <a:t>Schrijven</a:t>
            </a:r>
          </a:p>
          <a:p>
            <a:r>
              <a:rPr lang="nl-NL" i="1" dirty="0">
                <a:solidFill>
                  <a:srgbClr val="0456A2"/>
                </a:solidFill>
              </a:rPr>
              <a:t>Begrippenlijst en taalverzorging (spelling)</a:t>
            </a: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292502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403785" y="814044"/>
            <a:ext cx="8256198" cy="4482944"/>
          </a:xfrm>
        </p:spPr>
        <p:txBody>
          <a:bodyPr>
            <a:noAutofit/>
          </a:bodyPr>
          <a:lstStyle/>
          <a:p>
            <a:pPr>
              <a:lnSpc>
                <a:spcPct val="107000"/>
              </a:lnSpc>
              <a:spcAft>
                <a:spcPts val="800"/>
              </a:spcAft>
            </a:pPr>
            <a:r>
              <a:rPr lang="nl-NL" sz="2000" dirty="0">
                <a:solidFill>
                  <a:srgbClr val="87B632"/>
                </a:solidFill>
                <a:latin typeface="Arial Rounded MT Bold" panose="020F0704030504030204" pitchFamily="34" charset="0"/>
              </a:rPr>
              <a:t>Huidige kerndoelen Nederlands</a:t>
            </a:r>
            <a:br>
              <a:rPr lang="nl-NL" sz="1600" dirty="0">
                <a:solidFill>
                  <a:srgbClr val="87B632"/>
                </a:solidFill>
                <a:latin typeface="Arial Rounded MT Bold" panose="020F0704030504030204" pitchFamily="34" charset="0"/>
              </a:rPr>
            </a:br>
            <a:br>
              <a:rPr lang="nl-NL" sz="1600" b="1"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Mondeling taalonderwijs </a:t>
            </a:r>
            <a:br>
              <a:rPr lang="nl-NL" sz="1600" b="1" kern="100" dirty="0">
                <a:solidFill>
                  <a:srgbClr val="FF0000"/>
                </a:solidFill>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verwerven uit gesproken taal. Ze leren tevens die informatie, mondeling of schriftelijk, gestructureerd weer te geven.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Schriftelijk taalonderwijs</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4</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informatie te achterhalen in informatieve en instructieve teksten, waaronder schema's, tabellen en digitale bronnen.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5</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naar inhoud en vorm teksten te schrijven met verschillende functies, zoals: informeren, instrueren, overtuigen of plezier verschaffen. </a:t>
            </a:r>
            <a:br>
              <a:rPr lang="nl-NL" sz="1600" kern="100" dirty="0">
                <a:effectLst/>
                <a:latin typeface="Aptos"/>
                <a:ea typeface="Aptos"/>
                <a:cs typeface="Times New Roman" panose="02020603050405020304" pitchFamily="18" charset="0"/>
              </a:rPr>
            </a:b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a:t>
            </a:r>
            <a:br>
              <a:rPr lang="nl-NL" sz="1600" kern="100" dirty="0">
                <a:effectLst/>
                <a:latin typeface="Aptos"/>
                <a:ea typeface="Aptos"/>
                <a:cs typeface="Times New Roman" panose="02020603050405020304" pitchFamily="18" charset="0"/>
              </a:rPr>
            </a:br>
            <a:r>
              <a:rPr lang="nl-NL" sz="1600" b="1" kern="100" dirty="0">
                <a:solidFill>
                  <a:srgbClr val="FF0000"/>
                </a:solidFill>
                <a:effectLst/>
                <a:latin typeface="Aptos"/>
                <a:ea typeface="Aptos"/>
                <a:cs typeface="Times New Roman" panose="02020603050405020304" pitchFamily="18" charset="0"/>
              </a:rPr>
              <a:t>Nederlands Taalbeschouwing, waaronder strategieën </a:t>
            </a:r>
            <a:br>
              <a:rPr lang="nl-NL" sz="1600" kern="100" dirty="0">
                <a:effectLst/>
                <a:latin typeface="Aptos"/>
                <a:ea typeface="Aptos"/>
                <a:cs typeface="Times New Roman" panose="02020603050405020304" pitchFamily="18" charset="0"/>
              </a:rPr>
            </a:br>
            <a:r>
              <a:rPr lang="nl-NL" sz="1600" b="1" kern="100" dirty="0">
                <a:effectLst/>
                <a:latin typeface="Aptos"/>
                <a:ea typeface="Aptos"/>
                <a:cs typeface="Times New Roman" panose="02020603050405020304" pitchFamily="18" charset="0"/>
              </a:rPr>
              <a:t>Kerndoel 10</a:t>
            </a:r>
            <a:r>
              <a:rPr lang="nl-NL" sz="1600" kern="100" dirty="0">
                <a:effectLst/>
                <a:latin typeface="Aptos"/>
                <a:ea typeface="Aptos"/>
                <a:cs typeface="Times New Roman" panose="02020603050405020304" pitchFamily="18" charset="0"/>
              </a:rPr>
              <a:t> </a:t>
            </a:r>
            <a:br>
              <a:rPr lang="nl-NL" sz="1600" kern="100" dirty="0">
                <a:effectLst/>
                <a:latin typeface="Aptos"/>
                <a:ea typeface="Aptos"/>
                <a:cs typeface="Times New Roman" panose="02020603050405020304" pitchFamily="18" charset="0"/>
              </a:rPr>
            </a:br>
            <a:r>
              <a:rPr lang="nl-NL" sz="1600" kern="100" dirty="0">
                <a:effectLst/>
                <a:latin typeface="Aptos"/>
                <a:ea typeface="Aptos"/>
                <a:cs typeface="Times New Roman" panose="02020603050405020304" pitchFamily="18" charset="0"/>
              </a:rPr>
              <a:t>De leerlingen leren bij de doelen onder «mondeling taalonderwijs» en «schriftelijk taalonderwijs» strategieën te herkennen, te verwoorden, te gebruiken en te beoordelen. </a:t>
            </a:r>
            <a:endParaRPr lang="nl-NL" sz="16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90987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84335" y="325970"/>
            <a:ext cx="7203018" cy="857250"/>
          </a:xfrm>
        </p:spPr>
        <p:txBody>
          <a:bodyPr>
            <a:normAutofit/>
          </a:bodyPr>
          <a:lstStyle/>
          <a:p>
            <a:pPr algn="l"/>
            <a:r>
              <a:rPr lang="nl-NL" dirty="0">
                <a:solidFill>
                  <a:srgbClr val="66AB38"/>
                </a:solidFill>
                <a:latin typeface="Arial Rounded MT Bold" panose="020F0704030504030204" pitchFamily="34" charset="0"/>
              </a:rPr>
              <a:t>Leerlijn taal, domeinen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498105" y="22799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9" name="Afbeelding 8">
            <a:extLst>
              <a:ext uri="{FF2B5EF4-FFF2-40B4-BE49-F238E27FC236}">
                <a16:creationId xmlns:a16="http://schemas.microsoft.com/office/drawing/2014/main" id="{B6296F1B-DCDE-4308-9748-DBF562714F08}"/>
              </a:ext>
            </a:extLst>
          </p:cNvPr>
          <p:cNvPicPr>
            <a:picLocks noChangeAspect="1"/>
          </p:cNvPicPr>
          <p:nvPr/>
        </p:nvPicPr>
        <p:blipFill>
          <a:blip r:embed="rId6"/>
          <a:stretch>
            <a:fillRect/>
          </a:stretch>
        </p:blipFill>
        <p:spPr>
          <a:xfrm>
            <a:off x="2168025" y="1473423"/>
            <a:ext cx="8252533" cy="3911153"/>
          </a:xfrm>
          <a:prstGeom prst="rect">
            <a:avLst/>
          </a:prstGeom>
        </p:spPr>
      </p:pic>
    </p:spTree>
    <p:extLst>
      <p:ext uri="{BB962C8B-B14F-4D97-AF65-F5344CB8AC3E}">
        <p14:creationId xmlns:p14="http://schemas.microsoft.com/office/powerpoint/2010/main" val="213430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1" name="Afbeelding 10">
            <a:extLst>
              <a:ext uri="{FF2B5EF4-FFF2-40B4-BE49-F238E27FC236}">
                <a16:creationId xmlns:a16="http://schemas.microsoft.com/office/drawing/2014/main" id="{39EF7C5E-AE1B-4DDA-A781-11B3F8812EB8}"/>
              </a:ext>
            </a:extLst>
          </p:cNvPr>
          <p:cNvPicPr>
            <a:picLocks noChangeAspect="1"/>
          </p:cNvPicPr>
          <p:nvPr/>
        </p:nvPicPr>
        <p:blipFill>
          <a:blip r:embed="rId6"/>
          <a:stretch>
            <a:fillRect/>
          </a:stretch>
        </p:blipFill>
        <p:spPr>
          <a:xfrm>
            <a:off x="3488789" y="102174"/>
            <a:ext cx="8012244" cy="6452738"/>
          </a:xfrm>
          <a:prstGeom prst="rect">
            <a:avLst/>
          </a:prstGeom>
        </p:spPr>
      </p:pic>
    </p:spTree>
    <p:extLst>
      <p:ext uri="{BB962C8B-B14F-4D97-AF65-F5344CB8AC3E}">
        <p14:creationId xmlns:p14="http://schemas.microsoft.com/office/powerpoint/2010/main" val="1406230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a:extLst>
              <a:ext uri="{FF2B5EF4-FFF2-40B4-BE49-F238E27FC236}">
                <a16:creationId xmlns:a16="http://schemas.microsoft.com/office/drawing/2014/main" id="{B76DF541-2779-44FA-8292-47945A922A6D}"/>
              </a:ext>
            </a:extLst>
          </p:cNvPr>
          <p:cNvPicPr>
            <a:picLocks noChangeAspect="1"/>
          </p:cNvPicPr>
          <p:nvPr/>
        </p:nvPicPr>
        <p:blipFill>
          <a:blip r:embed="rId5"/>
          <a:stretch>
            <a:fillRect/>
          </a:stretch>
        </p:blipFill>
        <p:spPr>
          <a:xfrm>
            <a:off x="2628278" y="660330"/>
            <a:ext cx="8658166" cy="4600783"/>
          </a:xfrm>
          <a:prstGeom prst="rect">
            <a:avLst/>
          </a:prstGeom>
        </p:spPr>
      </p:pic>
    </p:spTree>
    <p:extLst>
      <p:ext uri="{BB962C8B-B14F-4D97-AF65-F5344CB8AC3E}">
        <p14:creationId xmlns:p14="http://schemas.microsoft.com/office/powerpoint/2010/main" val="749647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ekstvak 6">
            <a:extLst>
              <a:ext uri="{FF2B5EF4-FFF2-40B4-BE49-F238E27FC236}">
                <a16:creationId xmlns:a16="http://schemas.microsoft.com/office/drawing/2014/main" id="{40D60D19-BDA0-45F0-92A3-881E03CAC60E}"/>
              </a:ext>
            </a:extLst>
          </p:cNvPr>
          <p:cNvSpPr txBox="1"/>
          <p:nvPr/>
        </p:nvSpPr>
        <p:spPr>
          <a:xfrm>
            <a:off x="496957" y="0"/>
            <a:ext cx="6109252" cy="584775"/>
          </a:xfrm>
          <a:prstGeom prst="rect">
            <a:avLst/>
          </a:prstGeom>
          <a:noFill/>
        </p:spPr>
        <p:txBody>
          <a:bodyPr wrap="square">
            <a:spAutoFit/>
          </a:bodyPr>
          <a:lstStyle/>
          <a:p>
            <a:r>
              <a:rPr lang="nl-NL" sz="3200" dirty="0">
                <a:solidFill>
                  <a:srgbClr val="66AB38"/>
                </a:solidFill>
                <a:latin typeface="Arial Rounded MT Bold" panose="020F0704030504030204" pitchFamily="34" charset="0"/>
              </a:rPr>
              <a:t>Centrale eindtoets</a:t>
            </a:r>
            <a:endParaRPr lang="nl-NL" sz="3200" dirty="0"/>
          </a:p>
        </p:txBody>
      </p:sp>
      <p:sp>
        <p:nvSpPr>
          <p:cNvPr id="8" name="Tekstvak 7">
            <a:extLst>
              <a:ext uri="{FF2B5EF4-FFF2-40B4-BE49-F238E27FC236}">
                <a16:creationId xmlns:a16="http://schemas.microsoft.com/office/drawing/2014/main" id="{AF68374A-B6B4-4D99-8039-641075DC512A}"/>
              </a:ext>
            </a:extLst>
          </p:cNvPr>
          <p:cNvSpPr txBox="1"/>
          <p:nvPr/>
        </p:nvSpPr>
        <p:spPr>
          <a:xfrm>
            <a:off x="496957" y="584775"/>
            <a:ext cx="11449878" cy="5336013"/>
          </a:xfrm>
          <a:prstGeom prst="rect">
            <a:avLst/>
          </a:prstGeom>
          <a:noFill/>
        </p:spPr>
        <p:txBody>
          <a:bodyPr wrap="square">
            <a:spAutoFit/>
          </a:bodyPr>
          <a:lstStyle/>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de eindtoetsen PO onderdeel Nederlandse taal (vanaf nu: taal) is in principe ruimte om alle domeinen te meten, met daarbij de kanttekening dat in ieder geval het domein Lezen en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Taalverzorging uit het domein Begrippenlijst en Taalverzorging getoetst moeten worden conform de eisen genoemd in het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Toetsbesluit</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PO (2014). </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Het is niet wettelijk verplicht om de domeinen Mondelinge taalvaardigheid, Schrijven en Begrippenlijst uit het domein Begrippenlijst en Taalverzorging te toetsen</a:t>
            </a:r>
            <a:r>
              <a:rPr lang="nl-NL" sz="16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nl-NL"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Toetsaanbieders</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zijn vrij om vanuit deze Algemene Toetswijzer PO aan de andere domeinen invulling te geven in hun eigen handleidingen en deze domeinen op te nemen in hun eindtoets.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Door ook andere domeinen in de eindtoets op te nemen kan meer recht gedaan worden aan de onderwijsinhouden voor taal</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en aan het evalueren van de prestaties van leerlingen aan het einde van het basisonderwijs (zie ook paragraaf 3.2 hieronder). Uiteraard blijft het de verantwoordelijkheid van de school om ervoor te zorgen dat de onderdelen die niet door een eindtoets getoetst worden, door kinderen beheerst worden.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Voor scholen is het belangrijk zich te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realiseren welke domeinen </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in een eindtoets getoetst worden. In de eindtoetsen gaat het niet om dé taalvaardigheid van de leerling maar om </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beperkt deel van de taalvaardigheid</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Immers, het is niet verplicht om alle domeinen te toetsen en binnen de domeinen kunnen keuzes gemaakt worden in wat wel of niet getoetst wordt. Het is derhalve nodig om op andere wijzen dan via de eindtoets een beeld te verwerven van de ontwikkeling van de taalvaardigheid van leerlingen. Dit kan bijvoorbeeld aan de hand van </a:t>
            </a:r>
            <a:r>
              <a:rPr lang="nl-NL" sz="1600" i="1" dirty="0" err="1">
                <a:solidFill>
                  <a:srgbClr val="0456A2"/>
                </a:solidFill>
                <a:effectLst/>
                <a:latin typeface="Calibri" panose="020F0502020204030204" pitchFamily="34" charset="0"/>
                <a:ea typeface="Calibri" panose="020F0502020204030204" pitchFamily="34" charset="0"/>
                <a:cs typeface="Calibri" panose="020F0502020204030204" pitchFamily="34" charset="0"/>
              </a:rPr>
              <a:t>methodegebonden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toetsen, observaties, portfolio's en besprekingen van de uitvoering van taaltaken met leerlingen.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Een indicatie van het behaalde referentieniveau kan in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leerlingrapport</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dus alleen voor het domein Lezen en het </a:t>
            </a:r>
            <a:r>
              <a:rPr lang="nl-NL" sz="1600" i="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subdomein</a:t>
            </a:r>
            <a:r>
              <a:rPr lang="nl-NL" sz="1600"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Taalverzorging worden gegeven</a:t>
            </a: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Voor de andere (sub)domeinen dienen eindtoetsaanbieders zelf een cesuur te kunnen verantwoorden.</a:t>
            </a:r>
            <a:endParaRPr lang="nl-NL" sz="1600" dirty="0">
              <a:solidFill>
                <a:srgbClr val="0456A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600" i="1" dirty="0">
                <a:solidFill>
                  <a:srgbClr val="0456A2"/>
                </a:solidFill>
                <a:effectLst/>
                <a:latin typeface="Calibri" panose="020F0502020204030204" pitchFamily="34" charset="0"/>
                <a:ea typeface="Calibri" panose="020F0502020204030204" pitchFamily="34" charset="0"/>
                <a:cs typeface="Calibri" panose="020F0502020204030204" pitchFamily="34" charset="0"/>
              </a:rPr>
              <a:t> </a:t>
            </a:r>
            <a:r>
              <a:rPr lang="nl-NL" sz="1600" b="1" i="1" dirty="0">
                <a:solidFill>
                  <a:srgbClr val="0456A2"/>
                </a:solidFill>
                <a:effectLst/>
                <a:latin typeface="Calibri" panose="020F0502020204030204" pitchFamily="34" charset="0"/>
                <a:ea typeface="Calibri" panose="020F0502020204030204" pitchFamily="34" charset="0"/>
              </a:rPr>
              <a:t>Bron: CVTE, Algemeen deel toetswijzer voor eindtoets PO, Versie 27 augustus 2014</a:t>
            </a:r>
            <a:endParaRPr lang="nl-NL" sz="1600" b="1" dirty="0">
              <a:solidFill>
                <a:srgbClr val="0456A2"/>
              </a:solidFill>
            </a:endParaRPr>
          </a:p>
        </p:txBody>
      </p:sp>
    </p:spTree>
    <p:extLst>
      <p:ext uri="{BB962C8B-B14F-4D97-AF65-F5344CB8AC3E}">
        <p14:creationId xmlns:p14="http://schemas.microsoft.com/office/powerpoint/2010/main" val="4075318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605185" y="281384"/>
            <a:ext cx="10953384" cy="857250"/>
          </a:xfrm>
        </p:spPr>
        <p:txBody>
          <a:bodyPr>
            <a:noAutofit/>
          </a:bodyPr>
          <a:lstStyle/>
          <a:p>
            <a:pPr algn="l"/>
            <a:r>
              <a:rPr lang="nl-NL" sz="3600" dirty="0">
                <a:solidFill>
                  <a:srgbClr val="66AB38"/>
                </a:solidFill>
                <a:latin typeface="Arial Rounded MT Bold" panose="020F0704030504030204" pitchFamily="34" charset="0"/>
              </a:rPr>
              <a:t>Voorbeelden referentieopgaven eindtoets lezen</a:t>
            </a:r>
            <a:endParaRPr lang="nl-NL" sz="36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B98D9702-3B52-431C-975A-9F7BE040A70B}"/>
              </a:ext>
            </a:extLst>
          </p:cNvPr>
          <p:cNvPicPr>
            <a:picLocks noChangeAspect="1"/>
          </p:cNvPicPr>
          <p:nvPr/>
        </p:nvPicPr>
        <p:blipFill>
          <a:blip r:embed="rId5"/>
          <a:stretch>
            <a:fillRect/>
          </a:stretch>
        </p:blipFill>
        <p:spPr>
          <a:xfrm>
            <a:off x="825160" y="1044987"/>
            <a:ext cx="7920346" cy="4768026"/>
          </a:xfrm>
          <a:prstGeom prst="rect">
            <a:avLst/>
          </a:prstGeom>
        </p:spPr>
      </p:pic>
    </p:spTree>
    <p:extLst>
      <p:ext uri="{BB962C8B-B14F-4D97-AF65-F5344CB8AC3E}">
        <p14:creationId xmlns:p14="http://schemas.microsoft.com/office/powerpoint/2010/main" val="41652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69211" y="88210"/>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D170C5DE-53B0-4D0B-A2A8-BE25AA34EFB3}"/>
              </a:ext>
            </a:extLst>
          </p:cNvPr>
          <p:cNvPicPr>
            <a:picLocks noChangeAspect="1"/>
          </p:cNvPicPr>
          <p:nvPr/>
        </p:nvPicPr>
        <p:blipFill>
          <a:blip r:embed="rId3"/>
          <a:stretch>
            <a:fillRect/>
          </a:stretch>
        </p:blipFill>
        <p:spPr>
          <a:xfrm>
            <a:off x="5698419" y="3760505"/>
            <a:ext cx="6724650" cy="2905125"/>
          </a:xfrm>
          <a:prstGeom prst="rect">
            <a:avLst/>
          </a:prstGeom>
        </p:spPr>
      </p:pic>
      <p:pic>
        <p:nvPicPr>
          <p:cNvPr id="5" name="Afbeelding 4">
            <a:extLst>
              <a:ext uri="{FF2B5EF4-FFF2-40B4-BE49-F238E27FC236}">
                <a16:creationId xmlns:a16="http://schemas.microsoft.com/office/drawing/2014/main" id="{E6426C1E-3801-4A95-9B9D-5D10396A4F9F}"/>
              </a:ext>
            </a:extLst>
          </p:cNvPr>
          <p:cNvPicPr>
            <a:picLocks noChangeAspect="1"/>
          </p:cNvPicPr>
          <p:nvPr/>
        </p:nvPicPr>
        <p:blipFill>
          <a:blip r:embed="rId4"/>
          <a:stretch>
            <a:fillRect/>
          </a:stretch>
        </p:blipFill>
        <p:spPr>
          <a:xfrm>
            <a:off x="277113" y="803326"/>
            <a:ext cx="5574389" cy="5487964"/>
          </a:xfrm>
          <a:prstGeom prst="rect">
            <a:avLst/>
          </a:prstGeom>
        </p:spPr>
      </p:pic>
    </p:spTree>
    <p:extLst>
      <p:ext uri="{BB962C8B-B14F-4D97-AF65-F5344CB8AC3E}">
        <p14:creationId xmlns:p14="http://schemas.microsoft.com/office/powerpoint/2010/main" val="2684285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7" name="Titel 1">
            <a:extLst>
              <a:ext uri="{FF2B5EF4-FFF2-40B4-BE49-F238E27FC236}">
                <a16:creationId xmlns:a16="http://schemas.microsoft.com/office/drawing/2014/main" id="{CA327426-A6AD-4B85-888A-019F63CD1E84}"/>
              </a:ext>
            </a:extLst>
          </p:cNvPr>
          <p:cNvSpPr>
            <a:spLocks noGrp="1"/>
          </p:cNvSpPr>
          <p:nvPr>
            <p:ph type="title"/>
          </p:nvPr>
        </p:nvSpPr>
        <p:spPr>
          <a:xfrm>
            <a:off x="354463" y="27464"/>
            <a:ext cx="10953384" cy="857250"/>
          </a:xfrm>
        </p:spPr>
        <p:txBody>
          <a:bodyPr>
            <a:normAutofit/>
          </a:bodyPr>
          <a:lstStyle/>
          <a:p>
            <a:pPr algn="l"/>
            <a:r>
              <a:rPr lang="nl-NL" sz="2800" dirty="0">
                <a:solidFill>
                  <a:srgbClr val="66AB38"/>
                </a:solidFill>
                <a:latin typeface="Arial Rounded MT Bold" panose="020F0704030504030204" pitchFamily="34" charset="0"/>
              </a:rPr>
              <a:t>Voorbeelden referentieopgaven eindtoets, interpunctie</a:t>
            </a:r>
            <a:endParaRPr lang="nl-NL" sz="2800" dirty="0">
              <a:solidFill>
                <a:srgbClr val="66AB38"/>
              </a:solidFill>
            </a:endParaRPr>
          </a:p>
        </p:txBody>
      </p:sp>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3" name="Afbeelding 2">
            <a:extLst>
              <a:ext uri="{FF2B5EF4-FFF2-40B4-BE49-F238E27FC236}">
                <a16:creationId xmlns:a16="http://schemas.microsoft.com/office/drawing/2014/main" id="{3848FC35-7C5F-4F12-8F28-697D9860747D}"/>
              </a:ext>
            </a:extLst>
          </p:cNvPr>
          <p:cNvPicPr>
            <a:picLocks noChangeAspect="1"/>
          </p:cNvPicPr>
          <p:nvPr/>
        </p:nvPicPr>
        <p:blipFill>
          <a:blip r:embed="rId5"/>
          <a:stretch>
            <a:fillRect/>
          </a:stretch>
        </p:blipFill>
        <p:spPr>
          <a:xfrm>
            <a:off x="484852" y="769400"/>
            <a:ext cx="6594373" cy="4827081"/>
          </a:xfrm>
          <a:prstGeom prst="rect">
            <a:avLst/>
          </a:prstGeom>
        </p:spPr>
      </p:pic>
    </p:spTree>
    <p:extLst>
      <p:ext uri="{BB962C8B-B14F-4D97-AF65-F5344CB8AC3E}">
        <p14:creationId xmlns:p14="http://schemas.microsoft.com/office/powerpoint/2010/main" val="99613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Doelen voor deze morgen</a:t>
            </a:r>
          </a:p>
        </p:txBody>
      </p:sp>
      <p:sp>
        <p:nvSpPr>
          <p:cNvPr id="6" name="Tijdelijke aanduiding voor inhoud 5"/>
          <p:cNvSpPr>
            <a:spLocks noGrp="1"/>
          </p:cNvSpPr>
          <p:nvPr>
            <p:ph idx="1"/>
          </p:nvPr>
        </p:nvSpPr>
        <p:spPr/>
        <p:txBody>
          <a:bodyPr/>
          <a:lstStyle/>
          <a:p>
            <a:r>
              <a:rPr lang="nl-NL" dirty="0">
                <a:solidFill>
                  <a:srgbClr val="0B5DA7"/>
                </a:solidFill>
              </a:rPr>
              <a:t>We hebben inzicht in de referentieniveaus voor rekenen en taal</a:t>
            </a:r>
          </a:p>
          <a:p>
            <a:r>
              <a:rPr lang="nl-NL" dirty="0">
                <a:solidFill>
                  <a:srgbClr val="0B5DA7"/>
                </a:solidFill>
              </a:rPr>
              <a:t>We hebben zicht op de doelen voor rekenen per leerjaar</a:t>
            </a:r>
          </a:p>
          <a:p>
            <a:r>
              <a:rPr lang="nl-NL" dirty="0">
                <a:solidFill>
                  <a:srgbClr val="0B5DA7"/>
                </a:solidFill>
              </a:rPr>
              <a:t>We denken na over een jaarplanning voor de doelen bij rekenen</a:t>
            </a:r>
          </a:p>
          <a:p>
            <a:r>
              <a:rPr lang="nl-NL" dirty="0">
                <a:solidFill>
                  <a:srgbClr val="0B5DA7"/>
                </a:solidFill>
              </a:rPr>
              <a:t>We begrijpen waar de ruimte zit om keuzes te maken uit de methode als we werken vanuit leerlijnen</a:t>
            </a:r>
          </a:p>
        </p:txBody>
      </p:sp>
      <p:pic>
        <p:nvPicPr>
          <p:cNvPr id="7" name="Afbeelding 6">
            <a:extLst>
              <a:ext uri="{FF2B5EF4-FFF2-40B4-BE49-F238E27FC236}">
                <a16:creationId xmlns:a16="http://schemas.microsoft.com/office/drawing/2014/main" id="{C20B1348-F0EE-445E-B33D-0CA7556C0DE0}"/>
              </a:ext>
            </a:extLst>
          </p:cNvPr>
          <p:cNvPicPr>
            <a:picLocks noChangeAspect="1"/>
          </p:cNvPicPr>
          <p:nvPr/>
        </p:nvPicPr>
        <p:blipFill>
          <a:blip r:embed="rId2"/>
          <a:stretch>
            <a:fillRect/>
          </a:stretch>
        </p:blipFill>
        <p:spPr>
          <a:xfrm>
            <a:off x="10089185" y="0"/>
            <a:ext cx="2102815" cy="753495"/>
          </a:xfrm>
          <a:prstGeom prst="rect">
            <a:avLst/>
          </a:prstGeom>
        </p:spPr>
      </p:pic>
      <p:pic>
        <p:nvPicPr>
          <p:cNvPr id="9" name="Afbeelding 8">
            <a:extLst>
              <a:ext uri="{FF2B5EF4-FFF2-40B4-BE49-F238E27FC236}">
                <a16:creationId xmlns:a16="http://schemas.microsoft.com/office/drawing/2014/main" id="{D9018732-A451-4D73-A165-C53E2090F83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764712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165BC3E8-43CF-4EB8-A495-EAEC413F73D0}"/>
              </a:ext>
            </a:extLst>
          </p:cNvPr>
          <p:cNvSpPr>
            <a:spLocks noChangeArrowheads="1"/>
          </p:cNvSpPr>
          <p:nvPr/>
        </p:nvSpPr>
        <p:spPr bwMode="auto">
          <a:xfrm>
            <a:off x="3975652" y="-39756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6">
            <a:extLst>
              <a:ext uri="{FF2B5EF4-FFF2-40B4-BE49-F238E27FC236}">
                <a16:creationId xmlns:a16="http://schemas.microsoft.com/office/drawing/2014/main" id="{BD61F16F-BABF-400E-BCE3-8F4BB3BA9807}"/>
              </a:ext>
            </a:extLst>
          </p:cNvPr>
          <p:cNvSpPr>
            <a:spLocks noChangeArrowheads="1"/>
          </p:cNvSpPr>
          <p:nvPr/>
        </p:nvSpPr>
        <p:spPr bwMode="auto">
          <a:xfrm>
            <a:off x="3975652" y="59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NL" altLang="nl-N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 name="Afbeelding 9">
            <a:extLst>
              <a:ext uri="{FF2B5EF4-FFF2-40B4-BE49-F238E27FC236}">
                <a16:creationId xmlns:a16="http://schemas.microsoft.com/office/drawing/2014/main" id="{5E46C8A0-4E82-48AE-9279-835D7EA6C4B8}"/>
              </a:ext>
            </a:extLst>
          </p:cNvPr>
          <p:cNvPicPr>
            <a:picLocks noChangeAspect="1"/>
          </p:cNvPicPr>
          <p:nvPr/>
        </p:nvPicPr>
        <p:blipFill>
          <a:blip r:embed="rId3"/>
          <a:stretch>
            <a:fillRect/>
          </a:stretch>
        </p:blipFill>
        <p:spPr>
          <a:xfrm>
            <a:off x="6507743" y="3723792"/>
            <a:ext cx="5099237" cy="3149853"/>
          </a:xfrm>
          <a:prstGeom prst="rect">
            <a:avLst/>
          </a:prstGeom>
        </p:spPr>
      </p:pic>
      <p:pic>
        <p:nvPicPr>
          <p:cNvPr id="4" name="Afbeelding 3">
            <a:extLst>
              <a:ext uri="{FF2B5EF4-FFF2-40B4-BE49-F238E27FC236}">
                <a16:creationId xmlns:a16="http://schemas.microsoft.com/office/drawing/2014/main" id="{DC3BA5CD-C845-4890-A4AC-ED76DCA95E3D}"/>
              </a:ext>
            </a:extLst>
          </p:cNvPr>
          <p:cNvPicPr>
            <a:picLocks noChangeAspect="1"/>
          </p:cNvPicPr>
          <p:nvPr/>
        </p:nvPicPr>
        <p:blipFill>
          <a:blip r:embed="rId4"/>
          <a:stretch>
            <a:fillRect/>
          </a:stretch>
        </p:blipFill>
        <p:spPr>
          <a:xfrm>
            <a:off x="245274" y="178533"/>
            <a:ext cx="6844950" cy="338301"/>
          </a:xfrm>
          <a:prstGeom prst="rect">
            <a:avLst/>
          </a:prstGeom>
        </p:spPr>
      </p:pic>
      <p:pic>
        <p:nvPicPr>
          <p:cNvPr id="11" name="Afbeelding 10">
            <a:extLst>
              <a:ext uri="{FF2B5EF4-FFF2-40B4-BE49-F238E27FC236}">
                <a16:creationId xmlns:a16="http://schemas.microsoft.com/office/drawing/2014/main" id="{F6D1C427-FC46-42AA-A56F-1FF7EB1B224B}"/>
              </a:ext>
            </a:extLst>
          </p:cNvPr>
          <p:cNvPicPr>
            <a:picLocks noChangeAspect="1"/>
          </p:cNvPicPr>
          <p:nvPr/>
        </p:nvPicPr>
        <p:blipFill>
          <a:blip r:embed="rId5"/>
          <a:stretch>
            <a:fillRect/>
          </a:stretch>
        </p:blipFill>
        <p:spPr>
          <a:xfrm>
            <a:off x="354462" y="592678"/>
            <a:ext cx="6626574" cy="3131113"/>
          </a:xfrm>
          <a:prstGeom prst="rect">
            <a:avLst/>
          </a:prstGeom>
        </p:spPr>
      </p:pic>
    </p:spTree>
    <p:extLst>
      <p:ext uri="{BB962C8B-B14F-4D97-AF65-F5344CB8AC3E}">
        <p14:creationId xmlns:p14="http://schemas.microsoft.com/office/powerpoint/2010/main" val="2458859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3792427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3656303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7EB35-B873-7791-F612-0646D63E589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357DD90E-5456-0790-A776-22EEFE694CDE}"/>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7DA4EE2-668E-EFEB-908D-E9FBC52E7A1E}"/>
              </a:ext>
            </a:extLst>
          </p:cNvPr>
          <p:cNvPicPr>
            <a:picLocks noChangeAspect="1"/>
          </p:cNvPicPr>
          <p:nvPr/>
        </p:nvPicPr>
        <p:blipFill>
          <a:blip r:embed="rId2"/>
          <a:stretch>
            <a:fillRect/>
          </a:stretch>
        </p:blipFill>
        <p:spPr>
          <a:xfrm>
            <a:off x="838200" y="90652"/>
            <a:ext cx="10658374" cy="6767348"/>
          </a:xfrm>
          <a:prstGeom prst="rect">
            <a:avLst/>
          </a:prstGeom>
        </p:spPr>
      </p:pic>
    </p:spTree>
    <p:extLst>
      <p:ext uri="{BB962C8B-B14F-4D97-AF65-F5344CB8AC3E}">
        <p14:creationId xmlns:p14="http://schemas.microsoft.com/office/powerpoint/2010/main" val="284756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lezen, wat is leesbegrip</a:t>
            </a:r>
            <a:endParaRPr lang="nl-NL" sz="3600" dirty="0"/>
          </a:p>
        </p:txBody>
      </p:sp>
      <p:sp>
        <p:nvSpPr>
          <p:cNvPr id="3" name="Tijdelijke aanduiding voor inhoud 2"/>
          <p:cNvSpPr>
            <a:spLocks noGrp="1"/>
          </p:cNvSpPr>
          <p:nvPr>
            <p:ph idx="1"/>
          </p:nvPr>
        </p:nvSpPr>
        <p:spPr>
          <a:xfrm>
            <a:off x="677469" y="1093610"/>
            <a:ext cx="10191254" cy="4670779"/>
          </a:xfrm>
          <a:noFill/>
        </p:spPr>
        <p:txBody>
          <a:bodyPr>
            <a:normAutofit/>
          </a:bodyPr>
          <a:lstStyle/>
          <a:p>
            <a:r>
              <a:rPr lang="nl-NL" dirty="0">
                <a:solidFill>
                  <a:srgbClr val="0456A2"/>
                </a:solidFill>
              </a:rPr>
              <a:t>Leesbegrip = DV x ETB x LMH x TK x AD</a:t>
            </a:r>
          </a:p>
          <a:p>
            <a:endParaRPr lang="nl-NL" dirty="0">
              <a:solidFill>
                <a:srgbClr val="0456A2"/>
              </a:solidFill>
            </a:endParaRPr>
          </a:p>
          <a:p>
            <a:r>
              <a:rPr lang="nl-NL" dirty="0">
                <a:solidFill>
                  <a:srgbClr val="0456A2"/>
                </a:solidFill>
              </a:rPr>
              <a:t>DV = decoderen en vloeiendheid </a:t>
            </a:r>
          </a:p>
          <a:p>
            <a:r>
              <a:rPr lang="nl-NL" dirty="0">
                <a:solidFill>
                  <a:srgbClr val="0456A2"/>
                </a:solidFill>
              </a:rPr>
              <a:t>EV= ervarings- en taalbasis </a:t>
            </a:r>
            <a:r>
              <a:rPr lang="nl-NL" sz="2400" dirty="0">
                <a:solidFill>
                  <a:srgbClr val="0456A2"/>
                </a:solidFill>
              </a:rPr>
              <a:t>(wat weet je al van dit </a:t>
            </a:r>
            <a:br>
              <a:rPr lang="nl-NL" sz="2400" dirty="0">
                <a:solidFill>
                  <a:srgbClr val="0456A2"/>
                </a:solidFill>
              </a:rPr>
            </a:br>
            <a:r>
              <a:rPr lang="nl-NL" sz="2400" dirty="0">
                <a:solidFill>
                  <a:srgbClr val="0456A2"/>
                </a:solidFill>
              </a:rPr>
              <a:t>onderwerp, woordenschat)</a:t>
            </a:r>
          </a:p>
          <a:p>
            <a:r>
              <a:rPr lang="nl-NL" dirty="0">
                <a:solidFill>
                  <a:srgbClr val="0456A2"/>
                </a:solidFill>
              </a:rPr>
              <a:t>LMH = leesmotivatie en hoeveelheid tekst</a:t>
            </a:r>
          </a:p>
          <a:p>
            <a:r>
              <a:rPr lang="nl-NL" dirty="0">
                <a:solidFill>
                  <a:srgbClr val="0456A2"/>
                </a:solidFill>
              </a:rPr>
              <a:t>TK= tekstkwaliteit </a:t>
            </a:r>
            <a:r>
              <a:rPr lang="nl-NL" sz="2400" dirty="0">
                <a:solidFill>
                  <a:srgbClr val="0456A2"/>
                </a:solidFill>
              </a:rPr>
              <a:t>(rijke teksten, meerdere teksten over een onderwerp)</a:t>
            </a:r>
          </a:p>
          <a:p>
            <a:r>
              <a:rPr lang="nl-NL" dirty="0">
                <a:solidFill>
                  <a:srgbClr val="0456A2"/>
                </a:solidFill>
              </a:rPr>
              <a:t>AD = actief denken </a:t>
            </a:r>
            <a:r>
              <a:rPr lang="nl-NL" sz="2400" dirty="0">
                <a:solidFill>
                  <a:srgbClr val="0456A2"/>
                </a:solidFill>
              </a:rPr>
              <a:t>(gesprekken, schrijven over teksten, interessante 					     betekenisvolle opdrachten)</a:t>
            </a:r>
            <a:endParaRPr lang="nl-NL" dirty="0">
              <a:solidFill>
                <a:srgbClr val="0456A2"/>
              </a:solidFill>
            </a:endParaRPr>
          </a:p>
          <a:p>
            <a:pPr lvl="1"/>
            <a:endParaRPr lang="nl-NL" dirty="0">
              <a:solidFill>
                <a:srgbClr val="0456A2"/>
              </a:solidFill>
            </a:endParaRPr>
          </a:p>
          <a:p>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lvl="1"/>
            <a:endParaRPr lang="nl-NL" dirty="0">
              <a:solidFill>
                <a:srgbClr val="0456A2"/>
              </a:solidFill>
            </a:endParaRPr>
          </a:p>
          <a:p>
            <a:pPr marL="457200" lvl="1"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4" name="Afbeelding 3">
            <a:extLst>
              <a:ext uri="{FF2B5EF4-FFF2-40B4-BE49-F238E27FC236}">
                <a16:creationId xmlns:a16="http://schemas.microsoft.com/office/drawing/2014/main" id="{8B8FFD97-3D45-9BFF-146D-550B93C6C422}"/>
              </a:ext>
            </a:extLst>
          </p:cNvPr>
          <p:cNvPicPr>
            <a:picLocks noChangeAspect="1"/>
          </p:cNvPicPr>
          <p:nvPr/>
        </p:nvPicPr>
        <p:blipFill>
          <a:blip r:embed="rId4"/>
          <a:stretch>
            <a:fillRect/>
          </a:stretch>
        </p:blipFill>
        <p:spPr>
          <a:xfrm rot="836555">
            <a:off x="9129859" y="252021"/>
            <a:ext cx="2553654" cy="3776351"/>
          </a:xfrm>
          <a:prstGeom prst="rect">
            <a:avLst/>
          </a:prstGeom>
        </p:spPr>
      </p:pic>
    </p:spTree>
    <p:extLst>
      <p:ext uri="{BB962C8B-B14F-4D97-AF65-F5344CB8AC3E}">
        <p14:creationId xmlns:p14="http://schemas.microsoft.com/office/powerpoint/2010/main" val="3944119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Leerlijn begrijpend lezen</a:t>
            </a:r>
            <a:endParaRPr lang="nl-NL" sz="3600" dirty="0"/>
          </a:p>
        </p:txBody>
      </p:sp>
      <p:sp>
        <p:nvSpPr>
          <p:cNvPr id="3" name="Tijdelijke aanduiding voor inhoud 2"/>
          <p:cNvSpPr>
            <a:spLocks noGrp="1"/>
          </p:cNvSpPr>
          <p:nvPr>
            <p:ph idx="1"/>
          </p:nvPr>
        </p:nvSpPr>
        <p:spPr>
          <a:xfrm>
            <a:off x="677468" y="1252943"/>
            <a:ext cx="7243907" cy="4670779"/>
          </a:xfrm>
          <a:noFill/>
        </p:spPr>
        <p:txBody>
          <a:bodyPr>
            <a:normAutofit fontScale="92500"/>
          </a:bodyPr>
          <a:lstStyle/>
          <a:p>
            <a:r>
              <a:rPr lang="nl-NL" dirty="0">
                <a:solidFill>
                  <a:srgbClr val="0456A2"/>
                </a:solidFill>
              </a:rPr>
              <a:t>Begrijpend lezen is alleen in Nederland een apart vak</a:t>
            </a:r>
          </a:p>
          <a:p>
            <a:r>
              <a:rPr lang="nl-NL" dirty="0">
                <a:solidFill>
                  <a:srgbClr val="0456A2"/>
                </a:solidFill>
              </a:rPr>
              <a:t>Scores voor leesbegrip belangrijk bij de verwijzing naar het VO</a:t>
            </a:r>
          </a:p>
          <a:p>
            <a:r>
              <a:rPr lang="nl-NL" dirty="0">
                <a:solidFill>
                  <a:srgbClr val="0456A2"/>
                </a:solidFill>
              </a:rPr>
              <a:t>Leesbegrip komt op vergelijkbare wijze tot stand als mondelinge taal</a:t>
            </a:r>
          </a:p>
          <a:p>
            <a:r>
              <a:rPr lang="nl-NL" dirty="0">
                <a:solidFill>
                  <a:srgbClr val="0456A2"/>
                </a:solidFill>
              </a:rPr>
              <a:t>Begrijpen van een tekst verloopt grotendeels onbewust</a:t>
            </a:r>
          </a:p>
          <a:p>
            <a:r>
              <a:rPr lang="nl-NL" dirty="0">
                <a:solidFill>
                  <a:srgbClr val="0456A2"/>
                </a:solidFill>
              </a:rPr>
              <a:t>Soms zijn onbewuste processen niet toereikend: dan kan een lezer ervoor kiezen om bewust iets te herhalen, langzamer lezen etc.</a:t>
            </a:r>
          </a:p>
          <a:p>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1659864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Woordenschat</a:t>
            </a:r>
            <a:endParaRPr lang="nl-NL" sz="3600" dirty="0"/>
          </a:p>
        </p:txBody>
      </p:sp>
      <p:sp>
        <p:nvSpPr>
          <p:cNvPr id="3" name="Tijdelijke aanduiding voor inhoud 2"/>
          <p:cNvSpPr>
            <a:spLocks noGrp="1"/>
          </p:cNvSpPr>
          <p:nvPr>
            <p:ph idx="1"/>
          </p:nvPr>
        </p:nvSpPr>
        <p:spPr>
          <a:xfrm>
            <a:off x="677468" y="1252943"/>
            <a:ext cx="10769197" cy="4670779"/>
          </a:xfrm>
          <a:noFill/>
        </p:spPr>
        <p:txBody>
          <a:bodyPr>
            <a:normAutofit lnSpcReduction="10000"/>
          </a:bodyPr>
          <a:lstStyle/>
          <a:p>
            <a:pPr marL="0" indent="0">
              <a:buNone/>
            </a:pPr>
            <a:r>
              <a:rPr lang="nl-NL" i="1" dirty="0">
                <a:solidFill>
                  <a:srgbClr val="0456A2"/>
                </a:solidFill>
              </a:rPr>
              <a:t>‘</a:t>
            </a:r>
            <a:r>
              <a:rPr lang="nl-NL" dirty="0">
                <a:solidFill>
                  <a:srgbClr val="0456A2"/>
                </a:solidFill>
              </a:rPr>
              <a:t>De woordenschat van hoogopgeleiden in hun dagelijks leven is vele malen armer dan geschreven taal. Het is voor leraren dan ook een onmogelijke opgave om de woordenschat van leerlingen helpen te ontwikkelen door alleen woordbetekenissen uit te leggen. Zonder aandacht voor rijke contexten en rijke teksten is woordenschatontwikkeling niet mogelijk.’</a:t>
            </a:r>
          </a:p>
          <a:p>
            <a:pPr marL="0" indent="0">
              <a:buNone/>
            </a:pPr>
            <a:endParaRPr lang="nl-NL" i="1" dirty="0">
              <a:solidFill>
                <a:srgbClr val="0456A2"/>
              </a:solidFill>
            </a:endParaRPr>
          </a:p>
          <a:p>
            <a:pPr>
              <a:buFont typeface="Wingdings" panose="05000000000000000000" pitchFamily="2" charset="2"/>
              <a:buChar char="Ø"/>
            </a:pPr>
            <a:r>
              <a:rPr lang="nl-NL" i="1" dirty="0">
                <a:solidFill>
                  <a:srgbClr val="0456A2"/>
                </a:solidFill>
              </a:rPr>
              <a:t>Niet woorden aanleren, maar woordenschat faciliteren door veel voor te lezen, door hun te stimuleren veel te lezen.</a:t>
            </a:r>
          </a:p>
          <a:p>
            <a:pPr>
              <a:buFont typeface="Wingdings" panose="05000000000000000000" pitchFamily="2" charset="2"/>
              <a:buChar char="Ø"/>
            </a:pPr>
            <a:r>
              <a:rPr lang="nl-NL" i="1" dirty="0">
                <a:solidFill>
                  <a:srgbClr val="0456A2"/>
                </a:solidFill>
              </a:rPr>
              <a:t>Focus op losse woorden in een tekst leidt juist af van het begrijpen van de tekst als geheel</a:t>
            </a:r>
          </a:p>
          <a:p>
            <a:pPr marL="0" indent="0">
              <a:buNone/>
            </a:pPr>
            <a:endParaRPr lang="nl-NL"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88216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7279" y="625941"/>
            <a:ext cx="7203018" cy="857250"/>
          </a:xfrm>
        </p:spPr>
        <p:txBody>
          <a:bodyPr>
            <a:normAutofit/>
          </a:bodyPr>
          <a:lstStyle/>
          <a:p>
            <a:pPr algn="l"/>
            <a:r>
              <a:rPr lang="nl-NL" dirty="0">
                <a:solidFill>
                  <a:srgbClr val="66AB38"/>
                </a:solidFill>
                <a:latin typeface="Arial Rounded MT Bold" panose="020F0704030504030204" pitchFamily="34" charset="0"/>
              </a:rPr>
              <a:t>Conclusie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9810998" y="527961"/>
            <a:ext cx="1219120" cy="828831"/>
          </a:xfrm>
          <a:prstGeom prst="rect">
            <a:avLst/>
          </a:prstGeom>
        </p:spPr>
      </p:pic>
      <p:sp>
        <p:nvSpPr>
          <p:cNvPr id="5" name="Tijdelijke aanduiding voor inhoud 2">
            <a:extLst>
              <a:ext uri="{FF2B5EF4-FFF2-40B4-BE49-F238E27FC236}">
                <a16:creationId xmlns:a16="http://schemas.microsoft.com/office/drawing/2014/main" id="{FD9A3AF3-4B2D-4C56-9953-EBE5A73602D5}"/>
              </a:ext>
            </a:extLst>
          </p:cNvPr>
          <p:cNvSpPr>
            <a:spLocks noGrp="1"/>
          </p:cNvSpPr>
          <p:nvPr>
            <p:ph idx="1"/>
          </p:nvPr>
        </p:nvSpPr>
        <p:spPr>
          <a:xfrm>
            <a:off x="1165123" y="1705475"/>
            <a:ext cx="9942542" cy="4526584"/>
          </a:xfrm>
          <a:noFill/>
        </p:spPr>
        <p:txBody>
          <a:bodyPr>
            <a:normAutofit/>
          </a:bodyPr>
          <a:lstStyle/>
          <a:p>
            <a:pPr marL="0" indent="0">
              <a:buNone/>
            </a:pPr>
            <a:r>
              <a:rPr lang="nl-NL" dirty="0">
                <a:solidFill>
                  <a:srgbClr val="0456A2"/>
                </a:solidFill>
              </a:rPr>
              <a:t>Zorg dat je kennis hebt van de referentieniveaus</a:t>
            </a:r>
          </a:p>
          <a:p>
            <a:pPr marL="0" indent="0">
              <a:buNone/>
            </a:pPr>
            <a:r>
              <a:rPr lang="nl-NL" dirty="0">
                <a:solidFill>
                  <a:srgbClr val="0456A2"/>
                </a:solidFill>
              </a:rPr>
              <a:t>Realiseer je dat er ruimte is voor interpretatie</a:t>
            </a:r>
          </a:p>
          <a:p>
            <a:pPr marL="0" indent="0">
              <a:buNone/>
            </a:pPr>
            <a:r>
              <a:rPr lang="nl-NL" dirty="0">
                <a:solidFill>
                  <a:srgbClr val="0456A2"/>
                </a:solidFill>
              </a:rPr>
              <a:t>Ook methodeontwikkelaars en toetsontwikkelaars hebben met die ruimte te maken</a:t>
            </a:r>
          </a:p>
          <a:p>
            <a:pPr marL="0" indent="0">
              <a:buNone/>
            </a:pPr>
            <a:r>
              <a:rPr lang="nl-NL" dirty="0">
                <a:solidFill>
                  <a:srgbClr val="0456A2"/>
                </a:solidFill>
              </a:rPr>
              <a:t>Niet alles wat je aanleert komt terug in de eindtoets </a:t>
            </a:r>
          </a:p>
          <a:p>
            <a:pPr marL="0" indent="0">
              <a:buNone/>
            </a:pPr>
            <a:r>
              <a:rPr lang="nl-NL" dirty="0">
                <a:solidFill>
                  <a:srgbClr val="0456A2"/>
                </a:solidFill>
              </a:rPr>
              <a:t>Focus niet teveel op cijfers, maar kijk naar de doelen zelf</a:t>
            </a:r>
          </a:p>
        </p:txBody>
      </p:sp>
      <p:pic>
        <p:nvPicPr>
          <p:cNvPr id="6" name="Afbeelding 5">
            <a:extLst>
              <a:ext uri="{FF2B5EF4-FFF2-40B4-BE49-F238E27FC236}">
                <a16:creationId xmlns:a16="http://schemas.microsoft.com/office/drawing/2014/main" id="{F9C09246-0700-4BD7-A895-CC22CCD70B22}"/>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078251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1" y="505801"/>
            <a:ext cx="10515600" cy="844697"/>
          </a:xfrm>
        </p:spPr>
        <p:txBody>
          <a:bodyPr>
            <a:normAutofit fontScale="90000"/>
          </a:bodyPr>
          <a:lstStyle/>
          <a:p>
            <a:r>
              <a:rPr lang="nl-NL" sz="3200" dirty="0">
                <a:solidFill>
                  <a:srgbClr val="002060"/>
                </a:solidFill>
                <a:latin typeface="Arial Rounded MT Bold" panose="020F0704030504030204" pitchFamily="34" charset="0"/>
              </a:rPr>
              <a:t>Opdracht 1: De referentieniveaus</a:t>
            </a:r>
            <a:br>
              <a:rPr lang="nl-NL" sz="3200" dirty="0">
                <a:solidFill>
                  <a:srgbClr val="002060"/>
                </a:solidFill>
                <a:latin typeface="Arial Rounded MT Bold" panose="020F0704030504030204" pitchFamily="34" charset="0"/>
              </a:rPr>
            </a:br>
            <a:endParaRPr lang="nl-NL" sz="3200" dirty="0">
              <a:solidFill>
                <a:srgbClr val="002060"/>
              </a:solidFill>
              <a:latin typeface="Arial Rounded MT Bold" panose="020F0704030504030204" pitchFamily="34" charset="0"/>
            </a:endParaRPr>
          </a:p>
        </p:txBody>
      </p:sp>
      <p:sp>
        <p:nvSpPr>
          <p:cNvPr id="3" name="Tijdelijke aanduiding voor inhoud 2"/>
          <p:cNvSpPr>
            <a:spLocks noGrp="1"/>
          </p:cNvSpPr>
          <p:nvPr>
            <p:ph idx="1"/>
          </p:nvPr>
        </p:nvSpPr>
        <p:spPr>
          <a:xfrm>
            <a:off x="838199" y="1049462"/>
            <a:ext cx="11077135" cy="5196593"/>
          </a:xfrm>
        </p:spPr>
        <p:txBody>
          <a:bodyPr>
            <a:normAutofit fontScale="92500" lnSpcReduction="10000"/>
          </a:bodyPr>
          <a:lstStyle/>
          <a:p>
            <a:pPr marL="0" indent="0">
              <a:buNone/>
            </a:pPr>
            <a:endParaRPr lang="nl-NL" dirty="0">
              <a:solidFill>
                <a:srgbClr val="FF0000"/>
              </a:solidFill>
            </a:endParaRPr>
          </a:p>
          <a:p>
            <a:pPr marL="0" indent="0">
              <a:buNone/>
            </a:pPr>
            <a:r>
              <a:rPr lang="nl-NL" dirty="0">
                <a:solidFill>
                  <a:srgbClr val="002060"/>
                </a:solidFill>
              </a:rPr>
              <a:t>Bekijken</a:t>
            </a:r>
          </a:p>
          <a:p>
            <a:pPr>
              <a:buFontTx/>
              <a:buChar char="-"/>
            </a:pPr>
            <a:r>
              <a:rPr lang="nl-NL" dirty="0">
                <a:solidFill>
                  <a:srgbClr val="002060"/>
                </a:solidFill>
              </a:rPr>
              <a:t>de referentieniveaus Rekenen en Wiskunde en Taal</a:t>
            </a:r>
          </a:p>
          <a:p>
            <a:pPr>
              <a:buFontTx/>
              <a:buChar char="-"/>
            </a:pPr>
            <a:r>
              <a:rPr lang="nl-NL" dirty="0">
                <a:solidFill>
                  <a:srgbClr val="002060"/>
                </a:solidFill>
              </a:rPr>
              <a:t>de interpretatie van NieuwLeren</a:t>
            </a:r>
          </a:p>
          <a:p>
            <a:pPr>
              <a:buFontTx/>
              <a:buChar char="-"/>
            </a:pPr>
            <a:r>
              <a:rPr lang="nl-NL" dirty="0">
                <a:solidFill>
                  <a:srgbClr val="002060"/>
                </a:solidFill>
              </a:rPr>
              <a:t>De referentieopgaven (ook gesorteerd per domein)</a:t>
            </a:r>
          </a:p>
          <a:p>
            <a:pPr marL="0" indent="0">
              <a:buNone/>
            </a:pPr>
            <a:endParaRPr lang="nl-NL" dirty="0">
              <a:solidFill>
                <a:srgbClr val="002060"/>
              </a:solidFill>
            </a:endParaRPr>
          </a:p>
          <a:p>
            <a:pPr marL="0" indent="0">
              <a:buNone/>
            </a:pPr>
            <a:r>
              <a:rPr lang="nl-NL" dirty="0">
                <a:solidFill>
                  <a:srgbClr val="002060"/>
                </a:solidFill>
              </a:rPr>
              <a:t>Bespreken</a:t>
            </a:r>
          </a:p>
          <a:p>
            <a:r>
              <a:rPr lang="nl-NL" dirty="0">
                <a:solidFill>
                  <a:srgbClr val="002060"/>
                </a:solidFill>
              </a:rPr>
              <a:t>Is het eindniveau duidelijk?</a:t>
            </a:r>
          </a:p>
          <a:p>
            <a:r>
              <a:rPr lang="nl-NL" b="1" dirty="0">
                <a:solidFill>
                  <a:srgbClr val="002060"/>
                </a:solidFill>
              </a:rPr>
              <a:t>Wat zijn de grootste verschillen tussen 1F en 1S</a:t>
            </a:r>
          </a:p>
          <a:p>
            <a:r>
              <a:rPr lang="nl-NL" dirty="0">
                <a:solidFill>
                  <a:srgbClr val="002060"/>
                </a:solidFill>
              </a:rPr>
              <a:t>Wat betekent dit alles voor mijn onderwijs?</a:t>
            </a:r>
          </a:p>
          <a:p>
            <a:r>
              <a:rPr lang="nl-NL" dirty="0">
                <a:solidFill>
                  <a:srgbClr val="002060"/>
                </a:solidFill>
              </a:rPr>
              <a:t>Weet ik op welke onderdelen de leerlingen minder goed scoren op de eindtoets?</a:t>
            </a:r>
          </a:p>
          <a:p>
            <a:endParaRPr lang="nl-NL" dirty="0">
              <a:solidFill>
                <a:srgbClr val="002060"/>
              </a:solidFill>
              <a:highlight>
                <a:srgbClr val="FFFF00"/>
              </a:highlight>
            </a:endParaRPr>
          </a:p>
          <a:p>
            <a:endParaRPr lang="nl-NL" dirty="0">
              <a:solidFill>
                <a:srgbClr val="FF0000"/>
              </a:solidFill>
            </a:endParaRPr>
          </a:p>
          <a:p>
            <a:pPr marL="0" indent="0">
              <a:buNone/>
            </a:pPr>
            <a:endParaRPr lang="nl-NL" dirty="0">
              <a:solidFill>
                <a:srgbClr val="FF0000"/>
              </a:solidFill>
            </a:endParaRPr>
          </a:p>
        </p:txBody>
      </p:sp>
    </p:spTree>
    <p:extLst>
      <p:ext uri="{BB962C8B-B14F-4D97-AF65-F5344CB8AC3E}">
        <p14:creationId xmlns:p14="http://schemas.microsoft.com/office/powerpoint/2010/main" val="3457743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chemeClr val="bg1"/>
                </a:solidFill>
                <a:latin typeface="Arial Rounded MT Bold" panose="020F0704030504030204" pitchFamily="34" charset="0"/>
              </a:rPr>
              <a:t>2. Van methode naar leerlijn</a:t>
            </a:r>
          </a:p>
        </p:txBody>
      </p:sp>
      <p:pic>
        <p:nvPicPr>
          <p:cNvPr id="8" name="Picture 2" descr="Afbeeldingsresultaat voor taalmethode">
            <a:extLst>
              <a:ext uri="{FF2B5EF4-FFF2-40B4-BE49-F238E27FC236}">
                <a16:creationId xmlns:a16="http://schemas.microsoft.com/office/drawing/2014/main" id="{3B7E3DF2-5BD6-4305-872A-D2E3DD29D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5810">
            <a:off x="626885" y="1267704"/>
            <a:ext cx="2850844" cy="29011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fbeeldingsresultaat voor taalmethode">
            <a:extLst>
              <a:ext uri="{FF2B5EF4-FFF2-40B4-BE49-F238E27FC236}">
                <a16:creationId xmlns:a16="http://schemas.microsoft.com/office/drawing/2014/main" id="{74CE3576-5504-4648-90D2-2EAC8B386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415" y="508519"/>
            <a:ext cx="4089037" cy="2543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Afbeeldingsresultaat voor taalmethode">
            <a:extLst>
              <a:ext uri="{FF2B5EF4-FFF2-40B4-BE49-F238E27FC236}">
                <a16:creationId xmlns:a16="http://schemas.microsoft.com/office/drawing/2014/main" id="{C9771E9D-072D-447A-A877-AB3E6D164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27761">
            <a:off x="8716030" y="2600557"/>
            <a:ext cx="3130826" cy="2877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fbeeldingsresultaat voor taalmethode">
            <a:extLst>
              <a:ext uri="{FF2B5EF4-FFF2-40B4-BE49-F238E27FC236}">
                <a16:creationId xmlns:a16="http://schemas.microsoft.com/office/drawing/2014/main" id="{6AB7110B-E174-48CF-92F2-C715F00E8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39285">
            <a:off x="3801210" y="3397119"/>
            <a:ext cx="2955643" cy="22226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127BD7AE-D356-4521-9007-027DEC98042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Rechthoek 1">
            <a:extLst>
              <a:ext uri="{FF2B5EF4-FFF2-40B4-BE49-F238E27FC236}">
                <a16:creationId xmlns:a16="http://schemas.microsoft.com/office/drawing/2014/main" id="{08B14922-2560-444D-A4B6-05C4643C1736}"/>
              </a:ext>
            </a:extLst>
          </p:cNvPr>
          <p:cNvSpPr/>
          <p:nvPr/>
        </p:nvSpPr>
        <p:spPr>
          <a:xfrm>
            <a:off x="678034" y="62903"/>
            <a:ext cx="4837606" cy="584775"/>
          </a:xfrm>
          <a:prstGeom prst="rect">
            <a:avLst/>
          </a:prstGeom>
        </p:spPr>
        <p:txBody>
          <a:bodyPr wrap="none">
            <a:spAutoFit/>
          </a:bodyPr>
          <a:lstStyle/>
          <a:p>
            <a:r>
              <a:rPr lang="nl-NL" sz="3200" dirty="0">
                <a:solidFill>
                  <a:srgbClr val="66AB38"/>
                </a:solidFill>
                <a:latin typeface="Arial Rounded MT Bold" panose="020F0704030504030204" pitchFamily="34" charset="0"/>
              </a:rPr>
              <a:t>Leerlijnen en methodes</a:t>
            </a:r>
            <a:endParaRPr lang="nl-NL" sz="3200" dirty="0"/>
          </a:p>
        </p:txBody>
      </p:sp>
    </p:spTree>
    <p:extLst>
      <p:ext uri="{BB962C8B-B14F-4D97-AF65-F5344CB8AC3E}">
        <p14:creationId xmlns:p14="http://schemas.microsoft.com/office/powerpoint/2010/main" val="230077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D7D6D43-0E35-4A8B-887E-940ADB1230A7}"/>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3" name="Titel 1">
            <a:extLst>
              <a:ext uri="{FF2B5EF4-FFF2-40B4-BE49-F238E27FC236}">
                <a16:creationId xmlns:a16="http://schemas.microsoft.com/office/drawing/2014/main" id="{05ED91E8-4B5C-42CD-88E5-C5603EFE821C}"/>
              </a:ext>
            </a:extLst>
          </p:cNvPr>
          <p:cNvSpPr txBox="1">
            <a:spLocks/>
          </p:cNvSpPr>
          <p:nvPr/>
        </p:nvSpPr>
        <p:spPr>
          <a:xfrm rot="19970017">
            <a:off x="9410720" y="991961"/>
            <a:ext cx="2328826" cy="79794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000" dirty="0">
                <a:solidFill>
                  <a:srgbClr val="00BFFE"/>
                </a:solidFill>
                <a:latin typeface="Arial Rounded MT Bold" panose="020F0704030504030204" pitchFamily="34" charset="0"/>
              </a:rPr>
              <a:t>Waar moet je</a:t>
            </a:r>
          </a:p>
          <a:p>
            <a:r>
              <a:rPr lang="nl-NL" sz="2000" dirty="0">
                <a:solidFill>
                  <a:srgbClr val="00BFFE"/>
                </a:solidFill>
                <a:latin typeface="Arial Rounded MT Bold" panose="020F0704030504030204" pitchFamily="34" charset="0"/>
              </a:rPr>
              <a:t> over nadenken?</a:t>
            </a:r>
            <a:endParaRPr lang="nl-NL" sz="2000" dirty="0"/>
          </a:p>
        </p:txBody>
      </p:sp>
      <p:sp>
        <p:nvSpPr>
          <p:cNvPr id="4" name="Titel 1">
            <a:extLst>
              <a:ext uri="{FF2B5EF4-FFF2-40B4-BE49-F238E27FC236}">
                <a16:creationId xmlns:a16="http://schemas.microsoft.com/office/drawing/2014/main" id="{69B9E1C1-4B41-4835-A16A-20929AE1399F}"/>
              </a:ext>
            </a:extLst>
          </p:cNvPr>
          <p:cNvSpPr txBox="1">
            <a:spLocks/>
          </p:cNvSpPr>
          <p:nvPr/>
        </p:nvSpPr>
        <p:spPr>
          <a:xfrm rot="20082890">
            <a:off x="534396" y="1053907"/>
            <a:ext cx="2240099" cy="907465"/>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rgbClr val="00BFFE"/>
                </a:solidFill>
                <a:latin typeface="Arial Rounded MT Bold" panose="020F0704030504030204" pitchFamily="34" charset="0"/>
              </a:rPr>
              <a:t>Kijkwijzer</a:t>
            </a:r>
            <a:endParaRPr lang="nl-NL" dirty="0"/>
          </a:p>
        </p:txBody>
      </p:sp>
      <p:pic>
        <p:nvPicPr>
          <p:cNvPr id="5" name="Afbeelding 4">
            <a:extLst>
              <a:ext uri="{FF2B5EF4-FFF2-40B4-BE49-F238E27FC236}">
                <a16:creationId xmlns:a16="http://schemas.microsoft.com/office/drawing/2014/main" id="{9D512000-BD1B-4DFC-8268-743E42F369D3}"/>
              </a:ext>
            </a:extLst>
          </p:cNvPr>
          <p:cNvPicPr>
            <a:picLocks noChangeAspect="1"/>
          </p:cNvPicPr>
          <p:nvPr/>
        </p:nvPicPr>
        <p:blipFill>
          <a:blip r:embed="rId4"/>
          <a:stretch>
            <a:fillRect/>
          </a:stretch>
        </p:blipFill>
        <p:spPr>
          <a:xfrm>
            <a:off x="949089" y="2277534"/>
            <a:ext cx="910255" cy="1224136"/>
          </a:xfrm>
          <a:prstGeom prst="rect">
            <a:avLst/>
          </a:prstGeom>
        </p:spPr>
      </p:pic>
      <p:pic>
        <p:nvPicPr>
          <p:cNvPr id="6" name="Afbeelding 5">
            <a:extLst>
              <a:ext uri="{FF2B5EF4-FFF2-40B4-BE49-F238E27FC236}">
                <a16:creationId xmlns:a16="http://schemas.microsoft.com/office/drawing/2014/main" id="{E9A52C6F-65CE-4C45-BE5F-3137D8601208}"/>
              </a:ext>
            </a:extLst>
          </p:cNvPr>
          <p:cNvPicPr>
            <a:picLocks noChangeAspect="1"/>
          </p:cNvPicPr>
          <p:nvPr/>
        </p:nvPicPr>
        <p:blipFill>
          <a:blip r:embed="rId5"/>
          <a:stretch>
            <a:fillRect/>
          </a:stretch>
        </p:blipFill>
        <p:spPr>
          <a:xfrm>
            <a:off x="10231794" y="2277534"/>
            <a:ext cx="752937" cy="893018"/>
          </a:xfrm>
          <a:prstGeom prst="rect">
            <a:avLst/>
          </a:prstGeom>
        </p:spPr>
      </p:pic>
      <p:pic>
        <p:nvPicPr>
          <p:cNvPr id="8" name="Afbeelding 7">
            <a:extLst>
              <a:ext uri="{FF2B5EF4-FFF2-40B4-BE49-F238E27FC236}">
                <a16:creationId xmlns:a16="http://schemas.microsoft.com/office/drawing/2014/main" id="{0B9E6D83-832C-426C-A69D-2A7573EA694F}"/>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900"/>
                    </a14:imgEffect>
                  </a14:imgLayer>
                </a14:imgProps>
              </a:ext>
            </a:extLst>
          </a:blip>
          <a:srcRect l="33577" t="17421" r="35039" b="5209"/>
          <a:stretch/>
        </p:blipFill>
        <p:spPr>
          <a:xfrm>
            <a:off x="3590882" y="11487"/>
            <a:ext cx="5036234" cy="6980366"/>
          </a:xfrm>
          <a:prstGeom prst="rect">
            <a:avLst/>
          </a:prstGeom>
        </p:spPr>
      </p:pic>
    </p:spTree>
    <p:extLst>
      <p:ext uri="{BB962C8B-B14F-4D97-AF65-F5344CB8AC3E}">
        <p14:creationId xmlns:p14="http://schemas.microsoft.com/office/powerpoint/2010/main" val="2748228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3521" y="284924"/>
            <a:ext cx="11556711" cy="857250"/>
          </a:xfrm>
        </p:spPr>
        <p:txBody>
          <a:bodyPr>
            <a:normAutofit fontScale="90000"/>
          </a:bodyPr>
          <a:lstStyle/>
          <a:p>
            <a:pPr algn="l"/>
            <a:r>
              <a:rPr lang="nl-NL" dirty="0">
                <a:solidFill>
                  <a:srgbClr val="66AB38"/>
                </a:solidFill>
                <a:latin typeface="Arial Rounded MT Bold" panose="020F0704030504030204" pitchFamily="34" charset="0"/>
              </a:rPr>
              <a:t>Waarom wil je losser komen van je methode?</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688849" y="2390505"/>
            <a:ext cx="1239245" cy="928398"/>
          </a:xfrm>
          <a:prstGeom prst="rect">
            <a:avLst/>
          </a:prstGeom>
        </p:spPr>
      </p:pic>
      <p:pic>
        <p:nvPicPr>
          <p:cNvPr id="8194" name="Picture 2" descr="Afbeeldingsresultaat voor methodeslaaf">
            <a:extLst>
              <a:ext uri="{FF2B5EF4-FFF2-40B4-BE49-F238E27FC236}">
                <a16:creationId xmlns:a16="http://schemas.microsoft.com/office/drawing/2014/main" id="{0579D5A3-3CD2-4142-A9A5-FB034C5A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57"/>
          <a:stretch/>
        </p:blipFill>
        <p:spPr bwMode="auto">
          <a:xfrm>
            <a:off x="6099142" y="2110765"/>
            <a:ext cx="6092858" cy="421327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F4718AD5-59D5-487C-9923-364E38380E96}"/>
              </a:ext>
            </a:extLst>
          </p:cNvPr>
          <p:cNvSpPr/>
          <p:nvPr/>
        </p:nvSpPr>
        <p:spPr>
          <a:xfrm>
            <a:off x="715616" y="2401520"/>
            <a:ext cx="6480313" cy="2677656"/>
          </a:xfrm>
          <a:prstGeom prst="rect">
            <a:avLst/>
          </a:prstGeom>
        </p:spPr>
        <p:txBody>
          <a:bodyPr wrap="square">
            <a:spAutoFit/>
          </a:bodyPr>
          <a:lstStyle/>
          <a:p>
            <a:r>
              <a:rPr lang="nl-NL" sz="2800" dirty="0">
                <a:solidFill>
                  <a:srgbClr val="0070C0"/>
                </a:solidFill>
              </a:rPr>
              <a:t>Herkenbaar?</a:t>
            </a:r>
          </a:p>
          <a:p>
            <a:endParaRPr lang="nl-NL" sz="2800" dirty="0">
              <a:solidFill>
                <a:srgbClr val="0070C0"/>
              </a:solidFill>
            </a:endParaRPr>
          </a:p>
          <a:p>
            <a:pPr marL="457200" indent="-457200">
              <a:buFont typeface="Wingdings" panose="05000000000000000000" pitchFamily="2" charset="2"/>
              <a:buChar char="§"/>
            </a:pPr>
            <a:r>
              <a:rPr lang="nl-NL" sz="2800" dirty="0">
                <a:solidFill>
                  <a:srgbClr val="0070C0"/>
                </a:solidFill>
              </a:rPr>
              <a:t>Leerlijn te veel verstopt in de methode</a:t>
            </a:r>
          </a:p>
          <a:p>
            <a:pPr marL="457200" indent="-457200">
              <a:buFont typeface="Wingdings" panose="05000000000000000000" pitchFamily="2" charset="2"/>
              <a:buChar char="§"/>
            </a:pPr>
            <a:r>
              <a:rPr lang="nl-NL" sz="2800" dirty="0">
                <a:solidFill>
                  <a:srgbClr val="0070C0"/>
                </a:solidFill>
              </a:rPr>
              <a:t>Te dwingend</a:t>
            </a:r>
          </a:p>
          <a:p>
            <a:pPr marL="457200" indent="-457200">
              <a:buFont typeface="Wingdings" panose="05000000000000000000" pitchFamily="2" charset="2"/>
              <a:buChar char="§"/>
            </a:pPr>
            <a:r>
              <a:rPr lang="nl-NL" sz="2800" dirty="0">
                <a:solidFill>
                  <a:srgbClr val="0070C0"/>
                </a:solidFill>
              </a:rPr>
              <a:t>Niet op maat voor jouw leerlingen</a:t>
            </a:r>
          </a:p>
          <a:p>
            <a:pPr marL="457200" indent="-457200">
              <a:buFont typeface="Wingdings" panose="05000000000000000000" pitchFamily="2" charset="2"/>
              <a:buChar char="§"/>
            </a:pPr>
            <a:r>
              <a:rPr lang="nl-NL" sz="2800" dirty="0">
                <a:solidFill>
                  <a:srgbClr val="0070C0"/>
                </a:solidFill>
              </a:rPr>
              <a:t>Te veel leerstof: welke keuzes maak ik</a:t>
            </a:r>
          </a:p>
        </p:txBody>
      </p:sp>
      <p:pic>
        <p:nvPicPr>
          <p:cNvPr id="6" name="Afbeelding 5">
            <a:extLst>
              <a:ext uri="{FF2B5EF4-FFF2-40B4-BE49-F238E27FC236}">
                <a16:creationId xmlns:a16="http://schemas.microsoft.com/office/drawing/2014/main" id="{6372F5F7-C79B-4027-8F97-A0446FD3E46F}"/>
              </a:ext>
            </a:extLst>
          </p:cNvPr>
          <p:cNvPicPr>
            <a:picLocks noChangeAspect="1"/>
          </p:cNvPicPr>
          <p:nvPr/>
        </p:nvPicPr>
        <p:blipFill>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6585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333" y="599678"/>
            <a:ext cx="8989255" cy="857250"/>
          </a:xfrm>
        </p:spPr>
        <p:txBody>
          <a:bodyPr>
            <a:normAutofit fontScale="90000"/>
          </a:bodyPr>
          <a:lstStyle/>
          <a:p>
            <a:pPr algn="l"/>
            <a:r>
              <a:rPr lang="nl-NL" dirty="0">
                <a:solidFill>
                  <a:srgbClr val="66AB38"/>
                </a:solidFill>
                <a:latin typeface="Arial Rounded MT Bold" panose="020F0704030504030204" pitchFamily="34" charset="0"/>
              </a:rPr>
              <a:t>Hoe ontwerp ik een mooie leerlijn?</a:t>
            </a:r>
            <a:endParaRPr lang="nl-NL" dirty="0">
              <a:solidFill>
                <a:srgbClr val="66AB38"/>
              </a:solidFill>
            </a:endParaRP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79304">
            <a:off x="10755111" y="401144"/>
            <a:ext cx="1239245" cy="928398"/>
          </a:xfrm>
          <a:prstGeom prst="rect">
            <a:avLst/>
          </a:prstGeom>
        </p:spPr>
      </p:pic>
      <p:sp>
        <p:nvSpPr>
          <p:cNvPr id="5" name="Tijdelijke aanduiding voor inhoud 2">
            <a:extLst>
              <a:ext uri="{FF2B5EF4-FFF2-40B4-BE49-F238E27FC236}">
                <a16:creationId xmlns:a16="http://schemas.microsoft.com/office/drawing/2014/main" id="{5B17A7A7-55F1-4070-9E55-D087C650088E}"/>
              </a:ext>
            </a:extLst>
          </p:cNvPr>
          <p:cNvSpPr>
            <a:spLocks noGrp="1"/>
          </p:cNvSpPr>
          <p:nvPr>
            <p:ph idx="1"/>
          </p:nvPr>
        </p:nvSpPr>
        <p:spPr>
          <a:xfrm>
            <a:off x="1012874" y="2147311"/>
            <a:ext cx="9197925" cy="3943999"/>
          </a:xfrm>
          <a:noFill/>
        </p:spPr>
        <p:txBody>
          <a:bodyPr>
            <a:normAutofit/>
          </a:bodyPr>
          <a:lstStyle/>
          <a:p>
            <a:r>
              <a:rPr lang="nl-NL" dirty="0">
                <a:solidFill>
                  <a:srgbClr val="0456A2"/>
                </a:solidFill>
              </a:rPr>
              <a:t>Doelen in ik-vorm</a:t>
            </a:r>
          </a:p>
          <a:p>
            <a:r>
              <a:rPr lang="nl-NL" dirty="0">
                <a:solidFill>
                  <a:srgbClr val="0456A2"/>
                </a:solidFill>
              </a:rPr>
              <a:t>Productdoelen of procesdoelen</a:t>
            </a:r>
          </a:p>
          <a:p>
            <a:pPr lvl="1"/>
            <a:r>
              <a:rPr lang="nl-NL" dirty="0">
                <a:solidFill>
                  <a:srgbClr val="0456A2"/>
                </a:solidFill>
              </a:rPr>
              <a:t>Ik kan, ik weet</a:t>
            </a:r>
          </a:p>
          <a:p>
            <a:pPr lvl="1"/>
            <a:r>
              <a:rPr lang="nl-NL" dirty="0">
                <a:solidFill>
                  <a:srgbClr val="0456A2"/>
                </a:solidFill>
              </a:rPr>
              <a:t>Ik leer over, ik train, ik oefen</a:t>
            </a:r>
          </a:p>
          <a:p>
            <a:pPr lvl="1"/>
            <a:endParaRPr lang="nl-NL" dirty="0">
              <a:solidFill>
                <a:srgbClr val="0456A2"/>
              </a:solidFill>
            </a:endParaRPr>
          </a:p>
          <a:p>
            <a:pPr lvl="1"/>
            <a:endParaRPr lang="nl-NL" dirty="0">
              <a:solidFill>
                <a:srgbClr val="0456A2"/>
              </a:solidFill>
            </a:endParaRPr>
          </a:p>
          <a:p>
            <a:pPr marL="457200" lvl="1" indent="0">
              <a:buNone/>
            </a:pPr>
            <a:r>
              <a:rPr lang="nl-NL" i="1" dirty="0">
                <a:solidFill>
                  <a:srgbClr val="0456A2"/>
                </a:solidFill>
              </a:rPr>
              <a:t>Denk na over cumulatief hiërarchische doelen </a:t>
            </a:r>
          </a:p>
          <a:p>
            <a:pPr marL="457200" lvl="1" indent="0">
              <a:buNone/>
            </a:pPr>
            <a:r>
              <a:rPr lang="nl-NL" i="1" dirty="0">
                <a:solidFill>
                  <a:srgbClr val="0456A2"/>
                </a:solidFill>
              </a:rPr>
              <a:t>Denk na over herhaling van doelen</a:t>
            </a:r>
          </a:p>
          <a:p>
            <a:pPr lvl="1"/>
            <a:endParaRPr lang="nl-NL" dirty="0">
              <a:solidFill>
                <a:srgbClr val="0456A2"/>
              </a:solidFill>
            </a:endParaRPr>
          </a:p>
          <a:p>
            <a:endParaRPr lang="nl-NL" dirty="0">
              <a:solidFill>
                <a:srgbClr val="0456A2"/>
              </a:solidFill>
            </a:endParaRPr>
          </a:p>
          <a:p>
            <a:pPr marL="0" indent="0">
              <a:buNone/>
            </a:pPr>
            <a:endParaRPr lang="nl-NL" dirty="0">
              <a:solidFill>
                <a:srgbClr val="0456A2"/>
              </a:solidFill>
            </a:endParaRPr>
          </a:p>
        </p:txBody>
      </p:sp>
      <p:pic>
        <p:nvPicPr>
          <p:cNvPr id="6" name="Afbeelding 5">
            <a:extLst>
              <a:ext uri="{FF2B5EF4-FFF2-40B4-BE49-F238E27FC236}">
                <a16:creationId xmlns:a16="http://schemas.microsoft.com/office/drawing/2014/main" id="{24F287F2-840D-45B4-BCBD-30A45E4763A0}"/>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192999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B2E5972-F1D4-4F6A-AF9E-4A3131657C24}"/>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tel 1"/>
          <p:cNvSpPr>
            <a:spLocks noGrp="1"/>
          </p:cNvSpPr>
          <p:nvPr>
            <p:ph type="title"/>
          </p:nvPr>
        </p:nvSpPr>
        <p:spPr>
          <a:xfrm>
            <a:off x="395223" y="276120"/>
            <a:ext cx="8431020" cy="857250"/>
          </a:xfrm>
        </p:spPr>
        <p:txBody>
          <a:bodyPr>
            <a:normAutofit fontScale="90000"/>
          </a:bodyPr>
          <a:lstStyle/>
          <a:p>
            <a:pPr algn="l"/>
            <a:r>
              <a:rPr lang="nl-NL" dirty="0">
                <a:solidFill>
                  <a:srgbClr val="66AB38"/>
                </a:solidFill>
                <a:latin typeface="Arial Rounded MT Bold" panose="020F0704030504030204" pitchFamily="34" charset="0"/>
              </a:rPr>
              <a:t>Leerlijn rekenen  </a:t>
            </a:r>
            <a:br>
              <a:rPr lang="nl-NL" dirty="0">
                <a:solidFill>
                  <a:srgbClr val="00BFFE"/>
                </a:solidFill>
                <a:latin typeface="Arial Rounded MT Bold" panose="020F0704030504030204" pitchFamily="34" charset="0"/>
              </a:rPr>
            </a:br>
            <a:r>
              <a:rPr lang="nl-NL" sz="2700" dirty="0">
                <a:solidFill>
                  <a:srgbClr val="00BFFE"/>
                </a:solidFill>
                <a:latin typeface="Arial Rounded MT Bold" panose="020F0704030504030204" pitchFamily="34" charset="0"/>
              </a:rPr>
              <a:t>voorbeeld van een onderdeel van de leerlijn van groep 5</a:t>
            </a:r>
            <a:endParaRPr lang="nl-NL" sz="2700" dirty="0"/>
          </a:p>
        </p:txBody>
      </p:sp>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79304">
            <a:off x="10500110" y="402519"/>
            <a:ext cx="1219120" cy="828831"/>
          </a:xfrm>
          <a:prstGeom prst="rect">
            <a:avLst/>
          </a:prstGeom>
        </p:spPr>
      </p:pic>
      <p:pic>
        <p:nvPicPr>
          <p:cNvPr id="3" name="Afbeelding 2">
            <a:extLst>
              <a:ext uri="{FF2B5EF4-FFF2-40B4-BE49-F238E27FC236}">
                <a16:creationId xmlns:a16="http://schemas.microsoft.com/office/drawing/2014/main" id="{7E44C558-D31D-442B-9D1A-06617DDF41F1}"/>
              </a:ext>
            </a:extLst>
          </p:cNvPr>
          <p:cNvPicPr>
            <a:picLocks noChangeAspect="1"/>
          </p:cNvPicPr>
          <p:nvPr/>
        </p:nvPicPr>
        <p:blipFill>
          <a:blip r:embed="rId6"/>
          <a:stretch>
            <a:fillRect/>
          </a:stretch>
        </p:blipFill>
        <p:spPr>
          <a:xfrm>
            <a:off x="3587493" y="1357749"/>
            <a:ext cx="5238750" cy="5210175"/>
          </a:xfrm>
          <a:prstGeom prst="rect">
            <a:avLst/>
          </a:prstGeom>
        </p:spPr>
      </p:pic>
    </p:spTree>
    <p:extLst>
      <p:ext uri="{BB962C8B-B14F-4D97-AF65-F5344CB8AC3E}">
        <p14:creationId xmlns:p14="http://schemas.microsoft.com/office/powerpoint/2010/main" val="1775216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02083" y="312118"/>
            <a:ext cx="10515600" cy="549273"/>
          </a:xfrm>
        </p:spPr>
        <p:txBody>
          <a:bodyPr>
            <a:noAutofit/>
          </a:bodyPr>
          <a:lstStyle/>
          <a:p>
            <a:r>
              <a:rPr lang="nl-NL" sz="3200" dirty="0">
                <a:solidFill>
                  <a:srgbClr val="66AB38"/>
                </a:solidFill>
                <a:latin typeface="Arial Rounded MT Bold" panose="020F0704030504030204" pitchFamily="34" charset="0"/>
              </a:rPr>
              <a:t>Leerlijnen rekenen </a:t>
            </a:r>
            <a:r>
              <a:rPr lang="nl-NL" sz="3200" dirty="0" err="1">
                <a:solidFill>
                  <a:srgbClr val="66AB38"/>
                </a:solidFill>
                <a:latin typeface="Arial Rounded MT Bold" panose="020F0704030504030204" pitchFamily="34" charset="0"/>
              </a:rPr>
              <a:t>hoofdfasenmodel</a:t>
            </a:r>
            <a:endParaRPr lang="nl-NL" sz="3200" dirty="0">
              <a:solidFill>
                <a:srgbClr val="66AB38"/>
              </a:solidFill>
              <a:latin typeface="Arial Rounded MT Bold" panose="020F0704030504030204" pitchFamily="34" charset="0"/>
            </a:endParaRPr>
          </a:p>
        </p:txBody>
      </p:sp>
      <p:pic>
        <p:nvPicPr>
          <p:cNvPr id="1026" name="Picture 2" descr="Afbeeldingsresultaat voor rekenen vier fasen model">
            <a:extLst>
              <a:ext uri="{FF2B5EF4-FFF2-40B4-BE49-F238E27FC236}">
                <a16:creationId xmlns:a16="http://schemas.microsoft.com/office/drawing/2014/main" id="{882F6D30-44E3-4C28-ABA2-5B497ADEC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41" y="1540600"/>
            <a:ext cx="6851374" cy="3309713"/>
          </a:xfrm>
          <a:prstGeom prst="rect">
            <a:avLst/>
          </a:prstGeom>
          <a:solidFill>
            <a:srgbClr val="FFFF00"/>
          </a:solidFill>
        </p:spPr>
      </p:pic>
      <p:pic>
        <p:nvPicPr>
          <p:cNvPr id="1028" name="Picture 4" descr="Afbeeldingsresultaat voor handelingsmodel rekenen">
            <a:extLst>
              <a:ext uri="{FF2B5EF4-FFF2-40B4-BE49-F238E27FC236}">
                <a16:creationId xmlns:a16="http://schemas.microsoft.com/office/drawing/2014/main" id="{5BF64256-D2E8-4CDA-8350-EB4012CC1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073" y="312118"/>
            <a:ext cx="3200400" cy="2838450"/>
          </a:xfrm>
          <a:prstGeom prst="rect">
            <a:avLst/>
          </a:prstGeom>
          <a:noFill/>
          <a:extLst>
            <a:ext uri="{909E8E84-426E-40DD-AFC4-6F175D3DCCD1}">
              <a14:hiddenFill xmlns:a14="http://schemas.microsoft.com/office/drawing/2010/main">
                <a:solidFill>
                  <a:srgbClr val="FFFFFF"/>
                </a:solidFill>
              </a14:hiddenFill>
            </a:ext>
          </a:extLst>
        </p:spPr>
      </p:pic>
      <p:sp>
        <p:nvSpPr>
          <p:cNvPr id="11" name="Pijl: gebogen 10">
            <a:extLst>
              <a:ext uri="{FF2B5EF4-FFF2-40B4-BE49-F238E27FC236}">
                <a16:creationId xmlns:a16="http://schemas.microsoft.com/office/drawing/2014/main" id="{08F95D60-02FF-4C74-A5BE-E407DED50B06}"/>
              </a:ext>
            </a:extLst>
          </p:cNvPr>
          <p:cNvSpPr/>
          <p:nvPr/>
        </p:nvSpPr>
        <p:spPr>
          <a:xfrm>
            <a:off x="5936974" y="991327"/>
            <a:ext cx="2833377" cy="549273"/>
          </a:xfrm>
          <a:prstGeom prst="bentArrow">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7" name="Pijl: gekromd rechts 16">
            <a:extLst>
              <a:ext uri="{FF2B5EF4-FFF2-40B4-BE49-F238E27FC236}">
                <a16:creationId xmlns:a16="http://schemas.microsoft.com/office/drawing/2014/main" id="{255D0681-B1B0-49C6-9535-F22AD70FC4FA}"/>
              </a:ext>
            </a:extLst>
          </p:cNvPr>
          <p:cNvSpPr/>
          <p:nvPr/>
        </p:nvSpPr>
        <p:spPr>
          <a:xfrm rot="3231814">
            <a:off x="1602543" y="1426891"/>
            <a:ext cx="689113" cy="3105162"/>
          </a:xfrm>
          <a:prstGeom prst="curvedRightArrow">
            <a:avLst>
              <a:gd name="adj1" fmla="val 25000"/>
              <a:gd name="adj2" fmla="val 50000"/>
              <a:gd name="adj3" fmla="val 19884"/>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9" name="Tekstvak 18">
            <a:extLst>
              <a:ext uri="{FF2B5EF4-FFF2-40B4-BE49-F238E27FC236}">
                <a16:creationId xmlns:a16="http://schemas.microsoft.com/office/drawing/2014/main" id="{101C2EE0-EF41-4C33-87E7-EAC29127CD88}"/>
              </a:ext>
            </a:extLst>
          </p:cNvPr>
          <p:cNvSpPr txBox="1"/>
          <p:nvPr/>
        </p:nvSpPr>
        <p:spPr>
          <a:xfrm>
            <a:off x="1573072" y="5244192"/>
            <a:ext cx="3098319" cy="646331"/>
          </a:xfrm>
          <a:prstGeom prst="rect">
            <a:avLst/>
          </a:prstGeom>
          <a:noFill/>
          <a:ln>
            <a:solidFill>
              <a:srgbClr val="002060"/>
            </a:solidFill>
          </a:ln>
        </p:spPr>
        <p:txBody>
          <a:bodyPr wrap="square" rtlCol="0">
            <a:spAutoFit/>
          </a:bodyPr>
          <a:lstStyle/>
          <a:p>
            <a:r>
              <a:rPr lang="nl-NL" dirty="0">
                <a:solidFill>
                  <a:srgbClr val="0070C0"/>
                </a:solidFill>
              </a:rPr>
              <a:t>Concreet handelen, </a:t>
            </a:r>
          </a:p>
          <a:p>
            <a:r>
              <a:rPr lang="nl-NL" dirty="0">
                <a:solidFill>
                  <a:srgbClr val="0070C0"/>
                </a:solidFill>
              </a:rPr>
              <a:t>werkelijkheid herkennen</a:t>
            </a:r>
          </a:p>
        </p:txBody>
      </p:sp>
      <p:sp>
        <p:nvSpPr>
          <p:cNvPr id="23" name="Pijl: gebogen 22">
            <a:extLst>
              <a:ext uri="{FF2B5EF4-FFF2-40B4-BE49-F238E27FC236}">
                <a16:creationId xmlns:a16="http://schemas.microsoft.com/office/drawing/2014/main" id="{129C8EB8-128F-4A09-8D3E-DAC377140716}"/>
              </a:ext>
            </a:extLst>
          </p:cNvPr>
          <p:cNvSpPr/>
          <p:nvPr/>
        </p:nvSpPr>
        <p:spPr>
          <a:xfrm rot="10800000" flipH="1">
            <a:off x="870709" y="4929619"/>
            <a:ext cx="596245" cy="518387"/>
          </a:xfrm>
          <a:prstGeom prst="bentArrow">
            <a:avLst>
              <a:gd name="adj1" fmla="val 25000"/>
              <a:gd name="adj2" fmla="val 17762"/>
              <a:gd name="adj3" fmla="val 25000"/>
              <a:gd name="adj4" fmla="val 43750"/>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4" name="Tekstvak 23">
            <a:extLst>
              <a:ext uri="{FF2B5EF4-FFF2-40B4-BE49-F238E27FC236}">
                <a16:creationId xmlns:a16="http://schemas.microsoft.com/office/drawing/2014/main" id="{A2FE9E23-7F8A-4EA0-9496-5DBD3395BC91}"/>
              </a:ext>
            </a:extLst>
          </p:cNvPr>
          <p:cNvSpPr txBox="1"/>
          <p:nvPr/>
        </p:nvSpPr>
        <p:spPr>
          <a:xfrm>
            <a:off x="3710608" y="4246404"/>
            <a:ext cx="2186610" cy="923330"/>
          </a:xfrm>
          <a:prstGeom prst="rect">
            <a:avLst/>
          </a:prstGeom>
          <a:noFill/>
          <a:ln>
            <a:solidFill>
              <a:srgbClr val="002060"/>
            </a:solidFill>
          </a:ln>
        </p:spPr>
        <p:txBody>
          <a:bodyPr wrap="square" rtlCol="0">
            <a:spAutoFit/>
          </a:bodyPr>
          <a:lstStyle/>
          <a:p>
            <a:r>
              <a:rPr lang="nl-NL" dirty="0">
                <a:solidFill>
                  <a:srgbClr val="0070C0"/>
                </a:solidFill>
              </a:rPr>
              <a:t>Concreet handelen, directe instructie,</a:t>
            </a:r>
          </a:p>
          <a:p>
            <a:r>
              <a:rPr lang="nl-NL" dirty="0">
                <a:solidFill>
                  <a:srgbClr val="0070C0"/>
                </a:solidFill>
              </a:rPr>
              <a:t>strategieën, </a:t>
            </a:r>
          </a:p>
        </p:txBody>
      </p:sp>
      <p:sp>
        <p:nvSpPr>
          <p:cNvPr id="25" name="Pijl: gebogen 24">
            <a:extLst>
              <a:ext uri="{FF2B5EF4-FFF2-40B4-BE49-F238E27FC236}">
                <a16:creationId xmlns:a16="http://schemas.microsoft.com/office/drawing/2014/main" id="{1A3648C6-7891-4B2D-BF34-13CA61D489D7}"/>
              </a:ext>
            </a:extLst>
          </p:cNvPr>
          <p:cNvSpPr/>
          <p:nvPr/>
        </p:nvSpPr>
        <p:spPr>
          <a:xfrm rot="10800000" flipH="1">
            <a:off x="2997683" y="4132804"/>
            <a:ext cx="596245" cy="518387"/>
          </a:xfrm>
          <a:prstGeom prst="bentArrow">
            <a:avLst>
              <a:gd name="adj1" fmla="val 25000"/>
              <a:gd name="adj2" fmla="val 17762"/>
              <a:gd name="adj3" fmla="val 25000"/>
              <a:gd name="adj4" fmla="val 43750"/>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6" name="Tekstvak 25">
            <a:extLst>
              <a:ext uri="{FF2B5EF4-FFF2-40B4-BE49-F238E27FC236}">
                <a16:creationId xmlns:a16="http://schemas.microsoft.com/office/drawing/2014/main" id="{7B448B0E-8A20-4BCB-BFBE-5376DDD32EBA}"/>
              </a:ext>
            </a:extLst>
          </p:cNvPr>
          <p:cNvSpPr txBox="1"/>
          <p:nvPr/>
        </p:nvSpPr>
        <p:spPr>
          <a:xfrm>
            <a:off x="5547419" y="3325436"/>
            <a:ext cx="2833376" cy="646331"/>
          </a:xfrm>
          <a:prstGeom prst="rect">
            <a:avLst/>
          </a:prstGeom>
          <a:noFill/>
          <a:ln>
            <a:solidFill>
              <a:srgbClr val="002060"/>
            </a:solidFill>
          </a:ln>
        </p:spPr>
        <p:txBody>
          <a:bodyPr wrap="square" rtlCol="0">
            <a:spAutoFit/>
          </a:bodyPr>
          <a:lstStyle/>
          <a:p>
            <a:r>
              <a:rPr lang="nl-NL" dirty="0">
                <a:solidFill>
                  <a:srgbClr val="0070C0"/>
                </a:solidFill>
              </a:rPr>
              <a:t>Werkschrift, Snappet, </a:t>
            </a:r>
          </a:p>
          <a:p>
            <a:r>
              <a:rPr lang="nl-NL" dirty="0">
                <a:solidFill>
                  <a:srgbClr val="0070C0"/>
                </a:solidFill>
              </a:rPr>
              <a:t>tafels hardop opzeggen</a:t>
            </a:r>
          </a:p>
        </p:txBody>
      </p:sp>
      <p:sp>
        <p:nvSpPr>
          <p:cNvPr id="28" name="Pijl: gebogen 27">
            <a:extLst>
              <a:ext uri="{FF2B5EF4-FFF2-40B4-BE49-F238E27FC236}">
                <a16:creationId xmlns:a16="http://schemas.microsoft.com/office/drawing/2014/main" id="{F13276C1-4A13-4E88-A92A-E82EA40F9D55}"/>
              </a:ext>
            </a:extLst>
          </p:cNvPr>
          <p:cNvSpPr/>
          <p:nvPr/>
        </p:nvSpPr>
        <p:spPr>
          <a:xfrm rot="10800000" flipH="1">
            <a:off x="4826431" y="3331505"/>
            <a:ext cx="596245" cy="518387"/>
          </a:xfrm>
          <a:prstGeom prst="bentArrow">
            <a:avLst>
              <a:gd name="adj1" fmla="val 25000"/>
              <a:gd name="adj2" fmla="val 17762"/>
              <a:gd name="adj3" fmla="val 25000"/>
              <a:gd name="adj4" fmla="val 43750"/>
            </a:avLst>
          </a:prstGeom>
          <a:solidFill>
            <a:srgbClr val="00B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4" name="Afbeelding 13">
            <a:extLst>
              <a:ext uri="{FF2B5EF4-FFF2-40B4-BE49-F238E27FC236}">
                <a16:creationId xmlns:a16="http://schemas.microsoft.com/office/drawing/2014/main" id="{D75E0E33-5636-4CFA-95BF-CCC10903B224}"/>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31174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9" grpId="0" animBg="1"/>
      <p:bldP spid="23" grpId="0" animBg="1"/>
      <p:bldP spid="24" grpId="0" animBg="1"/>
      <p:bldP spid="25" grpId="0" animBg="1"/>
      <p:bldP spid="26" grpId="0" animBg="1"/>
      <p:bldP spid="2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303616"/>
            <a:ext cx="10837065" cy="1143000"/>
          </a:xfrm>
        </p:spPr>
        <p:txBody>
          <a:bodyPr>
            <a:noAutofit/>
          </a:bodyPr>
          <a:lstStyle/>
          <a:p>
            <a:pPr algn="l"/>
            <a:r>
              <a:rPr lang="nl-NL" sz="3600" dirty="0">
                <a:solidFill>
                  <a:srgbClr val="00BFFE"/>
                </a:solidFill>
                <a:latin typeface="Arial Rounded MT Bold" panose="020F0704030504030204" pitchFamily="34" charset="0"/>
              </a:rPr>
              <a:t>Van methode naar leerlijnen, hoe doe je dat?</a:t>
            </a:r>
            <a:endParaRPr lang="nl-NL" sz="3600" dirty="0"/>
          </a:p>
        </p:txBody>
      </p:sp>
      <p:sp>
        <p:nvSpPr>
          <p:cNvPr id="3" name="Tijdelijke aanduiding voor inhoud 2"/>
          <p:cNvSpPr>
            <a:spLocks noGrp="1"/>
          </p:cNvSpPr>
          <p:nvPr>
            <p:ph idx="1"/>
          </p:nvPr>
        </p:nvSpPr>
        <p:spPr>
          <a:xfrm>
            <a:off x="677468" y="1281576"/>
            <a:ext cx="10837064" cy="4670779"/>
          </a:xfrm>
          <a:noFill/>
        </p:spPr>
        <p:txBody>
          <a:bodyPr>
            <a:normAutofit lnSpcReduction="10000"/>
          </a:bodyPr>
          <a:lstStyle/>
          <a:p>
            <a:endParaRPr lang="nl-NL" dirty="0">
              <a:solidFill>
                <a:srgbClr val="0456A2"/>
              </a:solidFill>
            </a:endParaRPr>
          </a:p>
          <a:p>
            <a:r>
              <a:rPr lang="nl-NL" dirty="0">
                <a:solidFill>
                  <a:srgbClr val="0456A2"/>
                </a:solidFill>
              </a:rPr>
              <a:t>Fase 1: leerdoelen vanuit de methode centraal zetten</a:t>
            </a:r>
          </a:p>
          <a:p>
            <a:r>
              <a:rPr lang="nl-NL" dirty="0">
                <a:solidFill>
                  <a:srgbClr val="0456A2"/>
                </a:solidFill>
              </a:rPr>
              <a:t>Fase 2: onderdelen vanuit de methode vervangen door eigen materiaal, gebaseerd op de leerlijnen uit de methode</a:t>
            </a:r>
          </a:p>
          <a:p>
            <a:r>
              <a:rPr lang="nl-NL" dirty="0">
                <a:solidFill>
                  <a:srgbClr val="0456A2"/>
                </a:solidFill>
              </a:rPr>
              <a:t>Fase 3: zelf leerlijnen samenstellen adv ervaringen leerkrachten, eigen inzichten </a:t>
            </a:r>
            <a:r>
              <a:rPr lang="nl-NL" dirty="0" err="1">
                <a:solidFill>
                  <a:srgbClr val="0456A2"/>
                </a:solidFill>
              </a:rPr>
              <a:t>etc</a:t>
            </a:r>
            <a:endParaRPr lang="nl-NL" dirty="0">
              <a:solidFill>
                <a:srgbClr val="0456A2"/>
              </a:solidFill>
            </a:endParaRPr>
          </a:p>
          <a:p>
            <a:r>
              <a:rPr lang="nl-NL" dirty="0">
                <a:solidFill>
                  <a:srgbClr val="0456A2"/>
                </a:solidFill>
              </a:rPr>
              <a:t>Fase 4: combineren van leerlijnen van de verschillende vakken (thematisch onderwijs) </a:t>
            </a:r>
          </a:p>
          <a:p>
            <a:r>
              <a:rPr lang="nl-NL" dirty="0">
                <a:solidFill>
                  <a:srgbClr val="0456A2"/>
                </a:solidFill>
              </a:rPr>
              <a:t>Fase 5: leerlijnen uitwerken naar leerroutes: diverse routes die leiden naar verschillende uitstroomprofielen (per vakgebied, leerling kan ook </a:t>
            </a:r>
            <a:r>
              <a:rPr lang="nl-NL" dirty="0" err="1">
                <a:solidFill>
                  <a:srgbClr val="0456A2"/>
                </a:solidFill>
              </a:rPr>
              <a:t>sti</a:t>
            </a:r>
            <a:endParaRPr lang="nl-NL" dirty="0">
              <a:solidFill>
                <a:srgbClr val="0456A2"/>
              </a:solidFill>
            </a:endParaRPr>
          </a:p>
          <a:p>
            <a:endParaRPr lang="nl-NL" dirty="0">
              <a:solidFill>
                <a:srgbClr val="0456A2"/>
              </a:solidFill>
            </a:endParaRPr>
          </a:p>
          <a:p>
            <a:pPr lvl="2"/>
            <a:endParaRPr lang="nl-NL" dirty="0">
              <a:solidFill>
                <a:srgbClr val="0456A2"/>
              </a:solidFill>
            </a:endParaRPr>
          </a:p>
          <a:p>
            <a:pPr lvl="1"/>
            <a:endParaRPr lang="nl-NL" dirty="0">
              <a:solidFill>
                <a:srgbClr val="0456A2"/>
              </a:solidFill>
              <a:highlight>
                <a:srgbClr val="FFFF00"/>
              </a:highlight>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10806">
            <a:off x="10937660" y="1165494"/>
            <a:ext cx="975887" cy="841829"/>
          </a:xfrm>
          <a:prstGeom prst="rect">
            <a:avLst/>
          </a:prstGeom>
        </p:spPr>
      </p:pic>
    </p:spTree>
    <p:extLst>
      <p:ext uri="{BB962C8B-B14F-4D97-AF65-F5344CB8AC3E}">
        <p14:creationId xmlns:p14="http://schemas.microsoft.com/office/powerpoint/2010/main" val="1965095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767" y="109822"/>
            <a:ext cx="12192000" cy="1143000"/>
          </a:xfrm>
        </p:spPr>
        <p:txBody>
          <a:bodyPr>
            <a:noAutofit/>
          </a:bodyPr>
          <a:lstStyle/>
          <a:p>
            <a:r>
              <a:rPr lang="nl-NL" sz="3500" dirty="0">
                <a:solidFill>
                  <a:srgbClr val="00BFFE"/>
                </a:solidFill>
                <a:latin typeface="Arial Rounded MT Bold" panose="020F0704030504030204" pitchFamily="34" charset="0"/>
              </a:rPr>
              <a:t>Fase 1 Leerdoelen vanuit de methodes centraal zetten</a:t>
            </a:r>
            <a:endParaRPr lang="nl-NL" sz="3500" dirty="0"/>
          </a:p>
        </p:txBody>
      </p:sp>
      <p:sp>
        <p:nvSpPr>
          <p:cNvPr id="3" name="Tijdelijke aanduiding voor inhoud 2"/>
          <p:cNvSpPr>
            <a:spLocks noGrp="1"/>
          </p:cNvSpPr>
          <p:nvPr>
            <p:ph idx="1"/>
          </p:nvPr>
        </p:nvSpPr>
        <p:spPr>
          <a:xfrm>
            <a:off x="384767" y="1484850"/>
            <a:ext cx="10837064" cy="4670779"/>
          </a:xfrm>
          <a:noFill/>
        </p:spPr>
        <p:txBody>
          <a:bodyPr>
            <a:normAutofit/>
          </a:bodyPr>
          <a:lstStyle/>
          <a:p>
            <a:r>
              <a:rPr lang="nl-NL" dirty="0">
                <a:solidFill>
                  <a:srgbClr val="0456A2"/>
                </a:solidFill>
              </a:rPr>
              <a:t>Volg de methode, maar wel vanuit de doelen</a:t>
            </a:r>
          </a:p>
          <a:p>
            <a:r>
              <a:rPr lang="nl-NL" dirty="0">
                <a:solidFill>
                  <a:srgbClr val="0456A2"/>
                </a:solidFill>
              </a:rPr>
              <a:t>Bekijk goed wat de </a:t>
            </a:r>
            <a:r>
              <a:rPr lang="nl-NL" dirty="0" err="1">
                <a:solidFill>
                  <a:srgbClr val="0456A2"/>
                </a:solidFill>
              </a:rPr>
              <a:t>toetsdoelen</a:t>
            </a:r>
            <a:r>
              <a:rPr lang="nl-NL" dirty="0">
                <a:solidFill>
                  <a:srgbClr val="0456A2"/>
                </a:solidFill>
              </a:rPr>
              <a:t> zijn</a:t>
            </a:r>
          </a:p>
          <a:p>
            <a:r>
              <a:rPr lang="nl-NL" dirty="0">
                <a:solidFill>
                  <a:srgbClr val="0456A2"/>
                </a:solidFill>
              </a:rPr>
              <a:t>Deel de doelen met de leerlingen</a:t>
            </a:r>
          </a:p>
          <a:p>
            <a:r>
              <a:rPr lang="nl-NL" dirty="0">
                <a:solidFill>
                  <a:srgbClr val="0456A2"/>
                </a:solidFill>
              </a:rPr>
              <a:t>Zorg dat de leerlingen reflecteren op de doelen!</a:t>
            </a:r>
          </a:p>
          <a:p>
            <a:r>
              <a:rPr lang="nl-NL" dirty="0">
                <a:solidFill>
                  <a:srgbClr val="0456A2"/>
                </a:solidFill>
              </a:rPr>
              <a:t>Check regelmatig of de doelen behaald zijn (korte toetsjes </a:t>
            </a:r>
            <a:br>
              <a:rPr lang="nl-NL" dirty="0">
                <a:solidFill>
                  <a:srgbClr val="0456A2"/>
                </a:solidFill>
              </a:rPr>
            </a:br>
            <a:r>
              <a:rPr lang="nl-NL" dirty="0">
                <a:solidFill>
                  <a:srgbClr val="0456A2"/>
                </a:solidFill>
              </a:rPr>
              <a:t>(paar vragen) aan einde van de dag?)</a:t>
            </a:r>
            <a:r>
              <a:rPr lang="nl-NL" sz="2800" dirty="0">
                <a:solidFill>
                  <a:srgbClr val="0456A2"/>
                </a:solidFill>
              </a:rPr>
              <a:t> </a:t>
            </a:r>
          </a:p>
          <a:p>
            <a:r>
              <a:rPr lang="nl-NL" sz="2800" dirty="0">
                <a:solidFill>
                  <a:srgbClr val="0456A2"/>
                </a:solidFill>
              </a:rPr>
              <a:t>Begin met gesprekken met leerlingen over de doelen </a:t>
            </a:r>
            <a:r>
              <a:rPr lang="nl-NL" sz="2800" dirty="0" err="1">
                <a:solidFill>
                  <a:srgbClr val="0456A2"/>
                </a:solidFill>
              </a:rPr>
              <a:t>nav</a:t>
            </a:r>
            <a:r>
              <a:rPr lang="nl-NL" sz="2800" dirty="0">
                <a:solidFill>
                  <a:srgbClr val="0456A2"/>
                </a:solidFill>
              </a:rPr>
              <a:t> </a:t>
            </a:r>
            <a:br>
              <a:rPr lang="nl-NL" sz="2800" dirty="0">
                <a:solidFill>
                  <a:srgbClr val="0456A2"/>
                </a:solidFill>
              </a:rPr>
            </a:br>
            <a:r>
              <a:rPr lang="nl-NL" sz="2800" dirty="0">
                <a:solidFill>
                  <a:srgbClr val="0456A2"/>
                </a:solidFill>
              </a:rPr>
              <a:t>hun reflectie</a:t>
            </a: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a:p>
            <a:pPr marL="0" indent="0">
              <a:buNone/>
            </a:pPr>
            <a:endParaRPr lang="nl-NL"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28002"/>
            <a:ext cx="12656734" cy="934278"/>
          </a:xfrm>
          <a:prstGeom prst="rect">
            <a:avLst/>
          </a:prstGeom>
        </p:spPr>
      </p:pic>
      <p:pic>
        <p:nvPicPr>
          <p:cNvPr id="5" name="Afbeelding 4">
            <a:extLst>
              <a:ext uri="{FF2B5EF4-FFF2-40B4-BE49-F238E27FC236}">
                <a16:creationId xmlns:a16="http://schemas.microsoft.com/office/drawing/2014/main" id="{C6FC5C59-DDC1-43C4-9A00-4D0C34A61448}"/>
              </a:ext>
            </a:extLst>
          </p:cNvPr>
          <p:cNvPicPr>
            <a:picLocks noChangeAspect="1"/>
          </p:cNvPicPr>
          <p:nvPr/>
        </p:nvPicPr>
        <p:blipFill rotWithShape="1">
          <a:blip r:embed="rId4"/>
          <a:srcRect l="30116" r="30307" b="1105"/>
          <a:stretch/>
        </p:blipFill>
        <p:spPr>
          <a:xfrm>
            <a:off x="9193485" y="1412477"/>
            <a:ext cx="3078482" cy="4324964"/>
          </a:xfrm>
          <a:prstGeom prst="rect">
            <a:avLst/>
          </a:prstGeom>
        </p:spPr>
      </p:pic>
    </p:spTree>
    <p:extLst>
      <p:ext uri="{BB962C8B-B14F-4D97-AF65-F5344CB8AC3E}">
        <p14:creationId xmlns:p14="http://schemas.microsoft.com/office/powerpoint/2010/main" val="1656044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87007" y="1007470"/>
            <a:ext cx="11207428" cy="6260827"/>
          </a:xfrm>
          <a:noFill/>
        </p:spPr>
        <p:txBody>
          <a:bodyPr>
            <a:noAutofit/>
          </a:bodyPr>
          <a:lstStyle/>
          <a:p>
            <a:r>
              <a:rPr lang="nl-NL" sz="2400" dirty="0">
                <a:solidFill>
                  <a:srgbClr val="0456A2"/>
                </a:solidFill>
              </a:rPr>
              <a:t>Blijf binnen de </a:t>
            </a:r>
            <a:r>
              <a:rPr lang="nl-NL" sz="2400" dirty="0" err="1">
                <a:solidFill>
                  <a:srgbClr val="0456A2"/>
                </a:solidFill>
              </a:rPr>
              <a:t>toetsperiode</a:t>
            </a:r>
            <a:r>
              <a:rPr lang="nl-NL" sz="2400" dirty="0">
                <a:solidFill>
                  <a:srgbClr val="0456A2"/>
                </a:solidFill>
              </a:rPr>
              <a:t>, bekijk daar wat de </a:t>
            </a:r>
            <a:r>
              <a:rPr lang="nl-NL" sz="2400" dirty="0" err="1">
                <a:solidFill>
                  <a:srgbClr val="0456A2"/>
                </a:solidFill>
              </a:rPr>
              <a:t>toetsdoelen</a:t>
            </a:r>
            <a:r>
              <a:rPr lang="nl-NL" sz="2400" dirty="0">
                <a:solidFill>
                  <a:srgbClr val="0456A2"/>
                </a:solidFill>
              </a:rPr>
              <a:t> zijn (zo kun je gewoon de methodetoets afnemen)</a:t>
            </a:r>
          </a:p>
          <a:p>
            <a:r>
              <a:rPr lang="nl-NL" sz="2400" dirty="0">
                <a:solidFill>
                  <a:srgbClr val="0456A2"/>
                </a:solidFill>
              </a:rPr>
              <a:t>Voeg onderdelen samen zodat je aan 1 of 2 doelen per week werkt (voeg bijvoorbeeld: meten en meetkunde samen, binnen de </a:t>
            </a:r>
            <a:r>
              <a:rPr lang="nl-NL" sz="2400" dirty="0" err="1">
                <a:solidFill>
                  <a:srgbClr val="0456A2"/>
                </a:solidFill>
              </a:rPr>
              <a:t>toetsperiode</a:t>
            </a:r>
            <a:r>
              <a:rPr lang="nl-NL" sz="2400" dirty="0">
                <a:solidFill>
                  <a:srgbClr val="0456A2"/>
                </a:solidFill>
              </a:rPr>
              <a:t>)</a:t>
            </a:r>
          </a:p>
          <a:p>
            <a:r>
              <a:rPr lang="nl-NL" sz="2400" dirty="0">
                <a:solidFill>
                  <a:srgbClr val="0456A2"/>
                </a:solidFill>
              </a:rPr>
              <a:t>Schrap opdrachten die overbodig zijn en die niet passen bij het doel van die dag/week</a:t>
            </a:r>
          </a:p>
          <a:p>
            <a:r>
              <a:rPr lang="nl-NL" sz="2400" dirty="0">
                <a:solidFill>
                  <a:srgbClr val="0456A2"/>
                </a:solidFill>
              </a:rPr>
              <a:t>Bekijk globaal hoeveel opdrachten er overblijven per doel</a:t>
            </a:r>
          </a:p>
          <a:p>
            <a:r>
              <a:rPr lang="nl-NL" sz="2400" dirty="0">
                <a:solidFill>
                  <a:srgbClr val="0456A2"/>
                </a:solidFill>
              </a:rPr>
              <a:t>Zoek er zelf materiaal bij waar nodig</a:t>
            </a:r>
          </a:p>
          <a:p>
            <a:r>
              <a:rPr lang="nl-NL" sz="2400" dirty="0">
                <a:solidFill>
                  <a:srgbClr val="0456A2"/>
                </a:solidFill>
              </a:rPr>
              <a:t>Deel en bespreek de doelen met de leerlingen</a:t>
            </a:r>
          </a:p>
          <a:p>
            <a:r>
              <a:rPr lang="nl-NL" sz="2400" dirty="0">
                <a:solidFill>
                  <a:srgbClr val="0456A2"/>
                </a:solidFill>
              </a:rPr>
              <a:t>Zorg dat de leerlingen reflecteren op de doelen!</a:t>
            </a:r>
          </a:p>
          <a:p>
            <a:r>
              <a:rPr lang="nl-NL" sz="2400" dirty="0">
                <a:solidFill>
                  <a:srgbClr val="0456A2"/>
                </a:solidFill>
              </a:rPr>
              <a:t>Check regelmatig of de doelen behaald zijn (korte toetsjes (paar vragen) aan einde van de dag?)</a:t>
            </a:r>
          </a:p>
          <a:p>
            <a:r>
              <a:rPr lang="nl-NL" sz="2400" i="1" dirty="0">
                <a:solidFill>
                  <a:srgbClr val="0456A2"/>
                </a:solidFill>
              </a:rPr>
              <a:t>Zorg voor een </a:t>
            </a:r>
            <a:r>
              <a:rPr lang="nl-NL" sz="2400" i="1" dirty="0" err="1">
                <a:solidFill>
                  <a:srgbClr val="0456A2"/>
                </a:solidFill>
              </a:rPr>
              <a:t>automatiserings</a:t>
            </a:r>
            <a:r>
              <a:rPr lang="nl-NL" sz="2400" i="1" dirty="0">
                <a:solidFill>
                  <a:srgbClr val="0456A2"/>
                </a:solidFill>
              </a:rPr>
              <a:t>/herhalingsm</a:t>
            </a:r>
            <a:r>
              <a:rPr lang="nl-NL" sz="2600" i="1" dirty="0">
                <a:solidFill>
                  <a:srgbClr val="0456A2"/>
                </a:solidFill>
              </a:rPr>
              <a:t>ateriaal van belangrijke doelen en verhaaltjessommen </a:t>
            </a:r>
            <a:r>
              <a:rPr lang="nl-NL" sz="2600" i="1" dirty="0" err="1">
                <a:solidFill>
                  <a:srgbClr val="0456A2"/>
                </a:solidFill>
              </a:rPr>
              <a:t>etc</a:t>
            </a:r>
            <a:endParaRPr lang="nl-NL" sz="2600" i="1" dirty="0">
              <a:solidFill>
                <a:srgbClr val="0456A2"/>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5141"/>
            <a:ext cx="12656734" cy="934278"/>
          </a:xfrm>
          <a:prstGeom prst="rect">
            <a:avLst/>
          </a:prstGeom>
        </p:spPr>
      </p:pic>
      <p:sp>
        <p:nvSpPr>
          <p:cNvPr id="5" name="Titel 1">
            <a:extLst>
              <a:ext uri="{FF2B5EF4-FFF2-40B4-BE49-F238E27FC236}">
                <a16:creationId xmlns:a16="http://schemas.microsoft.com/office/drawing/2014/main" id="{A7A52D13-603F-4B0F-A7CF-164218B18B54}"/>
              </a:ext>
            </a:extLst>
          </p:cNvPr>
          <p:cNvSpPr txBox="1">
            <a:spLocks/>
          </p:cNvSpPr>
          <p:nvPr/>
        </p:nvSpPr>
        <p:spPr>
          <a:xfrm>
            <a:off x="587007" y="0"/>
            <a:ext cx="13208506"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rgbClr val="00BFFE"/>
                </a:solidFill>
                <a:latin typeface="Arial Rounded MT Bold" panose="020F0704030504030204" pitchFamily="34" charset="0"/>
              </a:rPr>
              <a:t>Fase 2 Onderdelen vanuit de methode vervangen</a:t>
            </a:r>
            <a:endParaRPr lang="nl-NL" sz="3600" dirty="0"/>
          </a:p>
        </p:txBody>
      </p:sp>
    </p:spTree>
    <p:extLst>
      <p:ext uri="{BB962C8B-B14F-4D97-AF65-F5344CB8AC3E}">
        <p14:creationId xmlns:p14="http://schemas.microsoft.com/office/powerpoint/2010/main" val="35454461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335" y="109943"/>
            <a:ext cx="10837063" cy="1143000"/>
          </a:xfrm>
        </p:spPr>
        <p:txBody>
          <a:bodyPr>
            <a:normAutofit/>
          </a:bodyPr>
          <a:lstStyle/>
          <a:p>
            <a:r>
              <a:rPr lang="nl-NL" sz="3600" dirty="0">
                <a:solidFill>
                  <a:srgbClr val="00BFFE"/>
                </a:solidFill>
                <a:latin typeface="Arial Rounded MT Bold" panose="020F0704030504030204" pitchFamily="34" charset="0"/>
              </a:rPr>
              <a:t>Fase 3 Zelf leerlijnen samenstellen</a:t>
            </a:r>
            <a:endParaRPr lang="nl-NL" sz="3600" dirty="0"/>
          </a:p>
        </p:txBody>
      </p:sp>
      <p:sp>
        <p:nvSpPr>
          <p:cNvPr id="3" name="Tijdelijke aanduiding voor inhoud 2"/>
          <p:cNvSpPr>
            <a:spLocks noGrp="1"/>
          </p:cNvSpPr>
          <p:nvPr>
            <p:ph idx="1"/>
          </p:nvPr>
        </p:nvSpPr>
        <p:spPr>
          <a:xfrm>
            <a:off x="677468" y="1093610"/>
            <a:ext cx="10769197" cy="4670779"/>
          </a:xfrm>
          <a:noFill/>
        </p:spPr>
        <p:txBody>
          <a:bodyPr>
            <a:normAutofit fontScale="92500" lnSpcReduction="10000"/>
          </a:bodyPr>
          <a:lstStyle/>
          <a:p>
            <a:r>
              <a:rPr lang="nl-NL" dirty="0">
                <a:solidFill>
                  <a:srgbClr val="0456A2"/>
                </a:solidFill>
              </a:rPr>
              <a:t>Op basis van de ervaringen zelf leerlijnen samenstellen, of onze leerlijnen gebruiken</a:t>
            </a:r>
          </a:p>
          <a:p>
            <a:r>
              <a:rPr lang="nl-NL" dirty="0">
                <a:solidFill>
                  <a:srgbClr val="0456A2"/>
                </a:solidFill>
              </a:rPr>
              <a:t>Bepaal zelf de doelen en plan deze in een leerjaar in, verdeel de doelen over de weken</a:t>
            </a:r>
          </a:p>
          <a:p>
            <a:r>
              <a:rPr lang="nl-NL" dirty="0">
                <a:solidFill>
                  <a:srgbClr val="0456A2"/>
                </a:solidFill>
              </a:rPr>
              <a:t>Denk goed na over de indeling, automatisering en herhaling (herhalingsboek?)</a:t>
            </a:r>
          </a:p>
          <a:p>
            <a:r>
              <a:rPr lang="nl-NL" dirty="0">
                <a:solidFill>
                  <a:srgbClr val="0456A2"/>
                </a:solidFill>
              </a:rPr>
              <a:t>De methode gebruiken als bronnenboek </a:t>
            </a:r>
          </a:p>
          <a:p>
            <a:r>
              <a:rPr lang="nl-NL" dirty="0">
                <a:solidFill>
                  <a:srgbClr val="0456A2"/>
                </a:solidFill>
              </a:rPr>
              <a:t>Zelf materiaal gaan ontwerpen/verzamelen</a:t>
            </a:r>
          </a:p>
          <a:p>
            <a:r>
              <a:rPr lang="nl-NL" dirty="0">
                <a:solidFill>
                  <a:srgbClr val="0456A2"/>
                </a:solidFill>
              </a:rPr>
              <a:t>Toetsing: formatieve evaluatie (korte voortgangstoetsjes), en gesprekken met leerlingen</a:t>
            </a:r>
          </a:p>
          <a:p>
            <a:r>
              <a:rPr lang="nl-NL" dirty="0">
                <a:solidFill>
                  <a:srgbClr val="0456A2"/>
                </a:solidFill>
              </a:rPr>
              <a:t>Leerlingen bewijzen wat ze kunnen in hun portfolio</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23722"/>
            <a:ext cx="12656734" cy="934278"/>
          </a:xfrm>
          <a:prstGeom prst="rect">
            <a:avLst/>
          </a:prstGeom>
        </p:spPr>
      </p:pic>
    </p:spTree>
    <p:extLst>
      <p:ext uri="{BB962C8B-B14F-4D97-AF65-F5344CB8AC3E}">
        <p14:creationId xmlns:p14="http://schemas.microsoft.com/office/powerpoint/2010/main" val="3532898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67806-1700-462D-9817-330C7667E20C}"/>
              </a:ext>
            </a:extLst>
          </p:cNvPr>
          <p:cNvPicPr>
            <a:picLocks noChangeAspect="1"/>
          </p:cNvPicPr>
          <p:nvPr/>
        </p:nvPicPr>
        <p:blipFill>
          <a:blip r:embed="rId2"/>
          <a:stretch>
            <a:fillRect/>
          </a:stretch>
        </p:blipFill>
        <p:spPr>
          <a:xfrm>
            <a:off x="536370" y="299294"/>
            <a:ext cx="10980468" cy="2006583"/>
          </a:xfrm>
          <a:prstGeom prst="rect">
            <a:avLst/>
          </a:prstGeom>
        </p:spPr>
      </p:pic>
      <p:sp>
        <p:nvSpPr>
          <p:cNvPr id="6" name="Titel 1">
            <a:extLst>
              <a:ext uri="{FF2B5EF4-FFF2-40B4-BE49-F238E27FC236}">
                <a16:creationId xmlns:a16="http://schemas.microsoft.com/office/drawing/2014/main" id="{A00AFD8D-5DD9-4BE9-BF4E-E72776B63EB4}"/>
              </a:ext>
            </a:extLst>
          </p:cNvPr>
          <p:cNvSpPr txBox="1">
            <a:spLocks/>
          </p:cNvSpPr>
          <p:nvPr/>
        </p:nvSpPr>
        <p:spPr>
          <a:xfrm>
            <a:off x="1011191" y="2571750"/>
            <a:ext cx="8989255" cy="8572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Belangrijk</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906855" y="3429000"/>
            <a:ext cx="9197925"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0456A2"/>
                </a:solidFill>
              </a:rPr>
              <a:t>Weet wat het einddoel is</a:t>
            </a:r>
          </a:p>
          <a:p>
            <a:r>
              <a:rPr lang="nl-NL">
                <a:solidFill>
                  <a:srgbClr val="0456A2"/>
                </a:solidFill>
              </a:rPr>
              <a:t>Methode is prima te gebruiken, maar ken de leerlijnen</a:t>
            </a:r>
          </a:p>
          <a:p>
            <a:r>
              <a:rPr lang="nl-NL">
                <a:solidFill>
                  <a:srgbClr val="0456A2"/>
                </a:solidFill>
              </a:rPr>
              <a:t>Maak bewuste keuzes over welke onderdelen meer aandacht nodig hebben</a:t>
            </a:r>
          </a:p>
          <a:p>
            <a:r>
              <a:rPr lang="nl-NL">
                <a:solidFill>
                  <a:srgbClr val="0456A2"/>
                </a:solidFill>
              </a:rPr>
              <a:t>Betrek de leerlingen bij de leerdoelen</a:t>
            </a:r>
          </a:p>
          <a:p>
            <a:pPr lvl="1"/>
            <a:endParaRPr lang="nl-NL">
              <a:solidFill>
                <a:srgbClr val="0456A2"/>
              </a:solidFill>
            </a:endParaRPr>
          </a:p>
          <a:p>
            <a:endParaRPr lang="nl-NL">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4973683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821F19C-8BAF-4AB1-874C-F490573BD749}"/>
              </a:ext>
            </a:extLst>
          </p:cNvPr>
          <p:cNvPicPr>
            <a:picLocks noChangeAspect="1"/>
          </p:cNvPicPr>
          <p:nvPr/>
        </p:nvPicPr>
        <p:blipFill>
          <a:blip r:embed="rId2"/>
          <a:stretch>
            <a:fillRect/>
          </a:stretch>
        </p:blipFill>
        <p:spPr>
          <a:xfrm>
            <a:off x="891270" y="1873769"/>
            <a:ext cx="9700691" cy="4580048"/>
          </a:xfrm>
          <a:prstGeom prst="rect">
            <a:avLst/>
          </a:prstGeom>
        </p:spPr>
      </p:pic>
      <p:sp>
        <p:nvSpPr>
          <p:cNvPr id="4" name="Titel 1">
            <a:extLst>
              <a:ext uri="{FF2B5EF4-FFF2-40B4-BE49-F238E27FC236}">
                <a16:creationId xmlns:a16="http://schemas.microsoft.com/office/drawing/2014/main" id="{0A54EFB3-6EFC-4F3F-9BEB-DD21BC866F27}"/>
              </a:ext>
            </a:extLst>
          </p:cNvPr>
          <p:cNvSpPr txBox="1">
            <a:spLocks/>
          </p:cNvSpPr>
          <p:nvPr/>
        </p:nvSpPr>
        <p:spPr>
          <a:xfrm>
            <a:off x="891270" y="623028"/>
            <a:ext cx="9961609" cy="125074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a:t>
            </a:r>
            <a:r>
              <a:rPr lang="nl-NL" dirty="0" err="1">
                <a:solidFill>
                  <a:srgbClr val="66AB38"/>
                </a:solidFill>
                <a:latin typeface="Arial Rounded MT Bold" panose="020F0704030504030204" pitchFamily="34" charset="0"/>
              </a:rPr>
              <a:t>mastery</a:t>
            </a:r>
            <a:r>
              <a:rPr lang="nl-NL" dirty="0">
                <a:solidFill>
                  <a:srgbClr val="66AB38"/>
                </a:solidFill>
                <a:latin typeface="Arial Rounded MT Bold" panose="020F0704030504030204" pitchFamily="34" charset="0"/>
              </a:rPr>
              <a:t> </a:t>
            </a:r>
            <a:r>
              <a:rPr lang="nl-NL" dirty="0" err="1">
                <a:solidFill>
                  <a:srgbClr val="66AB38"/>
                </a:solidFill>
                <a:latin typeface="Arial Rounded MT Bold" panose="020F0704030504030204" pitchFamily="34" charset="0"/>
              </a:rPr>
              <a:t>learning</a:t>
            </a:r>
            <a:r>
              <a:rPr lang="nl-NL" dirty="0">
                <a:solidFill>
                  <a:srgbClr val="66AB38"/>
                </a:solidFill>
                <a:latin typeface="Arial Rounded MT Bold" panose="020F0704030504030204" pitchFamily="34" charset="0"/>
              </a:rPr>
              <a:t>)</a:t>
            </a:r>
            <a:endParaRPr lang="nl-NL" dirty="0">
              <a:solidFill>
                <a:srgbClr val="66AB38"/>
              </a:solidFill>
            </a:endParaRPr>
          </a:p>
        </p:txBody>
      </p:sp>
    </p:spTree>
    <p:extLst>
      <p:ext uri="{BB962C8B-B14F-4D97-AF65-F5344CB8AC3E}">
        <p14:creationId xmlns:p14="http://schemas.microsoft.com/office/powerpoint/2010/main" val="218292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753950"/>
            <a:ext cx="10515600" cy="1325563"/>
          </a:xfrm>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200" y="2453991"/>
            <a:ext cx="4774809" cy="1705366"/>
          </a:xfrm>
        </p:spPr>
        <p:txBody>
          <a:bodyPr>
            <a:normAutofit fontScale="92500"/>
          </a:bodyPr>
          <a:lstStyle/>
          <a:p>
            <a:pPr marL="0" indent="0">
              <a:buNone/>
            </a:pPr>
            <a:r>
              <a:rPr lang="nl-NL" dirty="0">
                <a:solidFill>
                  <a:srgbClr val="0B5DA7"/>
                </a:solidFill>
              </a:rPr>
              <a:t>Een leerlijn is een opeenvolgende serie van leerstofdoelen die in samenhang tot een einddoel leiden. </a:t>
            </a:r>
          </a:p>
          <a:p>
            <a:pPr marL="0" indent="0">
              <a:buNone/>
            </a:pPr>
            <a:endParaRPr lang="nl-NL" dirty="0">
              <a:solidFill>
                <a:srgbClr val="0B5DA7"/>
              </a:solidFill>
            </a:endParaRPr>
          </a:p>
        </p:txBody>
      </p:sp>
      <p:pic>
        <p:nvPicPr>
          <p:cNvPr id="2" name="Afbeelding 1">
            <a:extLst>
              <a:ext uri="{FF2B5EF4-FFF2-40B4-BE49-F238E27FC236}">
                <a16:creationId xmlns:a16="http://schemas.microsoft.com/office/drawing/2014/main" id="{DC906F8D-37CC-46C2-A5FC-F35B209218CA}"/>
              </a:ext>
            </a:extLst>
          </p:cNvPr>
          <p:cNvPicPr>
            <a:picLocks noChangeAspect="1"/>
          </p:cNvPicPr>
          <p:nvPr/>
        </p:nvPicPr>
        <p:blipFill>
          <a:blip r:embed="rId2"/>
          <a:stretch>
            <a:fillRect/>
          </a:stretch>
        </p:blipFill>
        <p:spPr>
          <a:xfrm>
            <a:off x="5743511" y="1204044"/>
            <a:ext cx="6077428" cy="3997635"/>
          </a:xfrm>
          <a:prstGeom prst="rect">
            <a:avLst/>
          </a:prstGeom>
        </p:spPr>
      </p:pic>
      <p:grpSp>
        <p:nvGrpSpPr>
          <p:cNvPr id="7" name="Groep 6">
            <a:extLst>
              <a:ext uri="{FF2B5EF4-FFF2-40B4-BE49-F238E27FC236}">
                <a16:creationId xmlns:a16="http://schemas.microsoft.com/office/drawing/2014/main" id="{FABCDE73-4365-4FA8-80A5-15EEA74969B9}"/>
              </a:ext>
            </a:extLst>
          </p:cNvPr>
          <p:cNvGrpSpPr/>
          <p:nvPr/>
        </p:nvGrpSpPr>
        <p:grpSpPr>
          <a:xfrm>
            <a:off x="171407" y="10885"/>
            <a:ext cx="11820939" cy="708480"/>
            <a:chOff x="811130" y="0"/>
            <a:chExt cx="3982042" cy="708480"/>
          </a:xfr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794F6008-3AC8-4A2B-8D08-209E104ECA44}"/>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41D214BB-93A1-4FD1-9D27-44F098A4E5FA}"/>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kern="1200" dirty="0"/>
                <a:t>Leerlijn</a:t>
              </a:r>
              <a:endParaRPr lang="nl-NL" sz="2400" b="1" kern="1200" dirty="0"/>
            </a:p>
          </p:txBody>
        </p:sp>
      </p:grpSp>
      <p:pic>
        <p:nvPicPr>
          <p:cNvPr id="10" name="Afbeelding 9">
            <a:extLst>
              <a:ext uri="{FF2B5EF4-FFF2-40B4-BE49-F238E27FC236}">
                <a16:creationId xmlns:a16="http://schemas.microsoft.com/office/drawing/2014/main" id="{A7969B7A-D97C-480E-BD31-33F21BC7E5EA}"/>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6004738"/>
            <a:ext cx="12220245" cy="893018"/>
          </a:xfrm>
          <a:prstGeom prst="rect">
            <a:avLst/>
          </a:prstGeom>
        </p:spPr>
      </p:pic>
    </p:spTree>
    <p:extLst>
      <p:ext uri="{BB962C8B-B14F-4D97-AF65-F5344CB8AC3E}">
        <p14:creationId xmlns:p14="http://schemas.microsoft.com/office/powerpoint/2010/main" val="940066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74885" y="475822"/>
            <a:ext cx="9982158"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Beheersingsgericht leren &lt;&gt; methodisch leren</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5848726" y="1528919"/>
            <a:ext cx="4908317" cy="3943999"/>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Meer onderwerpen door elkaar heen</a:t>
            </a:r>
          </a:p>
          <a:p>
            <a:r>
              <a:rPr lang="nl-NL" dirty="0">
                <a:solidFill>
                  <a:srgbClr val="0456A2"/>
                </a:solidFill>
              </a:rPr>
              <a:t>Niet beheerst? Komt later wel, of RT </a:t>
            </a:r>
            <a:r>
              <a:rPr lang="nl-NL" dirty="0" err="1">
                <a:solidFill>
                  <a:srgbClr val="0456A2"/>
                </a:solidFill>
              </a:rPr>
              <a:t>etc</a:t>
            </a:r>
            <a:endParaRPr lang="nl-NL" dirty="0">
              <a:solidFill>
                <a:srgbClr val="0456A2"/>
              </a:solidFill>
            </a:endParaRPr>
          </a:p>
          <a:p>
            <a:r>
              <a:rPr lang="nl-NL" dirty="0">
                <a:solidFill>
                  <a:srgbClr val="0456A2"/>
                </a:solidFill>
              </a:rPr>
              <a:t>Tempo van de methode aanhouden</a:t>
            </a:r>
          </a:p>
          <a:p>
            <a:r>
              <a:rPr lang="nl-NL" dirty="0">
                <a:solidFill>
                  <a:srgbClr val="0456A2"/>
                </a:solidFill>
              </a:rPr>
              <a:t>Steeds een beetje niet beheersen, risico op ‘gatenkaas’, probleem bij complexere onderwerpen</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Tijdelijke aanduiding voor inhoud 2">
            <a:extLst>
              <a:ext uri="{FF2B5EF4-FFF2-40B4-BE49-F238E27FC236}">
                <a16:creationId xmlns:a16="http://schemas.microsoft.com/office/drawing/2014/main" id="{F2E8A4A3-CE24-72DF-C518-1B4EF0C509ED}"/>
              </a:ext>
            </a:extLst>
          </p:cNvPr>
          <p:cNvSpPr txBox="1">
            <a:spLocks/>
          </p:cNvSpPr>
          <p:nvPr/>
        </p:nvSpPr>
        <p:spPr>
          <a:xfrm>
            <a:off x="1018159" y="1609400"/>
            <a:ext cx="4908317" cy="3943999"/>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Weet wat het einddoel is</a:t>
            </a:r>
          </a:p>
          <a:p>
            <a:r>
              <a:rPr lang="nl-NL" dirty="0">
                <a:solidFill>
                  <a:srgbClr val="0456A2"/>
                </a:solidFill>
              </a:rPr>
              <a:t>Formuleer succescriteria</a:t>
            </a:r>
          </a:p>
          <a:p>
            <a:r>
              <a:rPr lang="nl-NL" dirty="0">
                <a:solidFill>
                  <a:srgbClr val="0456A2"/>
                </a:solidFill>
              </a:rPr>
              <a:t>Bedenk andere manieren om</a:t>
            </a:r>
            <a:br>
              <a:rPr lang="nl-NL" dirty="0">
                <a:solidFill>
                  <a:srgbClr val="0456A2"/>
                </a:solidFill>
              </a:rPr>
            </a:br>
            <a:r>
              <a:rPr lang="nl-NL" dirty="0">
                <a:solidFill>
                  <a:srgbClr val="0456A2"/>
                </a:solidFill>
              </a:rPr>
              <a:t>de leerling toch verder te krijgen</a:t>
            </a:r>
          </a:p>
          <a:p>
            <a:r>
              <a:rPr lang="nl-NL" dirty="0">
                <a:solidFill>
                  <a:srgbClr val="0456A2"/>
                </a:solidFill>
              </a:rPr>
              <a:t>Niet beheerst door iedereen:</a:t>
            </a:r>
            <a:br>
              <a:rPr lang="nl-NL" dirty="0">
                <a:solidFill>
                  <a:srgbClr val="0456A2"/>
                </a:solidFill>
              </a:rPr>
            </a:br>
            <a:r>
              <a:rPr lang="nl-NL" dirty="0">
                <a:solidFill>
                  <a:srgbClr val="0456A2"/>
                </a:solidFill>
              </a:rPr>
              <a:t>neem extra tijd</a:t>
            </a:r>
          </a:p>
          <a:p>
            <a:pPr lvl="1"/>
            <a:endParaRPr lang="nl-NL" dirty="0">
              <a:solidFill>
                <a:srgbClr val="0456A2"/>
              </a:solidFill>
            </a:endParaRPr>
          </a:p>
          <a:p>
            <a:endParaRPr lang="nl-NL" dirty="0">
              <a:solidFill>
                <a:srgbClr val="0456A2"/>
              </a:solidFill>
            </a:endParaRPr>
          </a:p>
          <a:p>
            <a:pPr marL="0" indent="0">
              <a:buFont typeface="Arial" panose="020B0604020202020204" pitchFamily="34" charset="0"/>
              <a:buNone/>
            </a:pPr>
            <a:endParaRPr lang="nl-NL" dirty="0">
              <a:solidFill>
                <a:srgbClr val="0456A2"/>
              </a:solidFill>
            </a:endParaRPr>
          </a:p>
        </p:txBody>
      </p:sp>
    </p:spTree>
    <p:extLst>
      <p:ext uri="{BB962C8B-B14F-4D97-AF65-F5344CB8AC3E}">
        <p14:creationId xmlns:p14="http://schemas.microsoft.com/office/powerpoint/2010/main" val="41586625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00AFD8D-5DD9-4BE9-BF4E-E72776B63EB4}"/>
              </a:ext>
            </a:extLst>
          </p:cNvPr>
          <p:cNvSpPr txBox="1">
            <a:spLocks/>
          </p:cNvSpPr>
          <p:nvPr/>
        </p:nvSpPr>
        <p:spPr>
          <a:xfrm>
            <a:off x="729837" y="317759"/>
            <a:ext cx="10000444" cy="857250"/>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66AB38"/>
                </a:solidFill>
                <a:latin typeface="Arial Rounded MT Bold" panose="020F0704030504030204" pitchFamily="34" charset="0"/>
              </a:rPr>
              <a:t>Stappen naar het werken vanuit leerlijnen </a:t>
            </a:r>
            <a:br>
              <a:rPr lang="nl-NL" dirty="0">
                <a:solidFill>
                  <a:srgbClr val="66AB38"/>
                </a:solidFill>
                <a:latin typeface="Arial Rounded MT Bold" panose="020F0704030504030204" pitchFamily="34" charset="0"/>
              </a:rPr>
            </a:br>
            <a:r>
              <a:rPr lang="nl-NL" dirty="0">
                <a:solidFill>
                  <a:srgbClr val="66AB38"/>
                </a:solidFill>
                <a:latin typeface="Arial Rounded MT Bold" panose="020F0704030504030204" pitchFamily="34" charset="0"/>
              </a:rPr>
              <a:t>(los van de methode)</a:t>
            </a:r>
            <a:endParaRPr lang="nl-NL" dirty="0">
              <a:solidFill>
                <a:srgbClr val="66AB38"/>
              </a:solidFill>
            </a:endParaRPr>
          </a:p>
        </p:txBody>
      </p:sp>
      <p:sp>
        <p:nvSpPr>
          <p:cNvPr id="7" name="Tijdelijke aanduiding voor inhoud 2">
            <a:extLst>
              <a:ext uri="{FF2B5EF4-FFF2-40B4-BE49-F238E27FC236}">
                <a16:creationId xmlns:a16="http://schemas.microsoft.com/office/drawing/2014/main" id="{CD245B0B-B4FE-453B-9093-EDBD0D14F582}"/>
              </a:ext>
            </a:extLst>
          </p:cNvPr>
          <p:cNvSpPr txBox="1">
            <a:spLocks/>
          </p:cNvSpPr>
          <p:nvPr/>
        </p:nvSpPr>
        <p:spPr>
          <a:xfrm>
            <a:off x="729837" y="1457000"/>
            <a:ext cx="9197925" cy="3943999"/>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0456A2"/>
                </a:solidFill>
              </a:rPr>
              <a:t>Zorg dat je de leerlijnen goed kent (concreet)</a:t>
            </a:r>
          </a:p>
          <a:p>
            <a:r>
              <a:rPr lang="nl-NL" dirty="0">
                <a:solidFill>
                  <a:srgbClr val="0456A2"/>
                </a:solidFill>
              </a:rPr>
              <a:t>Verdeel de doelen over het jaar</a:t>
            </a:r>
          </a:p>
          <a:p>
            <a:r>
              <a:rPr lang="nl-NL" dirty="0">
                <a:solidFill>
                  <a:srgbClr val="0456A2"/>
                </a:solidFill>
              </a:rPr>
              <a:t>Zorg per blok (aantal weken) voor duidelijke succescriteria (toets </a:t>
            </a:r>
            <a:r>
              <a:rPr lang="nl-NL" dirty="0" err="1">
                <a:solidFill>
                  <a:srgbClr val="0456A2"/>
                </a:solidFill>
              </a:rPr>
              <a:t>oid</a:t>
            </a:r>
            <a:r>
              <a:rPr lang="nl-NL" dirty="0">
                <a:solidFill>
                  <a:srgbClr val="0456A2"/>
                </a:solidFill>
              </a:rPr>
              <a:t>)</a:t>
            </a:r>
          </a:p>
          <a:p>
            <a:r>
              <a:rPr lang="nl-NL" dirty="0">
                <a:solidFill>
                  <a:srgbClr val="0456A2"/>
                </a:solidFill>
              </a:rPr>
              <a:t>Zoek per blok naar voldoende lesmateriaal</a:t>
            </a:r>
          </a:p>
          <a:p>
            <a:r>
              <a:rPr lang="nl-NL" dirty="0">
                <a:solidFill>
                  <a:srgbClr val="0456A2"/>
                </a:solidFill>
              </a:rPr>
              <a:t>Plan herhaling in (aparte dag, herhalingsweek)</a:t>
            </a:r>
          </a:p>
          <a:p>
            <a:r>
              <a:rPr lang="nl-NL" dirty="0">
                <a:solidFill>
                  <a:srgbClr val="0456A2"/>
                </a:solidFill>
              </a:rPr>
              <a:t>Plan automatisering in</a:t>
            </a:r>
          </a:p>
          <a:p>
            <a:r>
              <a:rPr lang="nl-NL" dirty="0">
                <a:solidFill>
                  <a:srgbClr val="0456A2"/>
                </a:solidFill>
              </a:rPr>
              <a:t>Bereid een blok voor als team en evalueer dit ook</a:t>
            </a:r>
          </a:p>
          <a:p>
            <a:r>
              <a:rPr lang="nl-NL" dirty="0">
                <a:solidFill>
                  <a:srgbClr val="0456A2"/>
                </a:solidFill>
              </a:rPr>
              <a:t>Kies samen welke strategieën je de leerlingen aanleert</a:t>
            </a:r>
          </a:p>
        </p:txBody>
      </p:sp>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1599943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3" name="Afbeelding 2" descr="Afbeelding met tekst&#10;&#10;Automatisch gegenereerde beschrijving">
            <a:extLst>
              <a:ext uri="{FF2B5EF4-FFF2-40B4-BE49-F238E27FC236}">
                <a16:creationId xmlns:a16="http://schemas.microsoft.com/office/drawing/2014/main" id="{426D9490-1BCA-69FC-F8A8-EB1035E7B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299" y="0"/>
            <a:ext cx="9110389" cy="6076941"/>
          </a:xfrm>
          <a:prstGeom prst="rect">
            <a:avLst/>
          </a:prstGeom>
        </p:spPr>
      </p:pic>
    </p:spTree>
    <p:extLst>
      <p:ext uri="{BB962C8B-B14F-4D97-AF65-F5344CB8AC3E}">
        <p14:creationId xmlns:p14="http://schemas.microsoft.com/office/powerpoint/2010/main" val="1568316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2" name="Afbeelding 11">
            <a:extLst>
              <a:ext uri="{FF2B5EF4-FFF2-40B4-BE49-F238E27FC236}">
                <a16:creationId xmlns:a16="http://schemas.microsoft.com/office/drawing/2014/main" id="{E8EF73B5-62A2-8759-704D-0121E529F2E7}"/>
              </a:ext>
            </a:extLst>
          </p:cNvPr>
          <p:cNvPicPr>
            <a:picLocks noChangeAspect="1"/>
          </p:cNvPicPr>
          <p:nvPr/>
        </p:nvPicPr>
        <p:blipFill>
          <a:blip r:embed="rId4"/>
          <a:stretch>
            <a:fillRect/>
          </a:stretch>
        </p:blipFill>
        <p:spPr>
          <a:xfrm>
            <a:off x="1695236" y="-39493"/>
            <a:ext cx="8369645" cy="5949506"/>
          </a:xfrm>
          <a:prstGeom prst="rect">
            <a:avLst/>
          </a:prstGeom>
        </p:spPr>
      </p:pic>
    </p:spTree>
    <p:extLst>
      <p:ext uri="{BB962C8B-B14F-4D97-AF65-F5344CB8AC3E}">
        <p14:creationId xmlns:p14="http://schemas.microsoft.com/office/powerpoint/2010/main" val="409727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4" name="Afbeelding 3">
            <a:extLst>
              <a:ext uri="{FF2B5EF4-FFF2-40B4-BE49-F238E27FC236}">
                <a16:creationId xmlns:a16="http://schemas.microsoft.com/office/drawing/2014/main" id="{F08F2373-188E-6342-71EA-C6262250B7A7}"/>
              </a:ext>
            </a:extLst>
          </p:cNvPr>
          <p:cNvPicPr>
            <a:picLocks noChangeAspect="1"/>
          </p:cNvPicPr>
          <p:nvPr/>
        </p:nvPicPr>
        <p:blipFill>
          <a:blip r:embed="rId4"/>
          <a:stretch>
            <a:fillRect/>
          </a:stretch>
        </p:blipFill>
        <p:spPr>
          <a:xfrm>
            <a:off x="2215581" y="144199"/>
            <a:ext cx="7789082" cy="5820783"/>
          </a:xfrm>
          <a:prstGeom prst="rect">
            <a:avLst/>
          </a:prstGeom>
        </p:spPr>
      </p:pic>
    </p:spTree>
    <p:extLst>
      <p:ext uri="{BB962C8B-B14F-4D97-AF65-F5344CB8AC3E}">
        <p14:creationId xmlns:p14="http://schemas.microsoft.com/office/powerpoint/2010/main" val="1911469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5" name="Afbeelding 4" descr="Afbeelding met tekst&#10;&#10;Automatisch gegenereerde beschrijving">
            <a:extLst>
              <a:ext uri="{FF2B5EF4-FFF2-40B4-BE49-F238E27FC236}">
                <a16:creationId xmlns:a16="http://schemas.microsoft.com/office/drawing/2014/main" id="{3545D8BA-151F-ED57-E337-254B93339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312" y="101438"/>
            <a:ext cx="7360357" cy="6655124"/>
          </a:xfrm>
          <a:prstGeom prst="rect">
            <a:avLst/>
          </a:prstGeom>
        </p:spPr>
      </p:pic>
    </p:spTree>
    <p:extLst>
      <p:ext uri="{BB962C8B-B14F-4D97-AF65-F5344CB8AC3E}">
        <p14:creationId xmlns:p14="http://schemas.microsoft.com/office/powerpoint/2010/main" val="450046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10" name="Afbeelding 9" descr="Afbeelding met tekst&#10;&#10;Automatisch gegenereerde beschrijving">
            <a:extLst>
              <a:ext uri="{FF2B5EF4-FFF2-40B4-BE49-F238E27FC236}">
                <a16:creationId xmlns:a16="http://schemas.microsoft.com/office/drawing/2014/main" id="{E09A7BE6-D694-FE46-F665-302784E9F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330" y="28254"/>
            <a:ext cx="8969340" cy="5705668"/>
          </a:xfrm>
          <a:prstGeom prst="rect">
            <a:avLst/>
          </a:prstGeom>
        </p:spPr>
      </p:pic>
    </p:spTree>
    <p:extLst>
      <p:ext uri="{BB962C8B-B14F-4D97-AF65-F5344CB8AC3E}">
        <p14:creationId xmlns:p14="http://schemas.microsoft.com/office/powerpoint/2010/main" val="20737799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0EA7E6B-55F6-489A-B37B-E0A566331CC5}"/>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2" name="AutoShape 2">
            <a:extLst>
              <a:ext uri="{FF2B5EF4-FFF2-40B4-BE49-F238E27FC236}">
                <a16:creationId xmlns:a16="http://schemas.microsoft.com/office/drawing/2014/main" id="{4DA978B8-5CEB-C88C-42AB-01B45C1D7A2A}"/>
              </a:ext>
            </a:extLst>
          </p:cNvPr>
          <p:cNvSpPr>
            <a:spLocks noChangeAspect="1" noChangeArrowheads="1"/>
          </p:cNvSpPr>
          <p:nvPr/>
        </p:nvSpPr>
        <p:spPr bwMode="auto">
          <a:xfrm>
            <a:off x="5943600" y="3276600"/>
            <a:ext cx="3063240" cy="3063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 name="Afbeelding 3">
            <a:extLst>
              <a:ext uri="{FF2B5EF4-FFF2-40B4-BE49-F238E27FC236}">
                <a16:creationId xmlns:a16="http://schemas.microsoft.com/office/drawing/2014/main" id="{429A3BBA-9DA4-73BC-C066-A1108DF03F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80" y="195646"/>
            <a:ext cx="12034620" cy="5420354"/>
          </a:xfrm>
          <a:prstGeom prst="rect">
            <a:avLst/>
          </a:prstGeom>
        </p:spPr>
      </p:pic>
      <p:sp>
        <p:nvSpPr>
          <p:cNvPr id="5" name="Tijdelijke aanduiding voor inhoud 2">
            <a:extLst>
              <a:ext uri="{FF2B5EF4-FFF2-40B4-BE49-F238E27FC236}">
                <a16:creationId xmlns:a16="http://schemas.microsoft.com/office/drawing/2014/main" id="{25B0DDF0-7C25-753B-4E04-E2B0CC245896}"/>
              </a:ext>
            </a:extLst>
          </p:cNvPr>
          <p:cNvSpPr txBox="1">
            <a:spLocks/>
          </p:cNvSpPr>
          <p:nvPr/>
        </p:nvSpPr>
        <p:spPr>
          <a:xfrm>
            <a:off x="322999" y="371717"/>
            <a:ext cx="6056201" cy="5075105"/>
          </a:xfrm>
          <a:prstGeom prst="rect">
            <a:avLst/>
          </a:prstGeom>
          <a:solidFill>
            <a:schemeClr val="bg1">
              <a:lumMod val="95000"/>
              <a:alpha val="64000"/>
            </a:schemeClr>
          </a:solidFill>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Werken in units</a:t>
            </a:r>
          </a:p>
          <a:p>
            <a:r>
              <a:rPr lang="nl-NL" dirty="0"/>
              <a:t>Instructie in aparte lokalen</a:t>
            </a:r>
          </a:p>
          <a:p>
            <a:r>
              <a:rPr lang="nl-NL" dirty="0"/>
              <a:t>Verwerking in deze ruimte</a:t>
            </a:r>
          </a:p>
          <a:p>
            <a:r>
              <a:rPr lang="nl-NL" dirty="0"/>
              <a:t>Leerkrachten en onderwijsondersteuners</a:t>
            </a:r>
          </a:p>
          <a:p>
            <a:r>
              <a:rPr lang="nl-NL" dirty="0"/>
              <a:t>Rustige werksfeer</a:t>
            </a:r>
          </a:p>
          <a:p>
            <a:r>
              <a:rPr lang="nl-NL" dirty="0"/>
              <a:t>Rekenen: 50% </a:t>
            </a:r>
            <a:r>
              <a:rPr lang="nl-NL" dirty="0" err="1"/>
              <a:t>gynzy</a:t>
            </a:r>
            <a:r>
              <a:rPr lang="nl-NL" dirty="0"/>
              <a:t> en spellen, papier, </a:t>
            </a:r>
            <a:r>
              <a:rPr lang="nl-NL" dirty="0" err="1"/>
              <a:t>etc</a:t>
            </a:r>
            <a:endParaRPr lang="nl-NL" dirty="0"/>
          </a:p>
          <a:p>
            <a:r>
              <a:rPr lang="nl-NL" dirty="0"/>
              <a:t>Langere tijd met een doel/domein bezig</a:t>
            </a:r>
          </a:p>
          <a:p>
            <a:r>
              <a:rPr lang="nl-NL" dirty="0"/>
              <a:t>Sommige leerlingen meer structuur</a:t>
            </a:r>
          </a:p>
          <a:p>
            <a:r>
              <a:rPr lang="nl-NL" dirty="0"/>
              <a:t>Goede werksfeer, weinig conflicten</a:t>
            </a:r>
          </a:p>
          <a:p>
            <a:r>
              <a:rPr lang="nl-NL" dirty="0"/>
              <a:t>Samenwerking tussen leerkrachten</a:t>
            </a:r>
          </a:p>
          <a:p>
            <a:r>
              <a:rPr lang="nl-NL" dirty="0"/>
              <a:t>Doelen staan centraal</a:t>
            </a:r>
          </a:p>
          <a:p>
            <a:r>
              <a:rPr lang="nl-NL" dirty="0"/>
              <a:t>Portfolioboekje per leerling</a:t>
            </a:r>
          </a:p>
          <a:p>
            <a:r>
              <a:rPr lang="nl-NL" dirty="0"/>
              <a:t>Matrix om doelenvoortgang bij te houden</a:t>
            </a:r>
          </a:p>
          <a:p>
            <a:pPr lvl="1"/>
            <a:endParaRPr lang="nl-NL" dirty="0">
              <a:solidFill>
                <a:schemeClr val="bg1"/>
              </a:solidFill>
            </a:endParaRPr>
          </a:p>
          <a:p>
            <a:endParaRPr lang="nl-NL" dirty="0">
              <a:solidFill>
                <a:schemeClr val="bg1"/>
              </a:solidFill>
            </a:endParaRPr>
          </a:p>
          <a:p>
            <a:pPr marL="0" indent="0">
              <a:buFont typeface="Arial" panose="020B0604020202020204" pitchFamily="34" charset="0"/>
              <a:buNone/>
            </a:pPr>
            <a:endParaRPr lang="nl-NL" dirty="0">
              <a:solidFill>
                <a:schemeClr val="bg1"/>
              </a:solidFill>
            </a:endParaRPr>
          </a:p>
        </p:txBody>
      </p:sp>
    </p:spTree>
    <p:extLst>
      <p:ext uri="{BB962C8B-B14F-4D97-AF65-F5344CB8AC3E}">
        <p14:creationId xmlns:p14="http://schemas.microsoft.com/office/powerpoint/2010/main" val="4300924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ADD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100081"/>
            <a:ext cx="11102008" cy="1325563"/>
          </a:xfrm>
        </p:spPr>
        <p:txBody>
          <a:bodyPr/>
          <a:lstStyle/>
          <a:p>
            <a:r>
              <a:rPr lang="nl-NL" dirty="0">
                <a:solidFill>
                  <a:srgbClr val="002060"/>
                </a:solidFill>
                <a:latin typeface="Arial Rounded MT Bold" panose="020F0704030504030204" pitchFamily="34" charset="0"/>
              </a:rPr>
              <a:t>Opdracht 2  Leerlijn rekenen</a:t>
            </a:r>
          </a:p>
        </p:txBody>
      </p:sp>
      <p:sp>
        <p:nvSpPr>
          <p:cNvPr id="3" name="Tijdelijke aanduiding voor inhoud 2"/>
          <p:cNvSpPr>
            <a:spLocks noGrp="1"/>
          </p:cNvSpPr>
          <p:nvPr>
            <p:ph idx="1"/>
          </p:nvPr>
        </p:nvSpPr>
        <p:spPr>
          <a:xfrm>
            <a:off x="404950" y="1410896"/>
            <a:ext cx="11535260" cy="4961903"/>
          </a:xfrm>
          <a:solidFill>
            <a:srgbClr val="00ADCF"/>
          </a:solidFill>
        </p:spPr>
        <p:txBody>
          <a:bodyPr>
            <a:normAutofit/>
          </a:bodyPr>
          <a:lstStyle/>
          <a:p>
            <a:pPr marL="0" indent="0">
              <a:buNone/>
            </a:pPr>
            <a:r>
              <a:rPr lang="nl-NL" dirty="0">
                <a:solidFill>
                  <a:srgbClr val="002060"/>
                </a:solidFill>
              </a:rPr>
              <a:t>Bekijken</a:t>
            </a:r>
          </a:p>
          <a:p>
            <a:pPr lvl="1"/>
            <a:r>
              <a:rPr lang="nl-NL" dirty="0">
                <a:solidFill>
                  <a:srgbClr val="002060"/>
                </a:solidFill>
              </a:rPr>
              <a:t>Boek Leerlijnen voor het basisonderwijs, verdeeld over de leerjaren</a:t>
            </a:r>
          </a:p>
          <a:p>
            <a:pPr lvl="1"/>
            <a:r>
              <a:rPr lang="nl-NL" dirty="0">
                <a:solidFill>
                  <a:srgbClr val="002060"/>
                </a:solidFill>
              </a:rPr>
              <a:t>Doelen methode</a:t>
            </a:r>
          </a:p>
          <a:p>
            <a:pPr marL="0" indent="0">
              <a:buNone/>
            </a:pPr>
            <a:r>
              <a:rPr lang="nl-NL" dirty="0">
                <a:solidFill>
                  <a:srgbClr val="002060"/>
                </a:solidFill>
              </a:rPr>
              <a:t>Bespreken, kies je groep</a:t>
            </a:r>
          </a:p>
          <a:p>
            <a:r>
              <a:rPr lang="nl-NL" b="1" dirty="0">
                <a:solidFill>
                  <a:srgbClr val="002060"/>
                </a:solidFill>
              </a:rPr>
              <a:t>Welke doelen zijn cruciaal bij rekenen?</a:t>
            </a:r>
          </a:p>
          <a:p>
            <a:r>
              <a:rPr lang="nl-NL" b="1" dirty="0">
                <a:solidFill>
                  <a:srgbClr val="002060"/>
                </a:solidFill>
              </a:rPr>
              <a:t>Wat is het meest relevant in jouw leerjaar?</a:t>
            </a:r>
          </a:p>
          <a:p>
            <a:r>
              <a:rPr lang="nl-NL" b="1" dirty="0">
                <a:solidFill>
                  <a:srgbClr val="002060"/>
                </a:solidFill>
              </a:rPr>
              <a:t>Waar gaat het vaak mis? Wat werkt goed?</a:t>
            </a:r>
          </a:p>
          <a:p>
            <a:r>
              <a:rPr lang="nl-NL" b="1" dirty="0">
                <a:solidFill>
                  <a:srgbClr val="002060"/>
                </a:solidFill>
              </a:rPr>
              <a:t>Wat gebeurt er in het leerjaar voor en na jouw leerjaar?</a:t>
            </a:r>
          </a:p>
          <a:p>
            <a:pPr marL="0" indent="0">
              <a:buNone/>
            </a:pPr>
            <a:endParaRPr lang="nl-NL" b="1"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938155" y="1083212"/>
            <a:ext cx="2141303" cy="3008320"/>
          </a:xfrm>
          <a:prstGeom prst="rect">
            <a:avLst/>
          </a:prstGeom>
        </p:spPr>
      </p:pic>
    </p:spTree>
    <p:extLst>
      <p:ext uri="{BB962C8B-B14F-4D97-AF65-F5344CB8AC3E}">
        <p14:creationId xmlns:p14="http://schemas.microsoft.com/office/powerpoint/2010/main" val="3982629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66AB38"/>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44996" y="-71135"/>
            <a:ext cx="11102008" cy="1325563"/>
          </a:xfrm>
        </p:spPr>
        <p:txBody>
          <a:bodyPr/>
          <a:lstStyle/>
          <a:p>
            <a:r>
              <a:rPr lang="nl-NL" dirty="0">
                <a:solidFill>
                  <a:srgbClr val="002060"/>
                </a:solidFill>
                <a:latin typeface="Arial Rounded MT Bold" panose="020F0704030504030204" pitchFamily="34" charset="0"/>
              </a:rPr>
              <a:t>Opdracht 3  Blokvoorbereiding</a:t>
            </a:r>
          </a:p>
        </p:txBody>
      </p:sp>
      <p:sp>
        <p:nvSpPr>
          <p:cNvPr id="3" name="Tijdelijke aanduiding voor inhoud 2"/>
          <p:cNvSpPr>
            <a:spLocks noGrp="1"/>
          </p:cNvSpPr>
          <p:nvPr>
            <p:ph idx="1"/>
          </p:nvPr>
        </p:nvSpPr>
        <p:spPr>
          <a:xfrm>
            <a:off x="398419" y="855617"/>
            <a:ext cx="11535260" cy="6002383"/>
          </a:xfrm>
          <a:solidFill>
            <a:srgbClr val="66AB38"/>
          </a:solidFill>
        </p:spPr>
        <p:txBody>
          <a:bodyPr>
            <a:normAutofit fontScale="85000" lnSpcReduction="20000"/>
          </a:bodyPr>
          <a:lstStyle/>
          <a:p>
            <a:pPr marL="0" indent="0">
              <a:buNone/>
            </a:pPr>
            <a:r>
              <a:rPr lang="nl-NL" dirty="0">
                <a:solidFill>
                  <a:srgbClr val="002060"/>
                </a:solidFill>
              </a:rPr>
              <a:t>Bekijken</a:t>
            </a:r>
          </a:p>
          <a:p>
            <a:pPr lvl="1"/>
            <a:r>
              <a:rPr lang="nl-NL" dirty="0">
                <a:solidFill>
                  <a:srgbClr val="002060"/>
                </a:solidFill>
              </a:rPr>
              <a:t>De toetsdoelen uit de methode, zie </a:t>
            </a:r>
            <a:r>
              <a:rPr lang="nl-NL" dirty="0" err="1">
                <a:solidFill>
                  <a:srgbClr val="002060"/>
                </a:solidFill>
              </a:rPr>
              <a:t>excelbestanden</a:t>
            </a:r>
            <a:endParaRPr lang="nl-NL" dirty="0">
              <a:solidFill>
                <a:srgbClr val="002060"/>
              </a:solidFill>
            </a:endParaRPr>
          </a:p>
          <a:p>
            <a:pPr lvl="1"/>
            <a:r>
              <a:rPr lang="nl-NL" dirty="0">
                <a:solidFill>
                  <a:srgbClr val="002060"/>
                </a:solidFill>
              </a:rPr>
              <a:t>Doelen Leerlijnen voor het basisonderwijs</a:t>
            </a:r>
          </a:p>
          <a:p>
            <a:pPr lvl="1"/>
            <a:r>
              <a:rPr lang="nl-NL" dirty="0">
                <a:solidFill>
                  <a:srgbClr val="002060"/>
                </a:solidFill>
              </a:rPr>
              <a:t>Lesmateriaal methode</a:t>
            </a:r>
          </a:p>
          <a:p>
            <a:pPr lvl="1"/>
            <a:r>
              <a:rPr lang="nl-NL" dirty="0">
                <a:solidFill>
                  <a:srgbClr val="002060"/>
                </a:solidFill>
              </a:rPr>
              <a:t>Referentieniveaus (1S)</a:t>
            </a:r>
          </a:p>
          <a:p>
            <a:pPr marL="0" indent="0">
              <a:buNone/>
            </a:pPr>
            <a:endParaRPr lang="nl-NL" dirty="0">
              <a:solidFill>
                <a:srgbClr val="002060"/>
              </a:solidFill>
            </a:endParaRPr>
          </a:p>
          <a:p>
            <a:pPr marL="0" indent="0">
              <a:buNone/>
            </a:pPr>
            <a:r>
              <a:rPr lang="nl-NL" dirty="0">
                <a:solidFill>
                  <a:srgbClr val="002060"/>
                </a:solidFill>
              </a:rPr>
              <a:t>Uitwerken per groep:</a:t>
            </a:r>
          </a:p>
          <a:p>
            <a:r>
              <a:rPr lang="nl-NL" b="1" dirty="0">
                <a:solidFill>
                  <a:srgbClr val="002060"/>
                </a:solidFill>
              </a:rPr>
              <a:t>Zijn de doelen met succescriteria helder? </a:t>
            </a:r>
          </a:p>
          <a:p>
            <a:r>
              <a:rPr lang="nl-NL" b="1" dirty="0">
                <a:solidFill>
                  <a:srgbClr val="002060"/>
                </a:solidFill>
              </a:rPr>
              <a:t>Hoe kunnen we de planning zo aanpassen dat het werkt in combigroepen?</a:t>
            </a:r>
          </a:p>
          <a:p>
            <a:r>
              <a:rPr lang="nl-NL" b="1" dirty="0">
                <a:solidFill>
                  <a:srgbClr val="002060"/>
                </a:solidFill>
              </a:rPr>
              <a:t>Moeten we zelf opdrachten toevoegen of iets vervangen?</a:t>
            </a:r>
          </a:p>
          <a:p>
            <a:r>
              <a:rPr lang="nl-NL" b="1" dirty="0">
                <a:solidFill>
                  <a:srgbClr val="002060"/>
                </a:solidFill>
              </a:rPr>
              <a:t>Is er voldoende concreet materiaal?</a:t>
            </a:r>
          </a:p>
          <a:p>
            <a:r>
              <a:rPr lang="nl-NL" b="1" dirty="0">
                <a:solidFill>
                  <a:srgbClr val="002060"/>
                </a:solidFill>
              </a:rPr>
              <a:t>Hoe houden we dit bij, hoe weten we dat we op schema zitten?</a:t>
            </a:r>
          </a:p>
          <a:p>
            <a:r>
              <a:rPr lang="nl-NL" b="1" dirty="0">
                <a:solidFill>
                  <a:srgbClr val="002060"/>
                </a:solidFill>
              </a:rPr>
              <a:t>Hoe ziet de automatisering en herhaling eruit?</a:t>
            </a:r>
          </a:p>
          <a:p>
            <a:r>
              <a:rPr lang="nl-NL" b="1" dirty="0">
                <a:solidFill>
                  <a:srgbClr val="002060"/>
                </a:solidFill>
              </a:rPr>
              <a:t>Hoe maken we de doelen en succescriteria zichtbaar voor leerlingen?</a:t>
            </a:r>
          </a:p>
          <a:p>
            <a:endParaRPr lang="nl-NL" b="1" dirty="0">
              <a:solidFill>
                <a:srgbClr val="002060"/>
              </a:solidFill>
            </a:endParaRPr>
          </a:p>
          <a:p>
            <a:r>
              <a:rPr lang="nl-NL" b="1" dirty="0">
                <a:solidFill>
                  <a:srgbClr val="002060"/>
                </a:solidFill>
              </a:rPr>
              <a:t>Werk voor de eerste periode van volgend jaar uit hoe dit eruit kan zien. </a:t>
            </a:r>
            <a:endParaRPr lang="nl-NL" dirty="0">
              <a:solidFill>
                <a:srgbClr val="002060"/>
              </a:solidFill>
            </a:endParaRPr>
          </a:p>
        </p:txBody>
      </p:sp>
      <p:pic>
        <p:nvPicPr>
          <p:cNvPr id="4" name="Afbeelding 3">
            <a:extLst>
              <a:ext uri="{FF2B5EF4-FFF2-40B4-BE49-F238E27FC236}">
                <a16:creationId xmlns:a16="http://schemas.microsoft.com/office/drawing/2014/main" id="{73BA8244-47D1-4283-A65F-8C963ABC3C12}"/>
              </a:ext>
            </a:extLst>
          </p:cNvPr>
          <p:cNvPicPr>
            <a:picLocks noChangeAspect="1"/>
          </p:cNvPicPr>
          <p:nvPr/>
        </p:nvPicPr>
        <p:blipFill rotWithShape="1">
          <a:blip r:embed="rId3"/>
          <a:srcRect l="30116" r="30307" b="1105"/>
          <a:stretch/>
        </p:blipFill>
        <p:spPr>
          <a:xfrm>
            <a:off x="9343795" y="1425644"/>
            <a:ext cx="2141303" cy="3008320"/>
          </a:xfrm>
          <a:prstGeom prst="rect">
            <a:avLst/>
          </a:prstGeom>
        </p:spPr>
      </p:pic>
    </p:spTree>
    <p:extLst>
      <p:ext uri="{BB962C8B-B14F-4D97-AF65-F5344CB8AC3E}">
        <p14:creationId xmlns:p14="http://schemas.microsoft.com/office/powerpoint/2010/main" val="45223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solidFill>
                  <a:srgbClr val="87B632"/>
                </a:solidFill>
                <a:latin typeface="Arial Rounded MT Bold" panose="020F0704030504030204" pitchFamily="34" charset="0"/>
              </a:rPr>
              <a:t>Leerlijn</a:t>
            </a:r>
          </a:p>
        </p:txBody>
      </p:sp>
      <p:sp>
        <p:nvSpPr>
          <p:cNvPr id="6" name="Tijdelijke aanduiding voor inhoud 5"/>
          <p:cNvSpPr>
            <a:spLocks noGrp="1"/>
          </p:cNvSpPr>
          <p:nvPr>
            <p:ph idx="1"/>
          </p:nvPr>
        </p:nvSpPr>
        <p:spPr>
          <a:xfrm>
            <a:off x="838199" y="1825625"/>
            <a:ext cx="4774809" cy="1705366"/>
          </a:xfrm>
        </p:spPr>
        <p:txBody>
          <a:bodyPr>
            <a:normAutofit/>
          </a:bodyPr>
          <a:lstStyle/>
          <a:p>
            <a:pPr marL="0" indent="0">
              <a:buNone/>
            </a:pPr>
            <a:r>
              <a:rPr lang="nl-NL" dirty="0">
                <a:solidFill>
                  <a:srgbClr val="0B5DA7"/>
                </a:solidFill>
              </a:rPr>
              <a:t>De weg naar het doel bestaat uit kleine stappen, ingevuld door divers lesmateriaal en activiteiten</a:t>
            </a:r>
          </a:p>
          <a:p>
            <a:pPr marL="0" indent="0">
              <a:buNone/>
            </a:pPr>
            <a:endParaRPr lang="nl-NL" dirty="0">
              <a:solidFill>
                <a:srgbClr val="0B5DA7"/>
              </a:solidFill>
            </a:endParaRPr>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pic>
        <p:nvPicPr>
          <p:cNvPr id="8" name="Picture 2" descr="Afbeeldingsresultaat voor hindernisbaan gymzaal">
            <a:extLst>
              <a:ext uri="{FF2B5EF4-FFF2-40B4-BE49-F238E27FC236}">
                <a16:creationId xmlns:a16="http://schemas.microsoft.com/office/drawing/2014/main" id="{EC3733E3-EFA2-435C-90C8-A4F7C56F5C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25" r="1" b="7949"/>
          <a:stretch/>
        </p:blipFill>
        <p:spPr bwMode="auto">
          <a:xfrm>
            <a:off x="6236677" y="1224250"/>
            <a:ext cx="5692482" cy="2908115"/>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DA42D76C-FC63-4C99-9EAE-8D38EFC9D234}"/>
              </a:ext>
            </a:extLst>
          </p:cNvPr>
          <p:cNvPicPr>
            <a:picLocks noChangeAspect="1"/>
          </p:cNvPicPr>
          <p:nvPr/>
        </p:nvPicPr>
        <p:blipFill>
          <a:blip r:embed="rId5"/>
          <a:stretch>
            <a:fillRect/>
          </a:stretch>
        </p:blipFill>
        <p:spPr>
          <a:xfrm>
            <a:off x="10089185" y="0"/>
            <a:ext cx="2102815" cy="753495"/>
          </a:xfrm>
          <a:prstGeom prst="rect">
            <a:avLst/>
          </a:prstGeom>
        </p:spPr>
      </p:pic>
    </p:spTree>
    <p:extLst>
      <p:ext uri="{BB962C8B-B14F-4D97-AF65-F5344CB8AC3E}">
        <p14:creationId xmlns:p14="http://schemas.microsoft.com/office/powerpoint/2010/main" val="27398255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77EE69-4DEC-4E5A-A9FD-880770686070}"/>
              </a:ext>
            </a:extLst>
          </p:cNvPr>
          <p:cNvSpPr>
            <a:spLocks noGrp="1"/>
          </p:cNvSpPr>
          <p:nvPr>
            <p:ph type="title"/>
          </p:nvPr>
        </p:nvSpPr>
        <p:spPr>
          <a:xfrm>
            <a:off x="838199" y="365125"/>
            <a:ext cx="10850217" cy="1325563"/>
          </a:xfrm>
        </p:spPr>
        <p:txBody>
          <a:bodyPr/>
          <a:lstStyle/>
          <a:p>
            <a:r>
              <a:rPr lang="nl-NL" dirty="0">
                <a:solidFill>
                  <a:srgbClr val="00BFFE"/>
                </a:solidFill>
                <a:latin typeface="Arial Rounded MT Bold" panose="020F0704030504030204" pitchFamily="34" charset="0"/>
              </a:rPr>
              <a:t>Hoe komen de doelen bij de leerlingen?</a:t>
            </a:r>
            <a:endParaRPr lang="nl-NL" dirty="0"/>
          </a:p>
        </p:txBody>
      </p:sp>
      <p:sp>
        <p:nvSpPr>
          <p:cNvPr id="3" name="Tekstvak 2">
            <a:extLst>
              <a:ext uri="{FF2B5EF4-FFF2-40B4-BE49-F238E27FC236}">
                <a16:creationId xmlns:a16="http://schemas.microsoft.com/office/drawing/2014/main" id="{5F3D5B93-8AD4-4D98-BCCA-EA0580962A73}"/>
              </a:ext>
            </a:extLst>
          </p:cNvPr>
          <p:cNvSpPr txBox="1"/>
          <p:nvPr/>
        </p:nvSpPr>
        <p:spPr>
          <a:xfrm>
            <a:off x="838199" y="1881808"/>
            <a:ext cx="9670775" cy="3231654"/>
          </a:xfrm>
          <a:prstGeom prst="rect">
            <a:avLst/>
          </a:prstGeom>
          <a:noFill/>
        </p:spPr>
        <p:txBody>
          <a:bodyPr wrap="square" rtlCol="0">
            <a:spAutoFit/>
          </a:bodyPr>
          <a:lstStyle/>
          <a:p>
            <a:pPr marL="285750" indent="-285750">
              <a:buFont typeface="Arial" panose="020B0604020202020204" pitchFamily="34" charset="0"/>
              <a:buChar char="•"/>
            </a:pPr>
            <a:r>
              <a:rPr lang="nl-NL" sz="2800" dirty="0">
                <a:solidFill>
                  <a:srgbClr val="0070C0"/>
                </a:solidFill>
              </a:rPr>
              <a:t>Doelen op het digibord tonen aan het begin en eind van de les</a:t>
            </a:r>
          </a:p>
          <a:p>
            <a:pPr marL="285750" indent="-285750">
              <a:buFont typeface="Arial" panose="020B0604020202020204" pitchFamily="34" charset="0"/>
              <a:buChar char="•"/>
            </a:pPr>
            <a:r>
              <a:rPr lang="nl-NL" sz="2800" dirty="0">
                <a:solidFill>
                  <a:srgbClr val="0070C0"/>
                </a:solidFill>
              </a:rPr>
              <a:t>Doelen op de weektaak van de leerlingen</a:t>
            </a:r>
          </a:p>
          <a:p>
            <a:pPr marL="285750" indent="-285750">
              <a:buFont typeface="Arial" panose="020B0604020202020204" pitchFamily="34" charset="0"/>
              <a:buChar char="•"/>
            </a:pPr>
            <a:r>
              <a:rPr lang="nl-NL" sz="2800" dirty="0">
                <a:solidFill>
                  <a:srgbClr val="0070C0"/>
                </a:solidFill>
              </a:rPr>
              <a:t>Doelen in een doelenboek/portfolio</a:t>
            </a:r>
          </a:p>
          <a:p>
            <a:pPr marL="285750" indent="-285750">
              <a:buFont typeface="Arial" panose="020B0604020202020204" pitchFamily="34" charset="0"/>
              <a:buChar char="•"/>
            </a:pPr>
            <a:r>
              <a:rPr lang="nl-NL" sz="2800" dirty="0">
                <a:solidFill>
                  <a:srgbClr val="0070C0"/>
                </a:solidFill>
              </a:rPr>
              <a:t>Doelen op een overzicht per periode</a:t>
            </a:r>
          </a:p>
          <a:p>
            <a:pPr marL="285750" indent="-285750">
              <a:buFont typeface="Arial" panose="020B0604020202020204" pitchFamily="34" charset="0"/>
              <a:buChar char="•"/>
            </a:pPr>
            <a:r>
              <a:rPr lang="nl-NL" sz="2800" dirty="0">
                <a:solidFill>
                  <a:srgbClr val="0070C0"/>
                </a:solidFill>
              </a:rPr>
              <a:t>Doelen op een doelenmuur</a:t>
            </a:r>
          </a:p>
          <a:p>
            <a:pPr marL="285750" indent="-285750">
              <a:buFont typeface="Arial" panose="020B0604020202020204" pitchFamily="34" charset="0"/>
              <a:buChar char="•"/>
            </a:pPr>
            <a:r>
              <a:rPr lang="nl-NL" sz="2800" dirty="0">
                <a:solidFill>
                  <a:srgbClr val="0070C0"/>
                </a:solidFill>
              </a:rPr>
              <a:t>Zelf doelen laten stellen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4" name="Afbeelding 3">
            <a:extLst>
              <a:ext uri="{FF2B5EF4-FFF2-40B4-BE49-F238E27FC236}">
                <a16:creationId xmlns:a16="http://schemas.microsoft.com/office/drawing/2014/main" id="{AF163343-BFE1-4647-B0C9-718197C8D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Tree>
    <p:extLst>
      <p:ext uri="{BB962C8B-B14F-4D97-AF65-F5344CB8AC3E}">
        <p14:creationId xmlns:p14="http://schemas.microsoft.com/office/powerpoint/2010/main" val="2753047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D0500-59EE-488D-BE16-9CA77BBA3A58}"/>
              </a:ext>
            </a:extLst>
          </p:cNvPr>
          <p:cNvSpPr>
            <a:spLocks noGrp="1"/>
          </p:cNvSpPr>
          <p:nvPr>
            <p:ph type="title"/>
          </p:nvPr>
        </p:nvSpPr>
        <p:spPr>
          <a:xfrm>
            <a:off x="419099" y="351873"/>
            <a:ext cx="11353801" cy="1325563"/>
          </a:xfrm>
        </p:spPr>
        <p:txBody>
          <a:bodyPr>
            <a:normAutofit fontScale="90000"/>
          </a:bodyPr>
          <a:lstStyle/>
          <a:p>
            <a:r>
              <a:rPr lang="nl-NL" dirty="0">
                <a:solidFill>
                  <a:srgbClr val="0070C0"/>
                </a:solidFill>
              </a:rPr>
              <a:t>Doelen op het digibord tonen aan het begin van de les</a:t>
            </a:r>
            <a:br>
              <a:rPr lang="nl-NL" dirty="0">
                <a:solidFill>
                  <a:srgbClr val="0070C0"/>
                </a:solidFill>
              </a:rPr>
            </a:br>
            <a:endParaRPr lang="nl-NL" dirty="0"/>
          </a:p>
        </p:txBody>
      </p:sp>
      <p:pic>
        <p:nvPicPr>
          <p:cNvPr id="3" name="Picture 2" descr="Afbeeldingsresultaat voor doelen op het digibord&quot;">
            <a:extLst>
              <a:ext uri="{FF2B5EF4-FFF2-40B4-BE49-F238E27FC236}">
                <a16:creationId xmlns:a16="http://schemas.microsoft.com/office/drawing/2014/main" id="{DF945750-DEB8-49A9-94E9-5D18BC853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741" y="1014654"/>
            <a:ext cx="72294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4328CB50-E912-4888-8D7D-92936A9638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Tree>
    <p:extLst>
      <p:ext uri="{BB962C8B-B14F-4D97-AF65-F5344CB8AC3E}">
        <p14:creationId xmlns:p14="http://schemas.microsoft.com/office/powerpoint/2010/main" val="1810250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E6F60-362A-407F-9371-FC7A87E144FA}"/>
              </a:ext>
            </a:extLst>
          </p:cNvPr>
          <p:cNvSpPr>
            <a:spLocks noGrp="1"/>
          </p:cNvSpPr>
          <p:nvPr>
            <p:ph type="title"/>
          </p:nvPr>
        </p:nvSpPr>
        <p:spPr/>
        <p:txBody>
          <a:bodyPr/>
          <a:lstStyle/>
          <a:p>
            <a:r>
              <a:rPr lang="nl-NL" dirty="0">
                <a:solidFill>
                  <a:srgbClr val="0070C0"/>
                </a:solidFill>
              </a:rPr>
              <a:t>Doelen op de weektaak van de leerlingen</a:t>
            </a:r>
            <a:br>
              <a:rPr lang="nl-NL" dirty="0">
                <a:solidFill>
                  <a:srgbClr val="0070C0"/>
                </a:solidFill>
              </a:rPr>
            </a:br>
            <a:endParaRPr lang="nl-NL" dirty="0"/>
          </a:p>
        </p:txBody>
      </p:sp>
      <p:pic>
        <p:nvPicPr>
          <p:cNvPr id="6" name="Afbeelding 5">
            <a:extLst>
              <a:ext uri="{FF2B5EF4-FFF2-40B4-BE49-F238E27FC236}">
                <a16:creationId xmlns:a16="http://schemas.microsoft.com/office/drawing/2014/main" id="{FE246D32-DBF9-4827-94C7-43089DA58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2879">
            <a:off x="-472327" y="2261760"/>
            <a:ext cx="5448396" cy="3327939"/>
          </a:xfrm>
          <a:prstGeom prst="rect">
            <a:avLst/>
          </a:prstGeom>
        </p:spPr>
      </p:pic>
      <p:pic>
        <p:nvPicPr>
          <p:cNvPr id="5" name="Afbeelding 4">
            <a:extLst>
              <a:ext uri="{FF2B5EF4-FFF2-40B4-BE49-F238E27FC236}">
                <a16:creationId xmlns:a16="http://schemas.microsoft.com/office/drawing/2014/main" id="{56F247B4-6D7B-40A3-AA97-018A0D1E7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7" name="Afbeelding 6">
            <a:extLst>
              <a:ext uri="{FF2B5EF4-FFF2-40B4-BE49-F238E27FC236}">
                <a16:creationId xmlns:a16="http://schemas.microsoft.com/office/drawing/2014/main" id="{459DEA99-D8F2-4153-AA71-4AB0B8F098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0510" y="1242707"/>
            <a:ext cx="6563641" cy="4372585"/>
          </a:xfrm>
          <a:prstGeom prst="rect">
            <a:avLst/>
          </a:prstGeom>
        </p:spPr>
      </p:pic>
    </p:spTree>
    <p:extLst>
      <p:ext uri="{BB962C8B-B14F-4D97-AF65-F5344CB8AC3E}">
        <p14:creationId xmlns:p14="http://schemas.microsoft.com/office/powerpoint/2010/main" val="1968884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9FAE00-9EA5-4A92-A3E5-8A139B86CAC0}"/>
              </a:ext>
            </a:extLst>
          </p:cNvPr>
          <p:cNvSpPr>
            <a:spLocks noGrp="1"/>
          </p:cNvSpPr>
          <p:nvPr>
            <p:ph type="title"/>
          </p:nvPr>
        </p:nvSpPr>
        <p:spPr>
          <a:xfrm>
            <a:off x="3845361" y="381556"/>
            <a:ext cx="10515600" cy="1325563"/>
          </a:xfrm>
        </p:spPr>
        <p:txBody>
          <a:bodyPr/>
          <a:lstStyle/>
          <a:p>
            <a:r>
              <a:rPr lang="nl-NL" dirty="0">
                <a:solidFill>
                  <a:srgbClr val="0070C0"/>
                </a:solidFill>
              </a:rPr>
              <a:t>Doelen in een doelenboek/portfolio</a:t>
            </a:r>
            <a:br>
              <a:rPr lang="nl-NL" dirty="0">
                <a:solidFill>
                  <a:srgbClr val="0070C0"/>
                </a:solidFill>
              </a:rPr>
            </a:br>
            <a:endParaRPr lang="nl-NL" dirty="0"/>
          </a:p>
        </p:txBody>
      </p:sp>
      <p:pic>
        <p:nvPicPr>
          <p:cNvPr id="4" name="Afbeelding 3">
            <a:extLst>
              <a:ext uri="{FF2B5EF4-FFF2-40B4-BE49-F238E27FC236}">
                <a16:creationId xmlns:a16="http://schemas.microsoft.com/office/drawing/2014/main" id="{D4A10BF9-EC44-4DBF-B68E-21FCF7EF8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0752" y="972713"/>
            <a:ext cx="4877669" cy="4890607"/>
          </a:xfrm>
          <a:prstGeom prst="rect">
            <a:avLst/>
          </a:prstGeom>
        </p:spPr>
      </p:pic>
      <p:pic>
        <p:nvPicPr>
          <p:cNvPr id="6" name="Afbeelding 5">
            <a:extLst>
              <a:ext uri="{FF2B5EF4-FFF2-40B4-BE49-F238E27FC236}">
                <a16:creationId xmlns:a16="http://schemas.microsoft.com/office/drawing/2014/main" id="{E0CD6D1D-A5E0-43AB-8893-AA9CAC4B2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759" y="1360615"/>
            <a:ext cx="4088012" cy="4114801"/>
          </a:xfrm>
          <a:prstGeom prst="rect">
            <a:avLst/>
          </a:prstGeom>
        </p:spPr>
      </p:pic>
      <p:pic>
        <p:nvPicPr>
          <p:cNvPr id="8" name="Afbeelding 7">
            <a:extLst>
              <a:ext uri="{FF2B5EF4-FFF2-40B4-BE49-F238E27FC236}">
                <a16:creationId xmlns:a16="http://schemas.microsoft.com/office/drawing/2014/main" id="{0AA71DFA-72D5-4A6F-A3E3-F35EC76F1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446" y="3223750"/>
            <a:ext cx="3397745" cy="3428999"/>
          </a:xfrm>
          <a:prstGeom prst="rect">
            <a:avLst/>
          </a:prstGeom>
        </p:spPr>
      </p:pic>
      <p:pic>
        <p:nvPicPr>
          <p:cNvPr id="10" name="Afbeelding 9">
            <a:extLst>
              <a:ext uri="{FF2B5EF4-FFF2-40B4-BE49-F238E27FC236}">
                <a16:creationId xmlns:a16="http://schemas.microsoft.com/office/drawing/2014/main" id="{6EF944E8-74C4-4B00-96E2-34925A37E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044" y="438445"/>
            <a:ext cx="2704876" cy="2711985"/>
          </a:xfrm>
          <a:prstGeom prst="rect">
            <a:avLst/>
          </a:prstGeom>
        </p:spPr>
      </p:pic>
      <p:pic>
        <p:nvPicPr>
          <p:cNvPr id="12" name="Afbeelding 11">
            <a:extLst>
              <a:ext uri="{FF2B5EF4-FFF2-40B4-BE49-F238E27FC236}">
                <a16:creationId xmlns:a16="http://schemas.microsoft.com/office/drawing/2014/main" id="{EAA54874-ABE3-4A18-A354-D4367C9192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185" y="1964452"/>
            <a:ext cx="4877669" cy="4476975"/>
          </a:xfrm>
          <a:prstGeom prst="rect">
            <a:avLst/>
          </a:prstGeom>
        </p:spPr>
      </p:pic>
      <p:pic>
        <p:nvPicPr>
          <p:cNvPr id="14" name="Afbeelding 13">
            <a:extLst>
              <a:ext uri="{FF2B5EF4-FFF2-40B4-BE49-F238E27FC236}">
                <a16:creationId xmlns:a16="http://schemas.microsoft.com/office/drawing/2014/main" id="{825534C6-5B38-48FB-80BB-3DEDAFE55F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5545" y="3715775"/>
            <a:ext cx="4877669" cy="2444947"/>
          </a:xfrm>
          <a:prstGeom prst="rect">
            <a:avLst/>
          </a:prstGeom>
        </p:spPr>
      </p:pic>
      <p:pic>
        <p:nvPicPr>
          <p:cNvPr id="9" name="Afbeelding 8">
            <a:extLst>
              <a:ext uri="{FF2B5EF4-FFF2-40B4-BE49-F238E27FC236}">
                <a16:creationId xmlns:a16="http://schemas.microsoft.com/office/drawing/2014/main" id="{2C29C8DF-1220-41F5-B0A5-73CE061281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Tree>
    <p:extLst>
      <p:ext uri="{BB962C8B-B14F-4D97-AF65-F5344CB8AC3E}">
        <p14:creationId xmlns:p14="http://schemas.microsoft.com/office/powerpoint/2010/main" val="2180163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D0500-59EE-488D-BE16-9CA77BBA3A58}"/>
              </a:ext>
            </a:extLst>
          </p:cNvPr>
          <p:cNvSpPr>
            <a:spLocks noGrp="1"/>
          </p:cNvSpPr>
          <p:nvPr>
            <p:ph type="title"/>
          </p:nvPr>
        </p:nvSpPr>
        <p:spPr>
          <a:xfrm>
            <a:off x="419099" y="113334"/>
            <a:ext cx="11353801" cy="1325563"/>
          </a:xfrm>
        </p:spPr>
        <p:txBody>
          <a:bodyPr>
            <a:normAutofit/>
          </a:bodyPr>
          <a:lstStyle/>
          <a:p>
            <a:r>
              <a:rPr lang="nl-NL" dirty="0">
                <a:solidFill>
                  <a:srgbClr val="0070C0"/>
                </a:solidFill>
              </a:rPr>
              <a:t>Doelen op een overzicht per periode</a:t>
            </a:r>
            <a:br>
              <a:rPr lang="nl-NL" dirty="0">
                <a:solidFill>
                  <a:srgbClr val="0070C0"/>
                </a:solidFill>
              </a:rPr>
            </a:br>
            <a:endParaRPr lang="nl-NL" dirty="0"/>
          </a:p>
        </p:txBody>
      </p:sp>
      <p:pic>
        <p:nvPicPr>
          <p:cNvPr id="4" name="Afbeelding 3">
            <a:extLst>
              <a:ext uri="{FF2B5EF4-FFF2-40B4-BE49-F238E27FC236}">
                <a16:creationId xmlns:a16="http://schemas.microsoft.com/office/drawing/2014/main" id="{4328CB50-E912-4888-8D7D-92936A963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graphicFrame>
        <p:nvGraphicFramePr>
          <p:cNvPr id="5" name="Tabel 4">
            <a:extLst>
              <a:ext uri="{FF2B5EF4-FFF2-40B4-BE49-F238E27FC236}">
                <a16:creationId xmlns:a16="http://schemas.microsoft.com/office/drawing/2014/main" id="{EBBC87AA-A674-41A6-8117-545B61D31DAC}"/>
              </a:ext>
            </a:extLst>
          </p:cNvPr>
          <p:cNvGraphicFramePr>
            <a:graphicFrameLocks noGrp="1"/>
          </p:cNvGraphicFramePr>
          <p:nvPr>
            <p:extLst>
              <p:ext uri="{D42A27DB-BD31-4B8C-83A1-F6EECF244321}">
                <p14:modId xmlns:p14="http://schemas.microsoft.com/office/powerpoint/2010/main" val="2800882625"/>
              </p:ext>
            </p:extLst>
          </p:nvPr>
        </p:nvGraphicFramePr>
        <p:xfrm>
          <a:off x="556594" y="776115"/>
          <a:ext cx="8038765" cy="4883448"/>
        </p:xfrm>
        <a:graphic>
          <a:graphicData uri="http://schemas.openxmlformats.org/drawingml/2006/table">
            <a:tbl>
              <a:tblPr>
                <a:tableStyleId>{5C22544A-7EE6-4342-B048-85BDC9FD1C3A}</a:tableStyleId>
              </a:tblPr>
              <a:tblGrid>
                <a:gridCol w="5815729">
                  <a:extLst>
                    <a:ext uri="{9D8B030D-6E8A-4147-A177-3AD203B41FA5}">
                      <a16:colId xmlns:a16="http://schemas.microsoft.com/office/drawing/2014/main" val="3579643188"/>
                    </a:ext>
                  </a:extLst>
                </a:gridCol>
                <a:gridCol w="88011">
                  <a:extLst>
                    <a:ext uri="{9D8B030D-6E8A-4147-A177-3AD203B41FA5}">
                      <a16:colId xmlns:a16="http://schemas.microsoft.com/office/drawing/2014/main" val="3686144544"/>
                    </a:ext>
                  </a:extLst>
                </a:gridCol>
                <a:gridCol w="711675">
                  <a:extLst>
                    <a:ext uri="{9D8B030D-6E8A-4147-A177-3AD203B41FA5}">
                      <a16:colId xmlns:a16="http://schemas.microsoft.com/office/drawing/2014/main" val="2911023227"/>
                    </a:ext>
                  </a:extLst>
                </a:gridCol>
                <a:gridCol w="711675">
                  <a:extLst>
                    <a:ext uri="{9D8B030D-6E8A-4147-A177-3AD203B41FA5}">
                      <a16:colId xmlns:a16="http://schemas.microsoft.com/office/drawing/2014/main" val="329546369"/>
                    </a:ext>
                  </a:extLst>
                </a:gridCol>
                <a:gridCol w="711675">
                  <a:extLst>
                    <a:ext uri="{9D8B030D-6E8A-4147-A177-3AD203B41FA5}">
                      <a16:colId xmlns:a16="http://schemas.microsoft.com/office/drawing/2014/main" val="3418718514"/>
                    </a:ext>
                  </a:extLst>
                </a:gridCol>
              </a:tblGrid>
              <a:tr h="0">
                <a:tc>
                  <a:txBody>
                    <a:bodyPr/>
                    <a:lstStyle/>
                    <a:p>
                      <a:pPr algn="l" fontAlgn="b"/>
                      <a:r>
                        <a:rPr lang="nl-NL" sz="1400" u="none" strike="noStrike" dirty="0">
                          <a:effectLst/>
                        </a:rPr>
                        <a:t>Alles telt groep 6  Blok 1</a:t>
                      </a:r>
                      <a:endParaRPr lang="nl-NL"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3945772"/>
                  </a:ext>
                </a:extLst>
              </a:tr>
              <a:tr h="233562">
                <a:tc>
                  <a:txBody>
                    <a:bodyPr/>
                    <a:lstStyle/>
                    <a:p>
                      <a:pPr algn="l" fontAlgn="b"/>
                      <a:r>
                        <a:rPr lang="nl-NL" sz="1400" u="none" strike="noStrike" dirty="0">
                          <a:effectLst/>
                        </a:rPr>
                        <a:t> </a:t>
                      </a:r>
                      <a:endParaRPr lang="nl-N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0784136"/>
                  </a:ext>
                </a:extLst>
              </a:tr>
              <a:tr h="233562">
                <a:tc>
                  <a:txBody>
                    <a:bodyPr/>
                    <a:lstStyle/>
                    <a:p>
                      <a:pPr algn="l" fontAlgn="b"/>
                      <a:r>
                        <a:rPr lang="nl-NL" sz="1400" u="none" strike="noStrike">
                          <a:effectLst/>
                        </a:rPr>
                        <a:t>Ik herhaal de telrij en de getallenlijn.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0285222"/>
                  </a:ext>
                </a:extLst>
              </a:tr>
              <a:tr h="233562">
                <a:tc>
                  <a:txBody>
                    <a:bodyPr/>
                    <a:lstStyle/>
                    <a:p>
                      <a:pPr algn="l" fontAlgn="b"/>
                      <a:r>
                        <a:rPr lang="nl-NL" sz="1400" u="none" strike="noStrike">
                          <a:effectLst/>
                        </a:rPr>
                        <a:t>Ik kan plus en minsommen tot 100 uitrekenen.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54117068"/>
                  </a:ext>
                </a:extLst>
              </a:tr>
              <a:tr h="233562">
                <a:tc>
                  <a:txBody>
                    <a:bodyPr/>
                    <a:lstStyle/>
                    <a:p>
                      <a:pPr algn="l" fontAlgn="b"/>
                      <a:r>
                        <a:rPr lang="nl-NL" sz="1400" u="none" strike="noStrike">
                          <a:effectLst/>
                        </a:rPr>
                        <a:t>Ik kan figuren in 2,4 of 8 gelijke stukken verdelen.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3416569"/>
                  </a:ext>
                </a:extLst>
              </a:tr>
              <a:tr h="233562">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2889103"/>
                  </a:ext>
                </a:extLst>
              </a:tr>
              <a:tr h="233562">
                <a:tc>
                  <a:txBody>
                    <a:bodyPr/>
                    <a:lstStyle/>
                    <a:p>
                      <a:pPr algn="l" fontAlgn="b"/>
                      <a:r>
                        <a:rPr lang="nl-NL" sz="1400" u="none" strike="noStrike">
                          <a:effectLst/>
                        </a:rPr>
                        <a:t>Ik leer het DHTE schema. Ik oefen met geldsommen.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dirty="0">
                          <a:effectLst/>
                        </a:rPr>
                        <a:t> </a:t>
                      </a:r>
                      <a:endParaRPr lang="nl-N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9331604"/>
                  </a:ext>
                </a:extLst>
              </a:tr>
              <a:tr h="233562">
                <a:tc>
                  <a:txBody>
                    <a:bodyPr/>
                    <a:lstStyle/>
                    <a:p>
                      <a:pPr algn="l" fontAlgn="b"/>
                      <a:r>
                        <a:rPr lang="nl-NL" sz="1400" u="none" strike="noStrike">
                          <a:effectLst/>
                        </a:rPr>
                        <a:t>Ik oefen tellen met sprongen en plus- en minsommen tot 500.</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04200"/>
                  </a:ext>
                </a:extLst>
              </a:tr>
              <a:tr h="233562">
                <a:tc>
                  <a:txBody>
                    <a:bodyPr/>
                    <a:lstStyle/>
                    <a:p>
                      <a:pPr algn="l" fontAlgn="b"/>
                      <a:r>
                        <a:rPr lang="nl-NL" sz="1400" u="none" strike="noStrike">
                          <a:effectLst/>
                        </a:rPr>
                        <a:t>Ik kan klokkijken en tijden berekenen klok tot 5 minuten.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dirty="0">
                          <a:effectLst/>
                        </a:rPr>
                        <a:t> </a:t>
                      </a:r>
                      <a:endParaRPr lang="nl-N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dirty="0">
                          <a:effectLst/>
                        </a:rPr>
                        <a:t> </a:t>
                      </a:r>
                      <a:endParaRPr lang="nl-N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404499"/>
                  </a:ext>
                </a:extLst>
              </a:tr>
              <a:tr h="233562">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7477358"/>
                  </a:ext>
                </a:extLst>
              </a:tr>
              <a:tr h="233562">
                <a:tc>
                  <a:txBody>
                    <a:bodyPr/>
                    <a:lstStyle/>
                    <a:p>
                      <a:pPr algn="l" fontAlgn="b"/>
                      <a:r>
                        <a:rPr lang="nl-NL" sz="1400" u="none" strike="noStrike">
                          <a:effectLst/>
                        </a:rPr>
                        <a:t>Ik verdeel een hele in gelijke stukken en ken de breuknaam en breuknotatie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dirty="0">
                          <a:effectLst/>
                        </a:rPr>
                        <a:t> </a:t>
                      </a:r>
                      <a:endParaRPr lang="nl-N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4703188"/>
                  </a:ext>
                </a:extLst>
              </a:tr>
              <a:tr h="233562">
                <a:tc>
                  <a:txBody>
                    <a:bodyPr/>
                    <a:lstStyle/>
                    <a:p>
                      <a:pPr algn="l" fontAlgn="b"/>
                      <a:r>
                        <a:rPr lang="nl-NL" sz="1400" u="none" strike="noStrike">
                          <a:effectLst/>
                        </a:rPr>
                        <a:t>van elk stuk.  Ik kan geldbedragen optellen en wisselgeld uitrekenen.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2833231"/>
                  </a:ext>
                </a:extLst>
              </a:tr>
              <a:tr h="233562">
                <a:tc>
                  <a:txBody>
                    <a:bodyPr/>
                    <a:lstStyle/>
                    <a:p>
                      <a:pPr algn="l" fontAlgn="b"/>
                      <a:r>
                        <a:rPr lang="nl-NL" sz="1400" u="none" strike="noStrike">
                          <a:effectLst/>
                        </a:rPr>
                        <a:t>Ik kan handig en vlot optellen en aftrekken tot 500.</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23856209"/>
                  </a:ext>
                </a:extLst>
              </a:tr>
              <a:tr h="233562">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3908600"/>
                  </a:ext>
                </a:extLst>
              </a:tr>
              <a:tr h="69680">
                <a:tc>
                  <a:txBody>
                    <a:bodyPr/>
                    <a:lstStyle/>
                    <a:p>
                      <a:pPr algn="l" fontAlgn="b"/>
                      <a:r>
                        <a:rPr lang="nl-NL" sz="1400" u="none" strike="noStrike">
                          <a:effectLst/>
                        </a:rPr>
                        <a:t>Ik ontdek het rekenen met 'keer 10' bij getallen, maten en gewichten.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6108142"/>
                  </a:ext>
                </a:extLst>
              </a:tr>
              <a:tr h="233562">
                <a:tc>
                  <a:txBody>
                    <a:bodyPr/>
                    <a:lstStyle/>
                    <a:p>
                      <a:pPr algn="l" fontAlgn="b"/>
                      <a:r>
                        <a:rPr lang="nl-NL" sz="1400" u="none" strike="noStrike">
                          <a:effectLst/>
                        </a:rPr>
                        <a:t>Ik leer het gebruik van een rekentabel (verhoudingstabel).</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506140"/>
                  </a:ext>
                </a:extLst>
              </a:tr>
              <a:tr h="233562">
                <a:tc>
                  <a:txBody>
                    <a:bodyPr/>
                    <a:lstStyle/>
                    <a:p>
                      <a:pPr algn="l" fontAlgn="b"/>
                      <a:r>
                        <a:rPr lang="nl-NL" sz="1400" u="none" strike="noStrike">
                          <a:effectLst/>
                        </a:rPr>
                        <a:t>ik oefen de lengtematen, gewichtsmaten en inhoudsmaten tot kilo en liter.</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1230543"/>
                  </a:ext>
                </a:extLst>
              </a:tr>
              <a:tr h="233562">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8824692"/>
                  </a:ext>
                </a:extLst>
              </a:tr>
              <a:tr h="233562">
                <a:tc>
                  <a:txBody>
                    <a:bodyPr/>
                    <a:lstStyle/>
                    <a:p>
                      <a:pPr algn="l" fontAlgn="b"/>
                      <a:r>
                        <a:rPr lang="nl-NL" sz="1400" u="none" strike="noStrike">
                          <a:effectLst/>
                        </a:rPr>
                        <a:t>Ik leer onder elkaar optellen en aftrekken met het HTE-schema.</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7124265"/>
                  </a:ext>
                </a:extLst>
              </a:tr>
              <a:tr h="233562">
                <a:tc>
                  <a:txBody>
                    <a:bodyPr/>
                    <a:lstStyle/>
                    <a:p>
                      <a:pPr algn="l" fontAlgn="b"/>
                      <a:r>
                        <a:rPr lang="nl-NL" sz="1400" u="none" strike="noStrike">
                          <a:effectLst/>
                        </a:rPr>
                        <a:t>Ik kan deelsommen oplossen door getallen te splitsen.</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2215602"/>
                  </a:ext>
                </a:extLst>
              </a:tr>
              <a:tr h="233562">
                <a:tc>
                  <a:txBody>
                    <a:bodyPr/>
                    <a:lstStyle/>
                    <a:p>
                      <a:pPr algn="l" fontAlgn="b"/>
                      <a:r>
                        <a:rPr lang="nl-NL" sz="1400" u="none" strike="noStrike">
                          <a:effectLst/>
                        </a:rPr>
                        <a:t>Ik oefen met uitrekenen van oppervlakte van tegelvloertjes.</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a:effectLst/>
                        </a:rPr>
                        <a:t> </a:t>
                      </a:r>
                      <a:endParaRPr lang="nl-N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400" u="none" strike="noStrike" dirty="0">
                          <a:effectLst/>
                        </a:rPr>
                        <a:t> </a:t>
                      </a:r>
                      <a:endParaRPr lang="nl-NL"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294565"/>
                  </a:ext>
                </a:extLst>
              </a:tr>
            </a:tbl>
          </a:graphicData>
        </a:graphic>
      </p:graphicFrame>
    </p:spTree>
    <p:extLst>
      <p:ext uri="{BB962C8B-B14F-4D97-AF65-F5344CB8AC3E}">
        <p14:creationId xmlns:p14="http://schemas.microsoft.com/office/powerpoint/2010/main" val="3694736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D0500-59EE-488D-BE16-9CA77BBA3A58}"/>
              </a:ext>
            </a:extLst>
          </p:cNvPr>
          <p:cNvSpPr>
            <a:spLocks noGrp="1"/>
          </p:cNvSpPr>
          <p:nvPr>
            <p:ph type="title"/>
          </p:nvPr>
        </p:nvSpPr>
        <p:spPr>
          <a:xfrm>
            <a:off x="258873" y="368167"/>
            <a:ext cx="11353801" cy="1325563"/>
          </a:xfrm>
        </p:spPr>
        <p:txBody>
          <a:bodyPr>
            <a:normAutofit fontScale="90000"/>
          </a:bodyPr>
          <a:lstStyle/>
          <a:p>
            <a:r>
              <a:rPr lang="nl-NL" dirty="0">
                <a:solidFill>
                  <a:srgbClr val="0070C0"/>
                </a:solidFill>
              </a:rPr>
              <a:t>Doelenkaarten voor </a:t>
            </a:r>
            <a:br>
              <a:rPr lang="nl-NL" dirty="0">
                <a:solidFill>
                  <a:srgbClr val="0070C0"/>
                </a:solidFill>
              </a:rPr>
            </a:br>
            <a:r>
              <a:rPr lang="nl-NL" dirty="0">
                <a:solidFill>
                  <a:srgbClr val="0070C0"/>
                </a:solidFill>
              </a:rPr>
              <a:t>leerlingen uit Klasseplan</a:t>
            </a:r>
            <a:br>
              <a:rPr lang="nl-NL" dirty="0">
                <a:solidFill>
                  <a:srgbClr val="0070C0"/>
                </a:solidFill>
              </a:rPr>
            </a:br>
            <a:endParaRPr lang="nl-NL" dirty="0"/>
          </a:p>
        </p:txBody>
      </p:sp>
      <p:pic>
        <p:nvPicPr>
          <p:cNvPr id="5" name="Afbeelding 4" descr="Afbeelding met tekst&#10;&#10;Automatisch gegenereerde beschrijving">
            <a:extLst>
              <a:ext uri="{FF2B5EF4-FFF2-40B4-BE49-F238E27FC236}">
                <a16:creationId xmlns:a16="http://schemas.microsoft.com/office/drawing/2014/main" id="{3E71C09A-D47B-4433-B18D-EA4DB705B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091" y="0"/>
            <a:ext cx="6364585" cy="9055303"/>
          </a:xfrm>
          <a:prstGeom prst="rect">
            <a:avLst/>
          </a:prstGeom>
        </p:spPr>
      </p:pic>
    </p:spTree>
    <p:extLst>
      <p:ext uri="{BB962C8B-B14F-4D97-AF65-F5344CB8AC3E}">
        <p14:creationId xmlns:p14="http://schemas.microsoft.com/office/powerpoint/2010/main" val="3898988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19752A5-F343-4DAB-9D35-189159744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6312">
            <a:off x="6558274" y="1983406"/>
            <a:ext cx="6110320" cy="40677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 ">
            <a:extLst>
              <a:ext uri="{FF2B5EF4-FFF2-40B4-BE49-F238E27FC236}">
                <a16:creationId xmlns:a16="http://schemas.microsoft.com/office/drawing/2014/main" id="{F77BF2FE-846F-4BF5-9034-25A5FCD1E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17" y="0"/>
            <a:ext cx="7447722" cy="7302465"/>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C5CAB28-E7F6-482A-9966-070CB918C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87215"/>
            <a:ext cx="12220245" cy="893018"/>
          </a:xfrm>
          <a:prstGeom prst="rect">
            <a:avLst/>
          </a:prstGeom>
        </p:spPr>
      </p:pic>
    </p:spTree>
    <p:extLst>
      <p:ext uri="{BB962C8B-B14F-4D97-AF65-F5344CB8AC3E}">
        <p14:creationId xmlns:p14="http://schemas.microsoft.com/office/powerpoint/2010/main" val="4043660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0"/>
            <a:ext cx="10515600" cy="1325563"/>
          </a:xfrm>
        </p:spPr>
        <p:txBody>
          <a:bodyPr/>
          <a:lstStyle/>
          <a:p>
            <a:r>
              <a:rPr lang="nl-NL" dirty="0">
                <a:solidFill>
                  <a:srgbClr val="00BFFE"/>
                </a:solidFill>
                <a:latin typeface="Arial Rounded MT Bold" panose="020F0704030504030204" pitchFamily="34" charset="0"/>
              </a:rPr>
              <a:t>Filmpje kindgesprekken</a:t>
            </a:r>
          </a:p>
        </p:txBody>
      </p:sp>
      <p:sp>
        <p:nvSpPr>
          <p:cNvPr id="6" name="Tijdelijke aanduiding voor inhoud 5"/>
          <p:cNvSpPr>
            <a:spLocks noGrp="1"/>
          </p:cNvSpPr>
          <p:nvPr>
            <p:ph idx="1"/>
          </p:nvPr>
        </p:nvSpPr>
        <p:spPr>
          <a:xfrm>
            <a:off x="838199" y="1232452"/>
            <a:ext cx="10651436" cy="4126523"/>
          </a:xfrm>
        </p:spPr>
        <p:txBody>
          <a:bodyPr>
            <a:normAutofit/>
          </a:bodyPr>
          <a:lstStyle/>
          <a:p>
            <a:endParaRPr lang="nl-NL" dirty="0">
              <a:solidFill>
                <a:srgbClr val="0B5DA7"/>
              </a:solidFill>
            </a:endParaRPr>
          </a:p>
          <a:p>
            <a:pPr marL="0" indent="0">
              <a:buNone/>
            </a:pPr>
            <a:endParaRPr lang="nl-NL" dirty="0">
              <a:solidFill>
                <a:srgbClr val="0B5DA7"/>
              </a:solidFill>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sp>
        <p:nvSpPr>
          <p:cNvPr id="7" name="Tekstvak 6">
            <a:extLst>
              <a:ext uri="{FF2B5EF4-FFF2-40B4-BE49-F238E27FC236}">
                <a16:creationId xmlns:a16="http://schemas.microsoft.com/office/drawing/2014/main" id="{EB73354B-E5AA-4201-96D4-3D0102049938}"/>
              </a:ext>
            </a:extLst>
          </p:cNvPr>
          <p:cNvSpPr txBox="1"/>
          <p:nvPr/>
        </p:nvSpPr>
        <p:spPr>
          <a:xfrm>
            <a:off x="2559326" y="5302382"/>
            <a:ext cx="6109252" cy="646331"/>
          </a:xfrm>
          <a:prstGeom prst="rect">
            <a:avLst/>
          </a:prstGeom>
          <a:noFill/>
        </p:spPr>
        <p:txBody>
          <a:bodyPr wrap="square">
            <a:spAutoFit/>
          </a:bodyPr>
          <a:lstStyle/>
          <a:p>
            <a:r>
              <a:rPr lang="nl-NL" dirty="0"/>
              <a:t>https://www.leraar24.nl/247171/kind-coachgesprek-met-goede-feedback-leerdoelen-halen/</a:t>
            </a:r>
          </a:p>
        </p:txBody>
      </p:sp>
      <p:pic>
        <p:nvPicPr>
          <p:cNvPr id="2" name="Afbeelding 1">
            <a:extLst>
              <a:ext uri="{FF2B5EF4-FFF2-40B4-BE49-F238E27FC236}">
                <a16:creationId xmlns:a16="http://schemas.microsoft.com/office/drawing/2014/main" id="{B4E93647-5081-427A-AECC-264113F07299}"/>
              </a:ext>
            </a:extLst>
          </p:cNvPr>
          <p:cNvPicPr>
            <a:picLocks noChangeAspect="1"/>
          </p:cNvPicPr>
          <p:nvPr/>
        </p:nvPicPr>
        <p:blipFill>
          <a:blip r:embed="rId4"/>
          <a:stretch>
            <a:fillRect/>
          </a:stretch>
        </p:blipFill>
        <p:spPr>
          <a:xfrm>
            <a:off x="2679838" y="1109108"/>
            <a:ext cx="7524750" cy="4143375"/>
          </a:xfrm>
          <a:prstGeom prst="rect">
            <a:avLst/>
          </a:prstGeom>
        </p:spPr>
      </p:pic>
    </p:spTree>
    <p:extLst>
      <p:ext uri="{BB962C8B-B14F-4D97-AF65-F5344CB8AC3E}">
        <p14:creationId xmlns:p14="http://schemas.microsoft.com/office/powerpoint/2010/main" val="34410865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30D0C6F-2D23-40BB-9345-D0A1F5D018A5}"/>
              </a:ext>
            </a:extLst>
          </p:cNvPr>
          <p:cNvSpPr>
            <a:spLocks noGrp="1"/>
          </p:cNvSpPr>
          <p:nvPr>
            <p:ph idx="1"/>
          </p:nvPr>
        </p:nvSpPr>
        <p:spPr>
          <a:xfrm>
            <a:off x="376742" y="1417034"/>
            <a:ext cx="10515600" cy="4351338"/>
          </a:xfrm>
        </p:spPr>
        <p:txBody>
          <a:bodyPr/>
          <a:lstStyle/>
          <a:p>
            <a:pPr>
              <a:buFontTx/>
              <a:buChar char="-"/>
            </a:pPr>
            <a:r>
              <a:rPr lang="nl-NL" dirty="0">
                <a:solidFill>
                  <a:srgbClr val="0456A2"/>
                </a:solidFill>
              </a:rPr>
              <a:t>Ken je leerlijnen, bespreek dit in je team</a:t>
            </a:r>
          </a:p>
          <a:p>
            <a:pPr>
              <a:buFontTx/>
              <a:buChar char="-"/>
            </a:pPr>
            <a:r>
              <a:rPr lang="nl-NL" dirty="0">
                <a:solidFill>
                  <a:srgbClr val="0456A2"/>
                </a:solidFill>
              </a:rPr>
              <a:t>Methodes zijn een prima hulpmiddel om je onderwijs vorm te geven, maar probeer er wel boven te staan door de leerlijnen te kennen</a:t>
            </a:r>
          </a:p>
          <a:p>
            <a:pPr>
              <a:buFontTx/>
              <a:buChar char="-"/>
            </a:pPr>
            <a:r>
              <a:rPr lang="nl-NL" dirty="0">
                <a:solidFill>
                  <a:srgbClr val="0456A2"/>
                </a:solidFill>
              </a:rPr>
              <a:t>Wees niet bang om samen </a:t>
            </a:r>
            <a:r>
              <a:rPr lang="nl-NL" b="1" dirty="0">
                <a:solidFill>
                  <a:srgbClr val="0456A2"/>
                </a:solidFill>
              </a:rPr>
              <a:t>als team </a:t>
            </a:r>
            <a:r>
              <a:rPr lang="nl-NL" dirty="0">
                <a:solidFill>
                  <a:srgbClr val="0456A2"/>
                </a:solidFill>
              </a:rPr>
              <a:t>eigen keuzes te maken</a:t>
            </a:r>
          </a:p>
          <a:p>
            <a:pPr>
              <a:buFontTx/>
              <a:buChar char="-"/>
            </a:pPr>
            <a:r>
              <a:rPr lang="nl-NL" dirty="0">
                <a:solidFill>
                  <a:srgbClr val="0456A2"/>
                </a:solidFill>
              </a:rPr>
              <a:t>Er zijn geen vaste oplossingen, ontwikkel een gezamenlijke visie en een gezamenlijke taal over leerlijnen</a:t>
            </a:r>
          </a:p>
          <a:p>
            <a:pPr>
              <a:buFontTx/>
              <a:buChar char="-"/>
            </a:pPr>
            <a:r>
              <a:rPr lang="nl-NL" dirty="0">
                <a:solidFill>
                  <a:srgbClr val="0456A2"/>
                </a:solidFill>
              </a:rPr>
              <a:t>Je onderwijs vormgeven vanuit leerlijnen geeft keuzevrijheid, kansen en energie! Ga de uitdaging aan!</a:t>
            </a:r>
          </a:p>
          <a:p>
            <a:pPr>
              <a:buFontTx/>
              <a:buChar char="-"/>
            </a:pPr>
            <a:endParaRPr lang="nl-NL" dirty="0">
              <a:solidFill>
                <a:srgbClr val="0456A2"/>
              </a:solidFill>
            </a:endParaRPr>
          </a:p>
          <a:p>
            <a:pPr>
              <a:buFontTx/>
              <a:buChar char="-"/>
            </a:pPr>
            <a:endParaRPr lang="nl-NL" dirty="0">
              <a:solidFill>
                <a:srgbClr val="0456A2"/>
              </a:solidFill>
            </a:endParaRPr>
          </a:p>
          <a:p>
            <a:pPr>
              <a:buFontTx/>
              <a:buChar char="-"/>
            </a:pPr>
            <a:endParaRPr lang="nl-NL" dirty="0">
              <a:solidFill>
                <a:srgbClr val="0456A2"/>
              </a:solidFill>
            </a:endParaRPr>
          </a:p>
          <a:p>
            <a:pPr>
              <a:buNone/>
            </a:pPr>
            <a:endParaRPr lang="nl-NL" dirty="0"/>
          </a:p>
          <a:p>
            <a:pPr marL="0" indent="0">
              <a:buNone/>
            </a:pPr>
            <a:endParaRPr lang="nl-NL" dirty="0"/>
          </a:p>
        </p:txBody>
      </p:sp>
      <p:grpSp>
        <p:nvGrpSpPr>
          <p:cNvPr id="7" name="Groep 6">
            <a:extLst>
              <a:ext uri="{FF2B5EF4-FFF2-40B4-BE49-F238E27FC236}">
                <a16:creationId xmlns:a16="http://schemas.microsoft.com/office/drawing/2014/main" id="{0531808B-E216-4EEF-BD95-214541EB688A}"/>
              </a:ext>
            </a:extLst>
          </p:cNvPr>
          <p:cNvGrpSpPr/>
          <p:nvPr/>
        </p:nvGrpSpPr>
        <p:grpSpPr>
          <a:xfrm>
            <a:off x="171407" y="10885"/>
            <a:ext cx="11917393" cy="708480"/>
            <a:chOff x="811130" y="0"/>
            <a:chExt cx="3982042" cy="708480"/>
          </a:xfrm>
          <a:gradFill>
            <a:gsLst>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grpSpPr>
        <p:sp>
          <p:nvSpPr>
            <p:cNvPr id="8" name="Rechthoek: afgeronde hoeken 7">
              <a:extLst>
                <a:ext uri="{FF2B5EF4-FFF2-40B4-BE49-F238E27FC236}">
                  <a16:creationId xmlns:a16="http://schemas.microsoft.com/office/drawing/2014/main" id="{B9EB50BB-B758-42B5-9625-89C2A971530D}"/>
                </a:ext>
              </a:extLst>
            </p:cNvPr>
            <p:cNvSpPr/>
            <p:nvPr/>
          </p:nvSpPr>
          <p:spPr>
            <a:xfrm>
              <a:off x="811130" y="0"/>
              <a:ext cx="3982042" cy="708480"/>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9" name="Rechthoek: afgeronde hoeken 4">
              <a:extLst>
                <a:ext uri="{FF2B5EF4-FFF2-40B4-BE49-F238E27FC236}">
                  <a16:creationId xmlns:a16="http://schemas.microsoft.com/office/drawing/2014/main" id="{0FD80546-5ABE-4C16-9D7A-AF113D4DC07C}"/>
                </a:ext>
              </a:extLst>
            </p:cNvPr>
            <p:cNvSpPr txBox="1"/>
            <p:nvPr/>
          </p:nvSpPr>
          <p:spPr>
            <a:xfrm>
              <a:off x="880300" y="34585"/>
              <a:ext cx="3912872" cy="6393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0512" tIns="0" rIns="150512" bIns="0" numCol="1" spcCol="1270" anchor="ctr" anchorCtr="0">
              <a:noAutofit/>
            </a:bodyPr>
            <a:lstStyle/>
            <a:p>
              <a:pPr marL="0" lvl="0" indent="0" algn="ctr" defTabSz="1066800">
                <a:lnSpc>
                  <a:spcPct val="90000"/>
                </a:lnSpc>
                <a:spcBef>
                  <a:spcPct val="0"/>
                </a:spcBef>
                <a:spcAft>
                  <a:spcPct val="35000"/>
                </a:spcAft>
                <a:buNone/>
              </a:pPr>
              <a:r>
                <a:rPr lang="nl-NL" sz="4400" b="1" dirty="0"/>
                <a:t>Samenvatting en conclusie</a:t>
              </a:r>
              <a:endParaRPr lang="nl-NL" sz="2400" b="1" kern="1200" dirty="0"/>
            </a:p>
          </p:txBody>
        </p:sp>
      </p:grpSp>
      <p:pic>
        <p:nvPicPr>
          <p:cNvPr id="6" name="Afbeelding 5">
            <a:extLst>
              <a:ext uri="{FF2B5EF4-FFF2-40B4-BE49-F238E27FC236}">
                <a16:creationId xmlns:a16="http://schemas.microsoft.com/office/drawing/2014/main" id="{393D3D30-C95F-4FFE-A714-A2BB2E3A8449}"/>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Tree>
    <p:extLst>
      <p:ext uri="{BB962C8B-B14F-4D97-AF65-F5344CB8AC3E}">
        <p14:creationId xmlns:p14="http://schemas.microsoft.com/office/powerpoint/2010/main" val="28788181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5">
            <a:extLst>
              <a:ext uri="{FF2B5EF4-FFF2-40B4-BE49-F238E27FC236}">
                <a16:creationId xmlns:a16="http://schemas.microsoft.com/office/drawing/2014/main" id="{D2F35843-2957-4F57-8919-A54EC2C1F8D5}"/>
              </a:ext>
            </a:extLst>
          </p:cNvPr>
          <p:cNvSpPr txBox="1">
            <a:spLocks/>
          </p:cNvSpPr>
          <p:nvPr/>
        </p:nvSpPr>
        <p:spPr>
          <a:xfrm>
            <a:off x="858218" y="2220074"/>
            <a:ext cx="5410060" cy="24178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3000" dirty="0">
                <a:solidFill>
                  <a:srgbClr val="0B5DA7"/>
                </a:solidFill>
              </a:rPr>
              <a:t>Maarten van der Steeg</a:t>
            </a:r>
          </a:p>
          <a:p>
            <a:pPr marL="0" indent="0">
              <a:buFont typeface="Arial" panose="020B0604020202020204" pitchFamily="34" charset="0"/>
              <a:buNone/>
            </a:pPr>
            <a:r>
              <a:rPr lang="nl-NL" sz="3000" dirty="0">
                <a:solidFill>
                  <a:srgbClr val="0B5DA7"/>
                </a:solidFill>
              </a:rPr>
              <a:t>06-13027919</a:t>
            </a:r>
          </a:p>
          <a:p>
            <a:pPr marL="0" indent="0">
              <a:buFont typeface="Arial" panose="020B0604020202020204" pitchFamily="34" charset="0"/>
              <a:buNone/>
            </a:pPr>
            <a:r>
              <a:rPr lang="nl-NL" sz="3000" dirty="0">
                <a:solidFill>
                  <a:srgbClr val="0B5DA7"/>
                </a:solidFill>
              </a:rPr>
              <a:t>info@nieuwleren.nl</a:t>
            </a: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2"/>
              </a:rPr>
              <a:t>www.nieuwleren.nl</a:t>
            </a:r>
            <a:endParaRPr lang="nl-NL" sz="3000" dirty="0">
              <a:solidFill>
                <a:srgbClr val="0B5DA7"/>
              </a:solidFill>
            </a:endParaRPr>
          </a:p>
          <a:p>
            <a:pPr marL="0" indent="0">
              <a:buFont typeface="Arial" panose="020B0604020202020204" pitchFamily="34" charset="0"/>
              <a:buNone/>
            </a:pPr>
            <a:r>
              <a:rPr lang="nl-NL" sz="3000" dirty="0">
                <a:solidFill>
                  <a:srgbClr val="0B5DA7"/>
                </a:solidFill>
                <a:hlinkClick r:id="rId3"/>
              </a:rPr>
              <a:t>www.leerlijnen.nl</a:t>
            </a:r>
            <a:endParaRPr lang="nl-NL" sz="3000" dirty="0">
              <a:solidFill>
                <a:srgbClr val="0B5DA7"/>
              </a:solidFill>
            </a:endParaRPr>
          </a:p>
          <a:p>
            <a:pPr marL="0" indent="0">
              <a:buFont typeface="Arial" panose="020B0604020202020204" pitchFamily="34" charset="0"/>
              <a:buNone/>
            </a:pPr>
            <a:endParaRPr lang="nl-NL" sz="3000" dirty="0">
              <a:solidFill>
                <a:srgbClr val="0B5DA7"/>
              </a:solidFill>
            </a:endParaRPr>
          </a:p>
          <a:p>
            <a:pPr marL="0" indent="0">
              <a:buFont typeface="Arial" panose="020B0604020202020204" pitchFamily="34" charset="0"/>
              <a:buNone/>
            </a:pPr>
            <a:endParaRPr lang="nl-NL" dirty="0">
              <a:solidFill>
                <a:srgbClr val="0B5DA7"/>
              </a:solidFill>
            </a:endParaRPr>
          </a:p>
        </p:txBody>
      </p:sp>
      <p:pic>
        <p:nvPicPr>
          <p:cNvPr id="2" name="Afbeelding 1">
            <a:extLst>
              <a:ext uri="{FF2B5EF4-FFF2-40B4-BE49-F238E27FC236}">
                <a16:creationId xmlns:a16="http://schemas.microsoft.com/office/drawing/2014/main" id="{2EA11A2C-B9C6-482D-974F-24E17822108E}"/>
              </a:ext>
            </a:extLst>
          </p:cNvPr>
          <p:cNvPicPr>
            <a:picLocks noChangeAspect="1"/>
          </p:cNvPicPr>
          <p:nvPr/>
        </p:nvPicPr>
        <p:blipFill>
          <a:blip r:embed="rId4"/>
          <a:stretch>
            <a:fillRect/>
          </a:stretch>
        </p:blipFill>
        <p:spPr>
          <a:xfrm>
            <a:off x="858218" y="205840"/>
            <a:ext cx="3683120" cy="1095307"/>
          </a:xfrm>
          <a:prstGeom prst="rect">
            <a:avLst/>
          </a:prstGeom>
        </p:spPr>
      </p:pic>
      <p:pic>
        <p:nvPicPr>
          <p:cNvPr id="15" name="Afbeelding 14">
            <a:extLst>
              <a:ext uri="{FF2B5EF4-FFF2-40B4-BE49-F238E27FC236}">
                <a16:creationId xmlns:a16="http://schemas.microsoft.com/office/drawing/2014/main" id="{0E7EBB75-AA52-43C5-8E22-815EA316A25B}"/>
              </a:ext>
            </a:extLst>
          </p:cNvPr>
          <p:cNvPicPr>
            <a:picLocks noChangeAspect="1"/>
          </p:cNvPicPr>
          <p:nvPr/>
        </p:nvPicPr>
        <p:blipFill>
          <a:blip r:embed="rId5"/>
          <a:stretch>
            <a:fillRect/>
          </a:stretch>
        </p:blipFill>
        <p:spPr>
          <a:xfrm>
            <a:off x="9850646" y="0"/>
            <a:ext cx="2102815" cy="753495"/>
          </a:xfrm>
          <a:prstGeom prst="rect">
            <a:avLst/>
          </a:prstGeom>
        </p:spPr>
      </p:pic>
      <p:pic>
        <p:nvPicPr>
          <p:cNvPr id="17" name="Afbeelding 16">
            <a:extLst>
              <a:ext uri="{FF2B5EF4-FFF2-40B4-BE49-F238E27FC236}">
                <a16:creationId xmlns:a16="http://schemas.microsoft.com/office/drawing/2014/main" id="{7979B36D-E38E-4027-816F-FBB39AB8480D}"/>
              </a:ext>
            </a:extLst>
          </p:cNvPr>
          <p:cNvPicPr>
            <a:picLocks noChangeAspect="1"/>
          </p:cNvPicPr>
          <p:nvPr/>
        </p:nvPicPr>
        <p:blipFill>
          <a:blip r:embed="rId6">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p:spPr>
      </p:pic>
      <p:pic>
        <p:nvPicPr>
          <p:cNvPr id="5" name="Afbeelding 4">
            <a:extLst>
              <a:ext uri="{FF2B5EF4-FFF2-40B4-BE49-F238E27FC236}">
                <a16:creationId xmlns:a16="http://schemas.microsoft.com/office/drawing/2014/main" id="{0B10B2C5-0773-4E9C-8A0B-898316A108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4363">
            <a:off x="6741293" y="1349175"/>
            <a:ext cx="3309405" cy="4159648"/>
          </a:xfrm>
          <a:prstGeom prst="rect">
            <a:avLst/>
          </a:prstGeom>
        </p:spPr>
      </p:pic>
    </p:spTree>
    <p:extLst>
      <p:ext uri="{BB962C8B-B14F-4D97-AF65-F5344CB8AC3E}">
        <p14:creationId xmlns:p14="http://schemas.microsoft.com/office/powerpoint/2010/main" val="397997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68F57BE-887C-469C-B8AF-7270171A7D87}"/>
              </a:ext>
            </a:extLst>
          </p:cNvPr>
          <p:cNvGraphicFramePr/>
          <p:nvPr>
            <p:extLst>
              <p:ext uri="{D42A27DB-BD31-4B8C-83A1-F6EECF244321}">
                <p14:modId xmlns:p14="http://schemas.microsoft.com/office/powerpoint/2010/main" val="3342997386"/>
              </p:ext>
            </p:extLst>
          </p:nvPr>
        </p:nvGraphicFramePr>
        <p:xfrm>
          <a:off x="1470992" y="198783"/>
          <a:ext cx="10018643" cy="560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Afbeelding 2">
            <a:extLst>
              <a:ext uri="{FF2B5EF4-FFF2-40B4-BE49-F238E27FC236}">
                <a16:creationId xmlns:a16="http://schemas.microsoft.com/office/drawing/2014/main" id="{56716252-832C-464F-89AF-1CA23B2D1389}"/>
              </a:ext>
            </a:extLst>
          </p:cNvPr>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sp>
        <p:nvSpPr>
          <p:cNvPr id="4" name="Tijdelijke aanduiding voor inhoud 5">
            <a:extLst>
              <a:ext uri="{FF2B5EF4-FFF2-40B4-BE49-F238E27FC236}">
                <a16:creationId xmlns:a16="http://schemas.microsoft.com/office/drawing/2014/main" id="{E27F7AD7-4F1B-47C4-8DE0-A66276B12467}"/>
              </a:ext>
            </a:extLst>
          </p:cNvPr>
          <p:cNvSpPr txBox="1">
            <a:spLocks/>
          </p:cNvSpPr>
          <p:nvPr/>
        </p:nvSpPr>
        <p:spPr>
          <a:xfrm>
            <a:off x="122582" y="40830"/>
            <a:ext cx="3919331" cy="160337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solidFill>
                  <a:srgbClr val="0B5DA7"/>
                </a:solidFill>
              </a:rPr>
              <a:t>Er zijn veel verschillende activiteiten die kunnen helpen om het doel te halen</a:t>
            </a:r>
          </a:p>
          <a:p>
            <a:pPr marL="0" indent="0">
              <a:buFont typeface="Arial" panose="020B0604020202020204" pitchFamily="34" charset="0"/>
              <a:buNone/>
            </a:pPr>
            <a:endParaRPr lang="nl-NL" dirty="0">
              <a:solidFill>
                <a:srgbClr val="0B5DA7"/>
              </a:solidFill>
            </a:endParaRPr>
          </a:p>
        </p:txBody>
      </p:sp>
    </p:spTree>
    <p:extLst>
      <p:ext uri="{BB962C8B-B14F-4D97-AF65-F5344CB8AC3E}">
        <p14:creationId xmlns:p14="http://schemas.microsoft.com/office/powerpoint/2010/main" val="144588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52670" y="591977"/>
            <a:ext cx="10515600" cy="549273"/>
          </a:xfrm>
        </p:spPr>
        <p:txBody>
          <a:bodyPr>
            <a:noAutofit/>
          </a:bodyPr>
          <a:lstStyle/>
          <a:p>
            <a:r>
              <a:rPr lang="nl-NL" sz="3200" dirty="0">
                <a:solidFill>
                  <a:srgbClr val="87B632"/>
                </a:solidFill>
                <a:latin typeface="Arial Rounded MT Bold" panose="020F0704030504030204" pitchFamily="34" charset="0"/>
              </a:rPr>
              <a:t>Wat is nu precies het einddoel?</a:t>
            </a:r>
            <a:br>
              <a:rPr lang="nl-NL" sz="3200" dirty="0">
                <a:solidFill>
                  <a:srgbClr val="66AB38"/>
                </a:solidFill>
                <a:latin typeface="Arial Rounded MT Bold" panose="020F0704030504030204" pitchFamily="34" charset="0"/>
              </a:rPr>
            </a:br>
            <a:br>
              <a:rPr lang="nl-NL" sz="3200" dirty="0">
                <a:solidFill>
                  <a:srgbClr val="66AB38"/>
                </a:solidFill>
                <a:latin typeface="Arial Rounded MT Bold" panose="020F0704030504030204" pitchFamily="34" charset="0"/>
              </a:rPr>
            </a:br>
            <a:endParaRPr lang="nl-NL" sz="3200" dirty="0">
              <a:solidFill>
                <a:srgbClr val="66AB38"/>
              </a:solidFill>
              <a:latin typeface="Arial Rounded MT Bold" panose="020F0704030504030204" pitchFamily="34" charset="0"/>
            </a:endParaRPr>
          </a:p>
        </p:txBody>
      </p:sp>
      <p:pic>
        <p:nvPicPr>
          <p:cNvPr id="6" name="Afbeelding 5">
            <a:extLst>
              <a:ext uri="{FF2B5EF4-FFF2-40B4-BE49-F238E27FC236}">
                <a16:creationId xmlns:a16="http://schemas.microsoft.com/office/drawing/2014/main" id="{1B91844E-C877-4834-A203-6EEB1E7ED842}"/>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28245" y="5964982"/>
            <a:ext cx="12220245" cy="893018"/>
          </a:xfrm>
          <a:prstGeom prst="rect">
            <a:avLst/>
          </a:prstGeom>
          <a:gradFill>
            <a:gsLst>
              <a:gs pos="32000">
                <a:srgbClr val="99BB8B"/>
              </a:gs>
              <a:gs pos="0">
                <a:srgbClr val="87B632"/>
              </a:gs>
              <a:gs pos="74000">
                <a:schemeClr val="accent1">
                  <a:lumMod val="45000"/>
                  <a:lumOff val="55000"/>
                </a:schemeClr>
              </a:gs>
              <a:gs pos="83000">
                <a:schemeClr val="accent1">
                  <a:lumMod val="45000"/>
                  <a:lumOff val="55000"/>
                </a:schemeClr>
              </a:gs>
              <a:gs pos="100000">
                <a:srgbClr val="2AB8E9"/>
              </a:gs>
            </a:gsLst>
            <a:path path="circle">
              <a:fillToRect l="100000" t="100000"/>
            </a:path>
          </a:gradFill>
        </p:spPr>
      </p:pic>
      <p:graphicFrame>
        <p:nvGraphicFramePr>
          <p:cNvPr id="7" name="Diagram 6">
            <a:extLst>
              <a:ext uri="{FF2B5EF4-FFF2-40B4-BE49-F238E27FC236}">
                <a16:creationId xmlns:a16="http://schemas.microsoft.com/office/drawing/2014/main" id="{CCB82BCD-81C8-CBF9-AB67-C1464AE2D4E6}"/>
              </a:ext>
            </a:extLst>
          </p:cNvPr>
          <p:cNvGraphicFramePr/>
          <p:nvPr/>
        </p:nvGraphicFramePr>
        <p:xfrm>
          <a:off x="2103120" y="679270"/>
          <a:ext cx="8934993" cy="5114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Afbeelding 8">
            <a:extLst>
              <a:ext uri="{FF2B5EF4-FFF2-40B4-BE49-F238E27FC236}">
                <a16:creationId xmlns:a16="http://schemas.microsoft.com/office/drawing/2014/main" id="{387C6C96-E399-9E28-E92B-D13C8595794C}"/>
              </a:ext>
            </a:extLst>
          </p:cNvPr>
          <p:cNvPicPr>
            <a:picLocks noChangeAspect="1"/>
          </p:cNvPicPr>
          <p:nvPr/>
        </p:nvPicPr>
        <p:blipFill>
          <a:blip r:embed="rId10"/>
          <a:stretch>
            <a:fillRect/>
          </a:stretch>
        </p:blipFill>
        <p:spPr>
          <a:xfrm>
            <a:off x="2103120" y="5532754"/>
            <a:ext cx="7556863" cy="645975"/>
          </a:xfrm>
          <a:prstGeom prst="rect">
            <a:avLst/>
          </a:prstGeom>
        </p:spPr>
      </p:pic>
    </p:spTree>
    <p:extLst>
      <p:ext uri="{BB962C8B-B14F-4D97-AF65-F5344CB8AC3E}">
        <p14:creationId xmlns:p14="http://schemas.microsoft.com/office/powerpoint/2010/main" val="37603213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5111</TotalTime>
  <Words>3077</Words>
  <Application>Microsoft Office PowerPoint</Application>
  <PresentationFormat>Breedbeeld</PresentationFormat>
  <Paragraphs>495</Paragraphs>
  <Slides>79</Slides>
  <Notes>42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79</vt:i4>
      </vt:variant>
    </vt:vector>
  </HeadingPairs>
  <TitlesOfParts>
    <vt:vector size="87" baseType="lpstr">
      <vt:lpstr>Aptos</vt:lpstr>
      <vt:lpstr>Arial</vt:lpstr>
      <vt:lpstr>Arial Rounded MT Bold</vt:lpstr>
      <vt:lpstr>Calibri</vt:lpstr>
      <vt:lpstr>Calibri Light</vt:lpstr>
      <vt:lpstr>Verdana</vt:lpstr>
      <vt:lpstr>Wingdings</vt:lpstr>
      <vt:lpstr>Kantoorthema</vt:lpstr>
      <vt:lpstr>PowerPoint-presentatie</vt:lpstr>
      <vt:lpstr>Even voorstellen</vt:lpstr>
      <vt:lpstr>Studiemorgen ‘Doelgericht werken vanuit leerlijnen’</vt:lpstr>
      <vt:lpstr>Doelen voor deze morgen</vt:lpstr>
      <vt:lpstr>PowerPoint-presentatie</vt:lpstr>
      <vt:lpstr>Leerlijn</vt:lpstr>
      <vt:lpstr>Leerlijn</vt:lpstr>
      <vt:lpstr>PowerPoint-presentatie</vt:lpstr>
      <vt:lpstr>Wat is nu precies het einddoel?  </vt:lpstr>
      <vt:lpstr>Kerndoelen  2006  van 115 naar 58  Voorbeeld, getallen en bewerkingen:  </vt:lpstr>
      <vt:lpstr>Referentieniveaus  Wettelijke status sinds 2010  Nu ook gebruikt in het inspectiekader  Verschillende niveaus eind groep 8: 1F (fundamenteel) en 2F of  1S: (streefniveau)  1S bevalt de inhouden van 1F  1S is meer verdiepend 2F is verder in de leerstof  Bij rekenen 1F en 1S Bij taal 1F en 2F</vt:lpstr>
      <vt:lpstr>Referentieniveaus  Het zijn de einddoelen voor groep 8  Niet uitgewerkt naar de lagere groepen  Wel verder uitgewerkt in het VO en MBO: 2F, 3F etc  Soms lastig te interpreteren welk niveau nu exact bedoeld wordt  Let op: onze opdracht is om iedereen op 1S of 2F te krijgen!  </vt:lpstr>
      <vt:lpstr>Referentieniveaus rekenen, domeinen</vt:lpstr>
      <vt:lpstr>Referentieniveaus  </vt:lpstr>
      <vt:lpstr>Referentieniveaus  </vt:lpstr>
      <vt:lpstr>PowerPoint-presentatie</vt:lpstr>
      <vt:lpstr>Referentieniveaus  </vt:lpstr>
      <vt:lpstr>Centrale eindtoets en </vt:lpstr>
      <vt:lpstr>Centrale eindtoets en doorstroomtoets  </vt:lpstr>
      <vt:lpstr>Voorbeelden referentieopgaven eindtoets</vt:lpstr>
      <vt:lpstr>Voorbeelden referentieopgaven eindtoets</vt:lpstr>
      <vt:lpstr>PowerPoint-presentatie</vt:lpstr>
      <vt:lpstr>Concept kerndoelen rekenen en wiskunde</vt:lpstr>
      <vt:lpstr>PowerPoint-presentatie</vt:lpstr>
      <vt:lpstr>PowerPoint-presentatie</vt:lpstr>
      <vt:lpstr>PowerPoint-presentatie</vt:lpstr>
      <vt:lpstr>PowerPoint-presentatie</vt:lpstr>
      <vt:lpstr>Concept kerndoelen en de referentieniveaus</vt:lpstr>
      <vt:lpstr>Leerlijn taal</vt:lpstr>
      <vt:lpstr>Wat is nu precies het einddoel?  </vt:lpstr>
      <vt:lpstr>Referentieniveaus taal, domeinen</vt:lpstr>
      <vt:lpstr>Huidige kerndoelen Nederlands  Mondeling taalonderwijs  Kerndoel 1  De leerlingen leren informatie te verwerven uit gesproken taal. Ze leren tevens die informatie, mondeling of schriftelijk, gestructureerd weer te geven.  … Schriftelijk taalonderwijs Kerndoel 4  De leerlingen leren informatie te achterhalen in informatieve en instructieve teksten, waaronder schema's, tabellen en digitale bronnen.  Kerndoel 5  De leerlingen leren naar inhoud en vorm teksten te schrijven met verschillende functies, zoals: informeren, instrueren, overtuigen of plezier verschaffen.   … Nederlands Taalbeschouwing, waaronder strategieën  Kerndoel 10  De leerlingen leren bij de doelen onder «mondeling taalonderwijs» en «schriftelijk taalonderwijs» strategieën te herkennen, te verwoorden, te gebruiken en te beoordelen. </vt:lpstr>
      <vt:lpstr>Leerlijn taal, domeinen</vt:lpstr>
      <vt:lpstr>PowerPoint-presentatie</vt:lpstr>
      <vt:lpstr>PowerPoint-presentatie</vt:lpstr>
      <vt:lpstr>PowerPoint-presentatie</vt:lpstr>
      <vt:lpstr>Voorbeelden referentieopgaven eindtoets lezen</vt:lpstr>
      <vt:lpstr>Voorbeelden referentieopgaven eindtoets</vt:lpstr>
      <vt:lpstr>Voorbeelden referentieopgaven eindtoets, interpunctie</vt:lpstr>
      <vt:lpstr>PowerPoint-presentatie</vt:lpstr>
      <vt:lpstr>PowerPoint-presentatie</vt:lpstr>
      <vt:lpstr>PowerPoint-presentatie</vt:lpstr>
      <vt:lpstr>PowerPoint-presentatie</vt:lpstr>
      <vt:lpstr>Leerlijn lezen, wat is leesbegrip</vt:lpstr>
      <vt:lpstr>Leerlijn begrijpend lezen</vt:lpstr>
      <vt:lpstr>Woordenschat</vt:lpstr>
      <vt:lpstr>Conclusie</vt:lpstr>
      <vt:lpstr>Opdracht 1: De referentieniveaus </vt:lpstr>
      <vt:lpstr>2. Van methode naar leerlijn</vt:lpstr>
      <vt:lpstr>Waarom wil je losser komen van je methode?</vt:lpstr>
      <vt:lpstr>Hoe ontwerp ik een mooie leerlijn?</vt:lpstr>
      <vt:lpstr>Leerlijn rekenen   voorbeeld van een onderdeel van de leerlijn van groep 5</vt:lpstr>
      <vt:lpstr>Leerlijnen rekenen hoofdfasenmodel</vt:lpstr>
      <vt:lpstr>Van methode naar leerlijnen, hoe doe je dat?</vt:lpstr>
      <vt:lpstr>Fase 1 Leerdoelen vanuit de methodes centraal zetten</vt:lpstr>
      <vt:lpstr>PowerPoint-presentatie</vt:lpstr>
      <vt:lpstr>Fase 3 Zelf leerlijnen samenstellen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Opdracht 2  Leerlijn rekenen</vt:lpstr>
      <vt:lpstr>Opdracht 3  Blokvoorbereiding</vt:lpstr>
      <vt:lpstr>Hoe komen de doelen bij de leerlingen?</vt:lpstr>
      <vt:lpstr>Doelen op het digibord tonen aan het begin van de les </vt:lpstr>
      <vt:lpstr>Doelen op de weektaak van de leerlingen </vt:lpstr>
      <vt:lpstr>Doelen in een doelenboek/portfolio </vt:lpstr>
      <vt:lpstr>Doelen op een overzicht per periode </vt:lpstr>
      <vt:lpstr>Doelenkaarten voor  leerlingen uit Klasseplan </vt:lpstr>
      <vt:lpstr>PowerPoint-presentatie</vt:lpstr>
      <vt:lpstr>Filmpje kindgesprekken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Maarten van der Steeg</dc:creator>
  <cp:lastModifiedBy>Maarten van der Steeg</cp:lastModifiedBy>
  <cp:revision>129</cp:revision>
  <cp:lastPrinted>2021-04-08T12:40:05Z</cp:lastPrinted>
  <dcterms:created xsi:type="dcterms:W3CDTF">2019-12-07T18:56:50Z</dcterms:created>
  <dcterms:modified xsi:type="dcterms:W3CDTF">2024-05-30T08:25:51Z</dcterms:modified>
</cp:coreProperties>
</file>