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6" r:id="rId2"/>
    <p:sldId id="409" r:id="rId3"/>
    <p:sldId id="444" r:id="rId4"/>
    <p:sldId id="453" r:id="rId5"/>
    <p:sldId id="454" r:id="rId6"/>
    <p:sldId id="455" r:id="rId7"/>
    <p:sldId id="452" r:id="rId8"/>
    <p:sldId id="450" r:id="rId9"/>
    <p:sldId id="451" r:id="rId10"/>
    <p:sldId id="395" r:id="rId11"/>
    <p:sldId id="397" r:id="rId12"/>
    <p:sldId id="398" r:id="rId13"/>
    <p:sldId id="317" r:id="rId14"/>
    <p:sldId id="436" r:id="rId15"/>
    <p:sldId id="394" r:id="rId16"/>
    <p:sldId id="350" r:id="rId17"/>
  </p:sldIdLst>
  <p:sldSz cx="12192000" cy="6858000"/>
  <p:notesSz cx="6858000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CE"/>
    <a:srgbClr val="A1DFF5"/>
    <a:srgbClr val="2AB8E9"/>
    <a:srgbClr val="0FF936"/>
    <a:srgbClr val="66AB38"/>
    <a:srgbClr val="00ADD2"/>
    <a:srgbClr val="0456A2"/>
    <a:srgbClr val="000000"/>
    <a:srgbClr val="00ADCF"/>
    <a:srgbClr val="2B7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94249" autoAdjust="0"/>
  </p:normalViewPr>
  <p:slideViewPr>
    <p:cSldViewPr snapToGrid="0">
      <p:cViewPr varScale="1">
        <p:scale>
          <a:sx n="115" d="100"/>
          <a:sy n="115" d="100"/>
        </p:scale>
        <p:origin x="427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CB93016-0ED3-4CA9-86EE-454FD1EB18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E780F9-B6E5-44CB-89DB-71E4BEED82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DED84-BBE7-4817-97DB-2298FB620CAE}" type="datetimeFigureOut">
              <a:rPr lang="nl-NL" smtClean="0"/>
              <a:t>23-6-2024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9CA237-BA54-4A7E-A983-A22F655265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9356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AF6086-55E2-44D4-9A25-F7F456A2A1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379356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64CF1-4CE4-4CF2-A3F7-91AB2CD1F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465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45FDA-D51D-4773-85F8-7FB74DC38A24}" type="datetimeFigureOut">
              <a:rPr lang="nl-NL" smtClean="0"/>
              <a:t>23-6-2024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0B119-BECA-4257-A2C1-D3F8BA9696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13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625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73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52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253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6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40E7C-98D1-4C59-816B-CF7E22FC8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90A213-3C59-4B25-9DDE-6D1D66698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F4077E-2176-4274-A75B-8F818202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23-6-2024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D2B49C-815E-42B8-9735-606F0901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D74864-E678-4F6B-9618-6F834CEF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86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E9D3E-EA15-407A-A957-BAA8D84F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50D85C-D752-4952-AF48-CBD54B1C5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7FB879-CCA5-42F3-8A9E-0D6C583C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23-6-2024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13E99D-9949-48E8-A5EF-007CF31BC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770A53-4924-425A-82BF-928D1724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44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E5C2351-C859-4F3A-9E5B-A2172F151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DEEF3E-6ADD-439E-94DF-48A1AD524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6B3390-D7C6-486B-B396-82B73114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23-6-2024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81E73D-4EF5-4915-A33C-ABF4D81B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DA627A-6919-490E-9455-9AF021ED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71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3F47D-C2C3-4FE4-AE1F-A1F2FBC8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8076EF-A0A4-4B4D-9D5A-C67FD6203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50FC0B-8FC5-4D25-9808-275631B4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23-6-2024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DDEE76-4898-4399-985D-CD625919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F4D748-C4B0-4977-9440-4B7B63B9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75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B8F50-CCD8-4878-89D8-2BD48609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5E92E0-82EE-47BE-9A87-B777DFD56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2E70E7-3943-467E-84CF-B2344294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23-6-2024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6F837A-0EE0-45C7-A610-893FEBA1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424134-3FBB-4097-A530-BE9B4B7E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9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F8C33-F7EF-418C-A2C1-02FCD9D5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33100-5673-4F57-B078-9BD2E206D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FCC526-C6DC-44C4-88D0-FE88A2BD3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9D2CE5-F506-4EB9-ACA2-CC8061C5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23-6-2024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466735-6BD1-496E-924B-45EB966B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41CC78-6878-42E2-877F-10877AED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87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3936F-DCCF-483E-B051-D767A990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223C9D-6372-4869-8FAD-5475733C9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79483D-0608-42A5-8504-460D9E183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0D667-6E16-4D45-AEA2-CD27CC9E3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D45C15E-7EFA-47D6-8D13-0602C74C8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D974E4D-9CE1-4FAB-92FF-6E107903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23-6-2024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CF21B27-3A9F-4565-97A0-596C38B1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2EF460-3F4A-49BF-86F5-86A43837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54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EE3FB-2E30-495B-AD58-F603B385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83FB65-9FFE-4BD4-953B-20262030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23-6-2024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4D9495-CF6C-43C3-8C26-809A112B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ED7DB2F-D15C-49F1-8308-1D991BA6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47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892A5A2-A26D-4B72-B455-61EF495F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23-6-2024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6DBBD85-0CC2-4A97-B27D-B46E0A66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613734-AF3F-4733-99FE-8CBD173D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44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AFCAE-F689-4D5C-8FBB-FD4E3646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50C422-78D9-4348-B783-BFD0A8A7B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1FF24A-2999-4F39-A31E-05240E813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FDFB67-6150-42C5-9C17-C298CCB2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23-6-2024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C71570-19A3-432D-80EE-D8479CC3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3E6D7C-1608-4E47-8638-5886614C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70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6DF05-425E-4FC0-B989-0353A188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49640D7-CCEE-40C1-98BF-015A0D1B2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0929EE-799E-4EFC-8100-0AD26A59F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82A421-10C6-4478-9011-A1AE1323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23-6-2024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E9F4B5-2C47-41A8-B380-A144B01F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5347D4-6340-41C2-AD0E-1D69689E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39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A3C1EBE-A967-4BBF-9A2D-DD4A0106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49B5A6-07DB-4E05-AA9F-BA29F0F54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6C1A33-2828-4786-A7E9-9059250A8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58F3-31F4-4E66-BB6E-3EFD697454EF}" type="datetimeFigureOut">
              <a:rPr lang="nl-NL" smtClean="0"/>
              <a:t>23-6-2024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13107F-F0AD-4927-82D4-5EB0CEF9B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8AF62-4E0D-4261-99C7-46D00E49C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78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http://www.leerlijnen.nl/" TargetMode="External"/><Relationship Id="rId7" Type="http://schemas.microsoft.com/office/2007/relationships/hdphoto" Target="../media/hdphoto1.wdp"/><Relationship Id="rId2" Type="http://schemas.openxmlformats.org/officeDocument/2006/relationships/hyperlink" Target="http://www.nieuwleren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F71974D-DB45-400C-8DFF-73F084A68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66"/>
          <a:stretch/>
        </p:blipFill>
        <p:spPr>
          <a:xfrm>
            <a:off x="0" y="0"/>
            <a:ext cx="12192000" cy="28041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9530C56-6C76-427B-B2A6-8FD079B66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53FA2413-B041-44F7-A5C6-2FE268A1E174}"/>
              </a:ext>
            </a:extLst>
          </p:cNvPr>
          <p:cNvGrpSpPr/>
          <p:nvPr/>
        </p:nvGrpSpPr>
        <p:grpSpPr>
          <a:xfrm>
            <a:off x="185530" y="3676080"/>
            <a:ext cx="11623561" cy="708480"/>
            <a:chOff x="811130" y="0"/>
            <a:chExt cx="3982042" cy="708480"/>
          </a:xfr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7852FD71-60DE-4A64-9F33-D10FD3027E7E}"/>
                </a:ext>
              </a:extLst>
            </p:cNvPr>
            <p:cNvSpPr/>
            <p:nvPr/>
          </p:nvSpPr>
          <p:spPr>
            <a:xfrm>
              <a:off x="811130" y="0"/>
              <a:ext cx="3982042" cy="708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6" name="Rechthoek: afgeronde hoeken 4">
              <a:extLst>
                <a:ext uri="{FF2B5EF4-FFF2-40B4-BE49-F238E27FC236}">
                  <a16:creationId xmlns:a16="http://schemas.microsoft.com/office/drawing/2014/main" id="{CA392353-666D-466D-91A1-ECDBDB7E73F1}"/>
                </a:ext>
              </a:extLst>
            </p:cNvPr>
            <p:cNvSpPr txBox="1"/>
            <p:nvPr/>
          </p:nvSpPr>
          <p:spPr>
            <a:xfrm>
              <a:off x="845715" y="69170"/>
              <a:ext cx="3929465" cy="639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512" tIns="0" rIns="150512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4000" b="1" kern="1200" dirty="0"/>
                <a:t>Studiemorgen doelgericht werken bij rekenen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5616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844D18E-4F88-484D-991D-DD3460562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172" y="3266520"/>
            <a:ext cx="4240045" cy="315822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5ADEF93-EB72-4870-B692-9A152E363D55}"/>
              </a:ext>
            </a:extLst>
          </p:cNvPr>
          <p:cNvSpPr txBox="1"/>
          <p:nvPr/>
        </p:nvSpPr>
        <p:spPr>
          <a:xfrm>
            <a:off x="499774" y="4265589"/>
            <a:ext cx="609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1800" b="0" i="0" u="none" strike="noStrike" baseline="0" dirty="0">
                <a:latin typeface="Verdana" panose="020B0604030504040204" pitchFamily="34" charset="0"/>
              </a:rPr>
              <a:t>Een </a:t>
            </a:r>
            <a:r>
              <a:rPr lang="nl-NL" sz="1800" b="0" i="0" u="none" strike="noStrike" baseline="0" dirty="0" err="1">
                <a:latin typeface="Verdana" panose="020B0604030504040204" pitchFamily="34" charset="0"/>
              </a:rPr>
              <a:t>ankerset</a:t>
            </a:r>
            <a:r>
              <a:rPr lang="nl-NL" sz="1800" b="0" i="0" u="none" strike="noStrike" baseline="0" dirty="0">
                <a:latin typeface="Verdana" panose="020B0604030504040204" pitchFamily="34" charset="0"/>
              </a:rPr>
              <a:t>/</a:t>
            </a:r>
            <a:r>
              <a:rPr lang="nl-NL" sz="1800" b="0" i="0" u="none" strike="noStrike" baseline="0" dirty="0" err="1">
                <a:latin typeface="Verdana" panose="020B0604030504040204" pitchFamily="34" charset="0"/>
              </a:rPr>
              <a:t>referentieset</a:t>
            </a:r>
            <a:r>
              <a:rPr lang="nl-NL" sz="1800" b="0" i="0" u="none" strike="noStrike" baseline="0" dirty="0">
                <a:latin typeface="Verdana" panose="020B0604030504040204" pitchFamily="34" charset="0"/>
              </a:rPr>
              <a:t> bestaat uit een set van opgaven die samen het inhoudelijk beschreven</a:t>
            </a:r>
          </a:p>
          <a:p>
            <a:pPr algn="l"/>
            <a:r>
              <a:rPr lang="nl-NL" sz="1800" b="0" i="0" u="none" strike="noStrike" baseline="0" dirty="0">
                <a:latin typeface="Verdana" panose="020B0604030504040204" pitchFamily="34" charset="0"/>
              </a:rPr>
              <a:t>kennisdomein van het referentieniveau zo goed mogelijk representeren.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BF7DB5D-D2DB-4439-B37C-C48AA1D0D54E}"/>
              </a:ext>
            </a:extLst>
          </p:cNvPr>
          <p:cNvSpPr txBox="1"/>
          <p:nvPr/>
        </p:nvSpPr>
        <p:spPr>
          <a:xfrm>
            <a:off x="277480" y="1257232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1800" b="0" i="0" u="none" strike="noStrike" baseline="0" dirty="0">
                <a:latin typeface="Verdana" panose="020B0604030504040204" pitchFamily="34" charset="0"/>
              </a:rPr>
              <a:t>Het is belangrijk dat in die toetsen en examens de eisen van de referentieniveaus voor alle</a:t>
            </a:r>
          </a:p>
          <a:p>
            <a:pPr algn="l"/>
            <a:r>
              <a:rPr lang="nl-NL" sz="1800" b="0" i="0" u="none" strike="noStrike" baseline="0" dirty="0">
                <a:latin typeface="Verdana" panose="020B0604030504040204" pitchFamily="34" charset="0"/>
              </a:rPr>
              <a:t>leerlingen gelijk zijn, ongeacht het schooltype dat zij volgen.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B8D7B42-89CF-4825-A591-03AA09813231}"/>
              </a:ext>
            </a:extLst>
          </p:cNvPr>
          <p:cNvSpPr txBox="1"/>
          <p:nvPr/>
        </p:nvSpPr>
        <p:spPr>
          <a:xfrm>
            <a:off x="3007837" y="2498730"/>
            <a:ext cx="82428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1800" b="0" i="0" u="none" strike="noStrike" baseline="0" dirty="0">
                <a:latin typeface="Verdana" panose="020B0604030504040204" pitchFamily="34" charset="0"/>
              </a:rPr>
              <a:t>Om dit mogelijk te maken heeft het ministerie</a:t>
            </a:r>
          </a:p>
          <a:p>
            <a:pPr algn="l"/>
            <a:r>
              <a:rPr lang="nl-NL" sz="1800" b="0" i="0" u="none" strike="noStrike" baseline="0" dirty="0">
                <a:latin typeface="Verdana" panose="020B0604030504040204" pitchFamily="34" charset="0"/>
              </a:rPr>
              <a:t>van Onderwijs, Cultuur en Wetenschap (OCW) medio 2011 opdracht gegeven een vergelijkingsonderzoek uit te voeren onder de noemer </a:t>
            </a:r>
            <a:r>
              <a:rPr lang="nl-NL" sz="1800" b="0" i="1" u="none" strike="noStrike" baseline="0" dirty="0">
                <a:latin typeface="Verdana" panose="020B0604030504040204" pitchFamily="34" charset="0"/>
              </a:rPr>
              <a:t>project referentiesets taal en rekenen</a:t>
            </a:r>
            <a:r>
              <a:rPr lang="nl-NL" sz="1800" b="0" i="0" u="none" strike="noStrike" baseline="0" dirty="0">
                <a:latin typeface="Verdana" panose="020B0604030504040204" pitchFamily="34" charset="0"/>
              </a:rPr>
              <a:t>.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33314D8-FCF2-4845-9FCB-DC6ED2921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7BC4FCC-F967-42EA-8F2E-C2A0E1ADC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80" y="23274"/>
            <a:ext cx="62769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78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B91844E-C877-4834-A203-6EEB1E7ED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A327426-A6AD-4B85-888A-019F63CD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85" y="281384"/>
            <a:ext cx="10953384" cy="85725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Voorbeelden referentieopgaven eindtoets</a:t>
            </a:r>
            <a:endParaRPr lang="nl-NL" dirty="0">
              <a:solidFill>
                <a:srgbClr val="66AB38"/>
              </a:solidFill>
            </a:endParaRPr>
          </a:p>
        </p:txBody>
      </p:sp>
      <p:pic>
        <p:nvPicPr>
          <p:cNvPr id="2050" name="Afbeelding 6">
            <a:extLst>
              <a:ext uri="{FF2B5EF4-FFF2-40B4-BE49-F238E27FC236}">
                <a16:creationId xmlns:a16="http://schemas.microsoft.com/office/drawing/2014/main" id="{F83A5E4A-AB69-4EFD-9877-405621BE4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48" y="1133088"/>
            <a:ext cx="6676194" cy="441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Afbeelding 7">
            <a:extLst>
              <a:ext uri="{FF2B5EF4-FFF2-40B4-BE49-F238E27FC236}">
                <a16:creationId xmlns:a16="http://schemas.microsoft.com/office/drawing/2014/main" id="{2C82A551-AF39-48F7-8928-DE86864E3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85" y="1133088"/>
            <a:ext cx="4924307" cy="46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165BC3E8-43CF-4EB8-A495-EAEC413F7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-3975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61F16F-BABF-400E-BCE3-8F4BB3BA9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5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9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B91844E-C877-4834-A203-6EEB1E7ED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A327426-A6AD-4B85-888A-019F63CD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85" y="281384"/>
            <a:ext cx="10953384" cy="85725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Voorbeelden referentieopgaven eindtoets</a:t>
            </a:r>
            <a:endParaRPr lang="nl-NL" dirty="0">
              <a:solidFill>
                <a:srgbClr val="66AB38"/>
              </a:solidFill>
            </a:endParaRPr>
          </a:p>
        </p:txBody>
      </p:sp>
      <p:pic>
        <p:nvPicPr>
          <p:cNvPr id="2051" name="Afbeelding 8">
            <a:extLst>
              <a:ext uri="{FF2B5EF4-FFF2-40B4-BE49-F238E27FC236}">
                <a16:creationId xmlns:a16="http://schemas.microsoft.com/office/drawing/2014/main" id="{A0647216-031B-4BF3-A9D1-60487DD62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31" y="925855"/>
            <a:ext cx="4826624" cy="500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Afbeelding 9">
            <a:extLst>
              <a:ext uri="{FF2B5EF4-FFF2-40B4-BE49-F238E27FC236}">
                <a16:creationId xmlns:a16="http://schemas.microsoft.com/office/drawing/2014/main" id="{17C20169-8099-454B-8DB5-CE78C50D0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21" y="925854"/>
            <a:ext cx="6719280" cy="500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165BC3E8-43CF-4EB8-A495-EAEC413F7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-3975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61F16F-BABF-400E-BCE3-8F4BB3BA9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5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02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2083" y="312118"/>
            <a:ext cx="10515600" cy="549273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rgbClr val="66AB38"/>
                </a:solidFill>
                <a:latin typeface="Arial Rounded MT Bold" panose="020F0704030504030204" pitchFamily="34" charset="0"/>
              </a:rPr>
              <a:t>Leerlijnen rekenen </a:t>
            </a:r>
            <a:r>
              <a:rPr lang="nl-NL" sz="3200" dirty="0" err="1">
                <a:solidFill>
                  <a:srgbClr val="66AB38"/>
                </a:solidFill>
                <a:latin typeface="Arial Rounded MT Bold" panose="020F0704030504030204" pitchFamily="34" charset="0"/>
              </a:rPr>
              <a:t>hoofdfasenmodel</a:t>
            </a:r>
            <a:endParaRPr lang="nl-NL" sz="3200" dirty="0">
              <a:solidFill>
                <a:srgbClr val="66AB38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Afbeeldingsresultaat voor rekenen vier fasen model">
            <a:extLst>
              <a:ext uri="{FF2B5EF4-FFF2-40B4-BE49-F238E27FC236}">
                <a16:creationId xmlns:a16="http://schemas.microsoft.com/office/drawing/2014/main" id="{882F6D30-44E3-4C28-ABA2-5B497ADEC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1" y="1540600"/>
            <a:ext cx="6851374" cy="330971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28" name="Picture 4" descr="Afbeeldingsresultaat voor handelingsmodel rekenen">
            <a:extLst>
              <a:ext uri="{FF2B5EF4-FFF2-40B4-BE49-F238E27FC236}">
                <a16:creationId xmlns:a16="http://schemas.microsoft.com/office/drawing/2014/main" id="{5BF64256-D2E8-4CDA-8350-EB4012CC1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73" y="312118"/>
            <a:ext cx="32004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jl: gebogen 10">
            <a:extLst>
              <a:ext uri="{FF2B5EF4-FFF2-40B4-BE49-F238E27FC236}">
                <a16:creationId xmlns:a16="http://schemas.microsoft.com/office/drawing/2014/main" id="{08F95D60-02FF-4C74-A5BE-E407DED50B06}"/>
              </a:ext>
            </a:extLst>
          </p:cNvPr>
          <p:cNvSpPr/>
          <p:nvPr/>
        </p:nvSpPr>
        <p:spPr>
          <a:xfrm>
            <a:off x="5936974" y="991327"/>
            <a:ext cx="2833377" cy="549273"/>
          </a:xfrm>
          <a:prstGeom prst="bentArrow">
            <a:avLst/>
          </a:prstGeom>
          <a:solidFill>
            <a:srgbClr val="00B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Pijl: gekromd rechts 16">
            <a:extLst>
              <a:ext uri="{FF2B5EF4-FFF2-40B4-BE49-F238E27FC236}">
                <a16:creationId xmlns:a16="http://schemas.microsoft.com/office/drawing/2014/main" id="{255D0681-B1B0-49C6-9535-F22AD70FC4FA}"/>
              </a:ext>
            </a:extLst>
          </p:cNvPr>
          <p:cNvSpPr/>
          <p:nvPr/>
        </p:nvSpPr>
        <p:spPr>
          <a:xfrm rot="3231814">
            <a:off x="1602543" y="1426891"/>
            <a:ext cx="689113" cy="3105162"/>
          </a:xfrm>
          <a:prstGeom prst="curvedRightArrow">
            <a:avLst>
              <a:gd name="adj1" fmla="val 25000"/>
              <a:gd name="adj2" fmla="val 50000"/>
              <a:gd name="adj3" fmla="val 1988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01C2EE0-EF41-4C33-87E7-EAC29127CD88}"/>
              </a:ext>
            </a:extLst>
          </p:cNvPr>
          <p:cNvSpPr txBox="1"/>
          <p:nvPr/>
        </p:nvSpPr>
        <p:spPr>
          <a:xfrm>
            <a:off x="1573072" y="5244192"/>
            <a:ext cx="3098319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Concreet handelen, </a:t>
            </a:r>
          </a:p>
          <a:p>
            <a:r>
              <a:rPr lang="nl-NL" dirty="0">
                <a:solidFill>
                  <a:srgbClr val="0070C0"/>
                </a:solidFill>
              </a:rPr>
              <a:t>werkelijkheid herkennen</a:t>
            </a:r>
          </a:p>
        </p:txBody>
      </p:sp>
      <p:sp>
        <p:nvSpPr>
          <p:cNvPr id="23" name="Pijl: gebogen 22">
            <a:extLst>
              <a:ext uri="{FF2B5EF4-FFF2-40B4-BE49-F238E27FC236}">
                <a16:creationId xmlns:a16="http://schemas.microsoft.com/office/drawing/2014/main" id="{129C8EB8-128F-4A09-8D3E-DAC377140716}"/>
              </a:ext>
            </a:extLst>
          </p:cNvPr>
          <p:cNvSpPr/>
          <p:nvPr/>
        </p:nvSpPr>
        <p:spPr>
          <a:xfrm rot="10800000" flipH="1">
            <a:off x="870709" y="4929619"/>
            <a:ext cx="596245" cy="518387"/>
          </a:xfrm>
          <a:prstGeom prst="bentArrow">
            <a:avLst>
              <a:gd name="adj1" fmla="val 25000"/>
              <a:gd name="adj2" fmla="val 17762"/>
              <a:gd name="adj3" fmla="val 25000"/>
              <a:gd name="adj4" fmla="val 43750"/>
            </a:avLst>
          </a:prstGeom>
          <a:solidFill>
            <a:srgbClr val="00B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2FE9E23-7F8A-4EA0-9496-5DBD3395BC91}"/>
              </a:ext>
            </a:extLst>
          </p:cNvPr>
          <p:cNvSpPr txBox="1"/>
          <p:nvPr/>
        </p:nvSpPr>
        <p:spPr>
          <a:xfrm>
            <a:off x="3710608" y="4246404"/>
            <a:ext cx="2186610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Concreet handelen, directe instructie,</a:t>
            </a:r>
          </a:p>
          <a:p>
            <a:r>
              <a:rPr lang="nl-NL" dirty="0">
                <a:solidFill>
                  <a:srgbClr val="0070C0"/>
                </a:solidFill>
              </a:rPr>
              <a:t>strategieën, </a:t>
            </a:r>
          </a:p>
        </p:txBody>
      </p:sp>
      <p:sp>
        <p:nvSpPr>
          <p:cNvPr id="25" name="Pijl: gebogen 24">
            <a:extLst>
              <a:ext uri="{FF2B5EF4-FFF2-40B4-BE49-F238E27FC236}">
                <a16:creationId xmlns:a16="http://schemas.microsoft.com/office/drawing/2014/main" id="{1A3648C6-7891-4B2D-BF34-13CA61D489D7}"/>
              </a:ext>
            </a:extLst>
          </p:cNvPr>
          <p:cNvSpPr/>
          <p:nvPr/>
        </p:nvSpPr>
        <p:spPr>
          <a:xfrm rot="10800000" flipH="1">
            <a:off x="2997683" y="4132804"/>
            <a:ext cx="596245" cy="518387"/>
          </a:xfrm>
          <a:prstGeom prst="bentArrow">
            <a:avLst>
              <a:gd name="adj1" fmla="val 25000"/>
              <a:gd name="adj2" fmla="val 17762"/>
              <a:gd name="adj3" fmla="val 25000"/>
              <a:gd name="adj4" fmla="val 43750"/>
            </a:avLst>
          </a:prstGeom>
          <a:solidFill>
            <a:srgbClr val="00B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B448B0E-8A20-4BCB-BFBE-5376DDD32EBA}"/>
              </a:ext>
            </a:extLst>
          </p:cNvPr>
          <p:cNvSpPr txBox="1"/>
          <p:nvPr/>
        </p:nvSpPr>
        <p:spPr>
          <a:xfrm>
            <a:off x="5547419" y="3325436"/>
            <a:ext cx="2833376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Werkschrift, Snappet, </a:t>
            </a:r>
          </a:p>
          <a:p>
            <a:r>
              <a:rPr lang="nl-NL" dirty="0">
                <a:solidFill>
                  <a:srgbClr val="0070C0"/>
                </a:solidFill>
              </a:rPr>
              <a:t>tafels hardop opzeggen</a:t>
            </a:r>
          </a:p>
        </p:txBody>
      </p:sp>
      <p:sp>
        <p:nvSpPr>
          <p:cNvPr id="28" name="Pijl: gebogen 27">
            <a:extLst>
              <a:ext uri="{FF2B5EF4-FFF2-40B4-BE49-F238E27FC236}">
                <a16:creationId xmlns:a16="http://schemas.microsoft.com/office/drawing/2014/main" id="{F13276C1-4A13-4E88-A92A-E82EA40F9D55}"/>
              </a:ext>
            </a:extLst>
          </p:cNvPr>
          <p:cNvSpPr/>
          <p:nvPr/>
        </p:nvSpPr>
        <p:spPr>
          <a:xfrm rot="10800000" flipH="1">
            <a:off x="4826431" y="3331505"/>
            <a:ext cx="596245" cy="518387"/>
          </a:xfrm>
          <a:prstGeom prst="bentArrow">
            <a:avLst>
              <a:gd name="adj1" fmla="val 25000"/>
              <a:gd name="adj2" fmla="val 17762"/>
              <a:gd name="adj3" fmla="val 25000"/>
              <a:gd name="adj4" fmla="val 43750"/>
            </a:avLst>
          </a:prstGeom>
          <a:solidFill>
            <a:srgbClr val="00B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75E0E33-5636-4CFA-95BF-CCC10903B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</p:spTree>
    <p:extLst>
      <p:ext uri="{BB962C8B-B14F-4D97-AF65-F5344CB8AC3E}">
        <p14:creationId xmlns:p14="http://schemas.microsoft.com/office/powerpoint/2010/main" val="311748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00AFD8D-5DD9-4BE9-BF4E-E72776B63EB4}"/>
              </a:ext>
            </a:extLst>
          </p:cNvPr>
          <p:cNvSpPr txBox="1">
            <a:spLocks/>
          </p:cNvSpPr>
          <p:nvPr/>
        </p:nvSpPr>
        <p:spPr>
          <a:xfrm>
            <a:off x="774885" y="475822"/>
            <a:ext cx="9982158" cy="8572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Beheersingsgericht leren &lt;&gt; methodisch leren</a:t>
            </a:r>
            <a:endParaRPr lang="nl-NL" dirty="0">
              <a:solidFill>
                <a:srgbClr val="66AB38"/>
              </a:solidFill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D245B0B-B4FE-453B-9093-EDBD0D14F582}"/>
              </a:ext>
            </a:extLst>
          </p:cNvPr>
          <p:cNvSpPr txBox="1">
            <a:spLocks/>
          </p:cNvSpPr>
          <p:nvPr/>
        </p:nvSpPr>
        <p:spPr>
          <a:xfrm>
            <a:off x="5848726" y="1528919"/>
            <a:ext cx="4908317" cy="3943999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456A2"/>
                </a:solidFill>
              </a:rPr>
              <a:t>Meer onderwerpen door elkaar heen</a:t>
            </a:r>
          </a:p>
          <a:p>
            <a:r>
              <a:rPr lang="nl-NL" dirty="0">
                <a:solidFill>
                  <a:srgbClr val="0456A2"/>
                </a:solidFill>
              </a:rPr>
              <a:t>Niet beheerst? Komt later wel, of RT </a:t>
            </a:r>
            <a:r>
              <a:rPr lang="nl-NL" dirty="0" err="1">
                <a:solidFill>
                  <a:srgbClr val="0456A2"/>
                </a:solidFill>
              </a:rPr>
              <a:t>etc</a:t>
            </a:r>
            <a:endParaRPr lang="nl-NL" dirty="0">
              <a:solidFill>
                <a:srgbClr val="0456A2"/>
              </a:solidFill>
            </a:endParaRPr>
          </a:p>
          <a:p>
            <a:r>
              <a:rPr lang="nl-NL" dirty="0">
                <a:solidFill>
                  <a:srgbClr val="0456A2"/>
                </a:solidFill>
              </a:rPr>
              <a:t>Tempo van de methode aanhouden</a:t>
            </a:r>
          </a:p>
          <a:p>
            <a:r>
              <a:rPr lang="nl-NL" dirty="0">
                <a:solidFill>
                  <a:srgbClr val="0456A2"/>
                </a:solidFill>
              </a:rPr>
              <a:t>Steeds een beetje niet beheersen, risico op ‘gatenkaas’, probleem bij complexere onderwerpen</a:t>
            </a:r>
          </a:p>
          <a:p>
            <a:pPr lvl="1"/>
            <a:endParaRPr lang="nl-NL" dirty="0">
              <a:solidFill>
                <a:srgbClr val="0456A2"/>
              </a:solidFill>
            </a:endParaRPr>
          </a:p>
          <a:p>
            <a:endParaRPr lang="nl-NL" dirty="0">
              <a:solidFill>
                <a:srgbClr val="0456A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0EA7E6B-55F6-489A-B37B-E0A566331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F2E8A4A3-CE24-72DF-C518-1B4EF0C509ED}"/>
              </a:ext>
            </a:extLst>
          </p:cNvPr>
          <p:cNvSpPr txBox="1">
            <a:spLocks/>
          </p:cNvSpPr>
          <p:nvPr/>
        </p:nvSpPr>
        <p:spPr>
          <a:xfrm>
            <a:off x="1018159" y="1609400"/>
            <a:ext cx="4908317" cy="39439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456A2"/>
                </a:solidFill>
              </a:rPr>
              <a:t>Weet wat het einddoel is</a:t>
            </a:r>
          </a:p>
          <a:p>
            <a:r>
              <a:rPr lang="nl-NL" dirty="0">
                <a:solidFill>
                  <a:srgbClr val="0456A2"/>
                </a:solidFill>
              </a:rPr>
              <a:t>Formuleer succescriteria</a:t>
            </a:r>
          </a:p>
          <a:p>
            <a:r>
              <a:rPr lang="nl-NL" dirty="0">
                <a:solidFill>
                  <a:srgbClr val="0456A2"/>
                </a:solidFill>
              </a:rPr>
              <a:t>Bedenk andere manieren om</a:t>
            </a:r>
            <a:br>
              <a:rPr lang="nl-NL" dirty="0">
                <a:solidFill>
                  <a:srgbClr val="0456A2"/>
                </a:solidFill>
              </a:rPr>
            </a:br>
            <a:r>
              <a:rPr lang="nl-NL" dirty="0">
                <a:solidFill>
                  <a:srgbClr val="0456A2"/>
                </a:solidFill>
              </a:rPr>
              <a:t>de leerling toch verder te krijgen</a:t>
            </a:r>
          </a:p>
          <a:p>
            <a:r>
              <a:rPr lang="nl-NL" dirty="0">
                <a:solidFill>
                  <a:srgbClr val="0456A2"/>
                </a:solidFill>
              </a:rPr>
              <a:t>Niet beheerst door iedereen:</a:t>
            </a:r>
            <a:br>
              <a:rPr lang="nl-NL" dirty="0">
                <a:solidFill>
                  <a:srgbClr val="0456A2"/>
                </a:solidFill>
              </a:rPr>
            </a:br>
            <a:r>
              <a:rPr lang="nl-NL" dirty="0">
                <a:solidFill>
                  <a:srgbClr val="0456A2"/>
                </a:solidFill>
              </a:rPr>
              <a:t>neem extra tijd</a:t>
            </a:r>
          </a:p>
          <a:p>
            <a:pPr lvl="1"/>
            <a:endParaRPr lang="nl-NL" dirty="0">
              <a:solidFill>
                <a:srgbClr val="0456A2"/>
              </a:solidFill>
            </a:endParaRPr>
          </a:p>
          <a:p>
            <a:endParaRPr lang="nl-NL" dirty="0">
              <a:solidFill>
                <a:srgbClr val="0456A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6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030A10B-AE26-4A62-B82D-B78D70CA3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606" y="299507"/>
            <a:ext cx="4283559" cy="562421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557F169-1F46-4421-AE48-E4D533C35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53889">
            <a:off x="173603" y="1029566"/>
            <a:ext cx="6905040" cy="11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7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D2F35843-2957-4F57-8919-A54EC2C1F8D5}"/>
              </a:ext>
            </a:extLst>
          </p:cNvPr>
          <p:cNvSpPr txBox="1">
            <a:spLocks/>
          </p:cNvSpPr>
          <p:nvPr/>
        </p:nvSpPr>
        <p:spPr>
          <a:xfrm>
            <a:off x="858218" y="2220074"/>
            <a:ext cx="5410060" cy="2417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Maarten van der Steeg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06-13027919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info@nieuwleren.nl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  <a:hlinkClick r:id="rId2"/>
              </a:rPr>
              <a:t>www.nieuwleren.nl</a:t>
            </a: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  <a:hlinkClick r:id="rId3"/>
              </a:rPr>
              <a:t>www.leerlijnen.nl</a:t>
            </a: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EA11A2C-B9C6-482D-974F-24E178221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18" y="205840"/>
            <a:ext cx="3683120" cy="109530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E7EBB75-AA52-43C5-8E22-815EA316A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646" y="0"/>
            <a:ext cx="2102815" cy="75349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79B36D-E38E-4027-816F-FBB39AB848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B10B2C5-0773-4E9C-8A0B-898316A108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363">
            <a:off x="6741293" y="1349175"/>
            <a:ext cx="3309405" cy="415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7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8683" y="474735"/>
            <a:ext cx="11761986" cy="613649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Studiemorgen ‘Doelgericht werken vanuit leerlijnen’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9E696B1-AAC8-44DF-9A24-148E6DCBE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185" y="-221913"/>
            <a:ext cx="2102815" cy="753495"/>
          </a:xfrm>
          <a:prstGeom prst="rect">
            <a:avLst/>
          </a:prstGeom>
        </p:spPr>
      </p:pic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AF2A2E4-FC08-4787-9A29-AF54AED90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891605"/>
              </p:ext>
            </p:extLst>
          </p:nvPr>
        </p:nvGraphicFramePr>
        <p:xfrm>
          <a:off x="1141602" y="1137206"/>
          <a:ext cx="9433579" cy="3818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720">
                  <a:extLst>
                    <a:ext uri="{9D8B030D-6E8A-4147-A177-3AD203B41FA5}">
                      <a16:colId xmlns:a16="http://schemas.microsoft.com/office/drawing/2014/main" val="3406897326"/>
                    </a:ext>
                  </a:extLst>
                </a:gridCol>
                <a:gridCol w="8202859">
                  <a:extLst>
                    <a:ext uri="{9D8B030D-6E8A-4147-A177-3AD203B41FA5}">
                      <a16:colId xmlns:a16="http://schemas.microsoft.com/office/drawing/2014/main" val="930306543"/>
                    </a:ext>
                  </a:extLst>
                </a:gridCol>
              </a:tblGrid>
              <a:tr h="353381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9:00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Opening en doelen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492736"/>
                  </a:ext>
                </a:extLst>
              </a:tr>
              <a:tr h="480151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9:05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Denken vanuit doelen, de leerlijnen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38193"/>
                  </a:ext>
                </a:extLst>
              </a:tr>
              <a:tr h="480151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9:30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Maken van de analyse, wat heeft nog aandacht nodig?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898807"/>
                  </a:ext>
                </a:extLst>
              </a:tr>
              <a:tr h="480151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10:30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Pauze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714097"/>
                  </a:ext>
                </a:extLst>
              </a:tr>
              <a:tr h="480151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10:45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Overdracht naar de nieuwe groep, invulling startweken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145475"/>
                  </a:ext>
                </a:extLst>
              </a:tr>
              <a:tr h="480151">
                <a:tc>
                  <a:txBody>
                    <a:bodyPr/>
                    <a:lstStyle/>
                    <a:p>
                      <a:endParaRPr lang="nl-N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0" dirty="0">
                          <a:solidFill>
                            <a:srgbClr val="002060"/>
                          </a:solidFill>
                        </a:rPr>
                        <a:t>Opstellen groepsplan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255849"/>
                  </a:ext>
                </a:extLst>
              </a:tr>
              <a:tr h="480151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11:30</a:t>
                      </a:r>
                    </a:p>
                  </a:txBody>
                  <a:tcPr>
                    <a:solidFill>
                      <a:srgbClr val="0FF9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Leerlingen en leerdoelen, kindgesprekken</a:t>
                      </a:r>
                    </a:p>
                  </a:txBody>
                  <a:tcPr>
                    <a:solidFill>
                      <a:srgbClr val="0FF9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801732"/>
                  </a:ext>
                </a:extLst>
              </a:tr>
              <a:tr h="480151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11:45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Bespreking en afsluiting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170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42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7B632"/>
                </a:solidFill>
                <a:latin typeface="Arial Rounded MT Bold" panose="020F0704030504030204" pitchFamily="34" charset="0"/>
              </a:rPr>
              <a:t>Doelen voor deze ochtend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0B5DA7"/>
                </a:solidFill>
              </a:rPr>
              <a:t>We hebben zicht op de hiaten die er nog zijn bij rekenen</a:t>
            </a:r>
          </a:p>
          <a:p>
            <a:r>
              <a:rPr lang="nl-NL" dirty="0">
                <a:solidFill>
                  <a:srgbClr val="0B5DA7"/>
                </a:solidFill>
              </a:rPr>
              <a:t>De overdracht op rekengebied naar de nieuwe groep is grotendeels gedaan</a:t>
            </a:r>
          </a:p>
          <a:p>
            <a:r>
              <a:rPr lang="nl-NL" dirty="0">
                <a:solidFill>
                  <a:srgbClr val="0B5DA7"/>
                </a:solidFill>
              </a:rPr>
              <a:t>We hebben samen nagedacht over de invulling van de eerste drie startweken voor rekenen</a:t>
            </a:r>
          </a:p>
          <a:p>
            <a:pPr marL="0" indent="0"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20B1348-F0EE-445E-B33D-0CA7556C0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185" y="0"/>
            <a:ext cx="2102815" cy="75349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018732-A451-4D73-A165-C53E2090F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</p:spTree>
    <p:extLst>
      <p:ext uri="{BB962C8B-B14F-4D97-AF65-F5344CB8AC3E}">
        <p14:creationId xmlns:p14="http://schemas.microsoft.com/office/powerpoint/2010/main" val="176471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7B632"/>
                </a:solidFill>
                <a:latin typeface="Arial Rounded MT Bold" panose="020F0704030504030204" pitchFamily="34" charset="0"/>
              </a:rPr>
              <a:t>Waarom denken vanuit doelen?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97835" y="1508972"/>
            <a:ext cx="10515600" cy="3944298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rgbClr val="0B5DA7"/>
                </a:solidFill>
              </a:rPr>
              <a:t>Denken vanuit doelen geeft duidelijkheid</a:t>
            </a:r>
          </a:p>
          <a:p>
            <a:r>
              <a:rPr lang="nl-NL" dirty="0">
                <a:solidFill>
                  <a:srgbClr val="0B5DA7"/>
                </a:solidFill>
              </a:rPr>
              <a:t>Leerdoelen geven leerlingen meer eigenaarschap en betrokkenheid</a:t>
            </a:r>
          </a:p>
          <a:p>
            <a:r>
              <a:rPr lang="nl-NL" dirty="0">
                <a:solidFill>
                  <a:srgbClr val="0B5DA7"/>
                </a:solidFill>
              </a:rPr>
              <a:t>Leerdoelen vormen een gemeenschappelijke taal binnen de school</a:t>
            </a:r>
          </a:p>
          <a:p>
            <a:r>
              <a:rPr lang="nl-NL" dirty="0">
                <a:solidFill>
                  <a:srgbClr val="0B5DA7"/>
                </a:solidFill>
              </a:rPr>
              <a:t>Leerdoelen maken de overdracht makkelijker</a:t>
            </a:r>
          </a:p>
          <a:p>
            <a:r>
              <a:rPr lang="nl-NL" dirty="0">
                <a:solidFill>
                  <a:srgbClr val="0B5DA7"/>
                </a:solidFill>
              </a:rPr>
              <a:t>Leerdoelen maken </a:t>
            </a:r>
            <a:r>
              <a:rPr lang="nl-NL" dirty="0" err="1">
                <a:solidFill>
                  <a:srgbClr val="0B5DA7"/>
                </a:solidFill>
              </a:rPr>
              <a:t>Edi</a:t>
            </a:r>
            <a:r>
              <a:rPr lang="nl-NL" dirty="0">
                <a:solidFill>
                  <a:srgbClr val="0B5DA7"/>
                </a:solidFill>
              </a:rPr>
              <a:t> mogelijk</a:t>
            </a:r>
          </a:p>
          <a:p>
            <a:r>
              <a:rPr lang="nl-NL" dirty="0">
                <a:solidFill>
                  <a:srgbClr val="0B5DA7"/>
                </a:solidFill>
              </a:rPr>
              <a:t>Bij rekenen geeft dit de meeste duidelijkheid</a:t>
            </a:r>
          </a:p>
          <a:p>
            <a:r>
              <a:rPr lang="nl-NL" dirty="0">
                <a:solidFill>
                  <a:srgbClr val="0B5DA7"/>
                </a:solidFill>
              </a:rPr>
              <a:t>Hoe concreter hoe beter</a:t>
            </a:r>
          </a:p>
          <a:p>
            <a:r>
              <a:rPr lang="nl-NL" dirty="0">
                <a:solidFill>
                  <a:srgbClr val="0B5DA7"/>
                </a:solidFill>
              </a:rPr>
              <a:t>Cijfers zijn soms handig, maar geven ook snel een vertroebeld beeld</a:t>
            </a:r>
          </a:p>
          <a:p>
            <a:pPr marL="0" indent="0"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20B1348-F0EE-445E-B33D-0CA7556C0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185" y="0"/>
            <a:ext cx="2102815" cy="75349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018732-A451-4D73-A165-C53E2090F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</p:spTree>
    <p:extLst>
      <p:ext uri="{BB962C8B-B14F-4D97-AF65-F5344CB8AC3E}">
        <p14:creationId xmlns:p14="http://schemas.microsoft.com/office/powerpoint/2010/main" val="335913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20B1348-F0EE-445E-B33D-0CA7556C0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185" y="0"/>
            <a:ext cx="2102815" cy="75349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018732-A451-4D73-A165-C53E2090F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7C01108-83CC-71D1-5AE1-1ADC5E426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640" y="0"/>
            <a:ext cx="4830060" cy="68580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08922A4B-399D-8F9E-32C2-4E05226C3B00}"/>
              </a:ext>
            </a:extLst>
          </p:cNvPr>
          <p:cNvSpPr txBox="1"/>
          <p:nvPr/>
        </p:nvSpPr>
        <p:spPr>
          <a:xfrm rot="20749005">
            <a:off x="6826551" y="653128"/>
            <a:ext cx="3487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B5DA7"/>
                </a:solidFill>
              </a:rPr>
              <a:t>Succescriteria (voorbeeldsom) </a:t>
            </a:r>
          </a:p>
          <a:p>
            <a:r>
              <a:rPr lang="nl-NL" dirty="0">
                <a:solidFill>
                  <a:srgbClr val="0B5DA7"/>
                </a:solidFill>
              </a:rPr>
              <a:t>maken het nog concreter</a:t>
            </a:r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1FEA647-5079-03CC-79A9-C6DDB27FEECB}"/>
              </a:ext>
            </a:extLst>
          </p:cNvPr>
          <p:cNvSpPr txBox="1"/>
          <p:nvPr/>
        </p:nvSpPr>
        <p:spPr>
          <a:xfrm>
            <a:off x="6992203" y="1918711"/>
            <a:ext cx="3487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B5DA7"/>
                </a:solidFill>
              </a:rPr>
              <a:t>Staat het al in de methode? Maak dit dan zichtbaar!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70E7CD7-B1B4-D4FC-7188-8C42AC123A8B}"/>
              </a:ext>
            </a:extLst>
          </p:cNvPr>
          <p:cNvSpPr txBox="1"/>
          <p:nvPr/>
        </p:nvSpPr>
        <p:spPr>
          <a:xfrm>
            <a:off x="6992203" y="2857153"/>
            <a:ext cx="44841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B5DA7"/>
                </a:solidFill>
              </a:rPr>
              <a:t>Meer betrokkenheid? Geef leerlingen de mogelijkheid om te reflecteren en geef ze (binnen kaders) keuzemogelijkheden</a:t>
            </a:r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E8E4421-8838-EE42-7109-9A1FAB4FDCC2}"/>
              </a:ext>
            </a:extLst>
          </p:cNvPr>
          <p:cNvSpPr txBox="1"/>
          <p:nvPr/>
        </p:nvSpPr>
        <p:spPr>
          <a:xfrm>
            <a:off x="6879559" y="4292959"/>
            <a:ext cx="4484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B5DA7"/>
                </a:solidFill>
              </a:rPr>
              <a:t>Kindgesprekken helpen je om grip te krijgen op de leerprocessen.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653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20B1348-F0EE-445E-B33D-0CA7556C0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185" y="0"/>
            <a:ext cx="2102815" cy="75349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018732-A451-4D73-A165-C53E2090F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81FEA647-5079-03CC-79A9-C6DDB27FEECB}"/>
              </a:ext>
            </a:extLst>
          </p:cNvPr>
          <p:cNvSpPr txBox="1"/>
          <p:nvPr/>
        </p:nvSpPr>
        <p:spPr>
          <a:xfrm>
            <a:off x="7728292" y="1827787"/>
            <a:ext cx="3487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B5DA7"/>
                </a:solidFill>
              </a:rPr>
              <a:t>Hoe wordt de overdracht zo duidelijk mogelijk?</a:t>
            </a:r>
            <a:endParaRPr lang="nl-NL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CE8E7784-892A-690E-6E9A-80A2DE825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245134"/>
              </p:ext>
            </p:extLst>
          </p:nvPr>
        </p:nvGraphicFramePr>
        <p:xfrm>
          <a:off x="975883" y="1339848"/>
          <a:ext cx="6016319" cy="2268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3271">
                  <a:extLst>
                    <a:ext uri="{9D8B030D-6E8A-4147-A177-3AD203B41FA5}">
                      <a16:colId xmlns:a16="http://schemas.microsoft.com/office/drawing/2014/main" val="128033718"/>
                    </a:ext>
                  </a:extLst>
                </a:gridCol>
                <a:gridCol w="2007751">
                  <a:extLst>
                    <a:ext uri="{9D8B030D-6E8A-4147-A177-3AD203B41FA5}">
                      <a16:colId xmlns:a16="http://schemas.microsoft.com/office/drawing/2014/main" val="21557170"/>
                    </a:ext>
                  </a:extLst>
                </a:gridCol>
                <a:gridCol w="1435297">
                  <a:extLst>
                    <a:ext uri="{9D8B030D-6E8A-4147-A177-3AD203B41FA5}">
                      <a16:colId xmlns:a16="http://schemas.microsoft.com/office/drawing/2014/main" val="1777510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</a:rPr>
                        <a:t>Leerdoel</a:t>
                      </a:r>
                      <a:endParaRPr lang="nl-NL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</a:rPr>
                        <a:t>Voorbeeldsom</a:t>
                      </a:r>
                      <a:endParaRPr lang="nl-NL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</a:rPr>
                        <a:t>Nog niet beheerst door</a:t>
                      </a:r>
                      <a:endParaRPr lang="nl-NL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592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l-NL" sz="1100" kern="100">
                          <a:effectLst/>
                        </a:rPr>
                        <a:t>Tellen met sprongen 2, 5 en 10 </a:t>
                      </a:r>
                      <a:endParaRPr lang="nl-NL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nl-NL" sz="1100" kern="100">
                          <a:effectLst/>
                        </a:rPr>
                        <a:t> </a:t>
                      </a:r>
                      <a:endParaRPr lang="nl-NL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</a:rPr>
                        <a:t> </a:t>
                      </a:r>
                      <a:endParaRPr lang="nl-NL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9952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l-NL" sz="1100" kern="100">
                          <a:effectLst/>
                        </a:rPr>
                        <a:t>Inzicht in getallen tot 20 </a:t>
                      </a:r>
                      <a:endParaRPr lang="nl-NL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nl-NL" sz="1100" kern="100">
                          <a:effectLst/>
                        </a:rPr>
                        <a:t> </a:t>
                      </a:r>
                      <a:endParaRPr lang="nl-NL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</a:rPr>
                        <a:t> </a:t>
                      </a:r>
                      <a:endParaRPr lang="nl-NL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2560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l-NL" sz="1100" kern="100">
                          <a:effectLst/>
                        </a:rPr>
                        <a:t>Uitvoeren + en – tot 20 zonder overschrijding van het tiental </a:t>
                      </a:r>
                      <a:endParaRPr lang="nl-NL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nl-NL" sz="1100" kern="100">
                          <a:effectLst/>
                        </a:rPr>
                        <a:t> </a:t>
                      </a:r>
                      <a:endParaRPr lang="nl-NL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</a:rPr>
                        <a:t> </a:t>
                      </a:r>
                      <a:endParaRPr lang="nl-NL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3569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l-NL" sz="1100" kern="100">
                          <a:effectLst/>
                        </a:rPr>
                        <a:t>Uitvoeren + en – tot 10 met overschrijding van het tiental </a:t>
                      </a:r>
                      <a:endParaRPr lang="nl-NL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nl-NL" sz="1100" kern="100">
                          <a:effectLst/>
                        </a:rPr>
                        <a:t> </a:t>
                      </a:r>
                      <a:endParaRPr lang="nl-NL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</a:rPr>
                        <a:t> </a:t>
                      </a:r>
                      <a:endParaRPr lang="nl-NL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2984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l-NL" sz="1100" kern="100">
                          <a:effectLst/>
                        </a:rPr>
                        <a:t>Splitsen tot 20 </a:t>
                      </a:r>
                      <a:endParaRPr lang="nl-NL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nl-NL" sz="1100" kern="100">
                          <a:effectLst/>
                        </a:rPr>
                        <a:t> </a:t>
                      </a:r>
                      <a:endParaRPr lang="nl-NL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</a:rPr>
                        <a:t> </a:t>
                      </a:r>
                      <a:endParaRPr lang="nl-NL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6777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l-NL" sz="1100" kern="100">
                          <a:effectLst/>
                        </a:rPr>
                        <a:t>Klokkijken hele, halve uren en kwartieren </a:t>
                      </a:r>
                      <a:endParaRPr lang="nl-NL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nl-NL" sz="1100" kern="100">
                          <a:effectLst/>
                        </a:rPr>
                        <a:t> </a:t>
                      </a:r>
                      <a:endParaRPr lang="nl-NL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</a:rPr>
                        <a:t> </a:t>
                      </a:r>
                      <a:endParaRPr lang="nl-NL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509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l-NL" sz="1100" kern="100">
                          <a:effectLst/>
                        </a:rPr>
                        <a:t>Benoemen van oneven en even getallen</a:t>
                      </a:r>
                      <a:endParaRPr lang="nl-NL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nl-NL" sz="1100" kern="100">
                          <a:effectLst/>
                        </a:rPr>
                        <a:t> </a:t>
                      </a:r>
                      <a:endParaRPr lang="nl-NL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</a:rPr>
                        <a:t> </a:t>
                      </a:r>
                      <a:endParaRPr lang="nl-NL" sz="11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66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237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  <a:t>Filmpje kindgesprekken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199" y="1232452"/>
            <a:ext cx="10651436" cy="4126523"/>
          </a:xfrm>
        </p:spPr>
        <p:txBody>
          <a:bodyPr>
            <a:normAutofit/>
          </a:bodyPr>
          <a:lstStyle/>
          <a:p>
            <a:endParaRPr lang="nl-NL" dirty="0">
              <a:solidFill>
                <a:srgbClr val="0B5DA7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B73354B-E5AA-4201-96D4-3D0102049938}"/>
              </a:ext>
            </a:extLst>
          </p:cNvPr>
          <p:cNvSpPr txBox="1"/>
          <p:nvPr/>
        </p:nvSpPr>
        <p:spPr>
          <a:xfrm>
            <a:off x="2559326" y="5302382"/>
            <a:ext cx="6109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https://www.leraar24.nl/247171/kind-coachgesprek-met-goede-feedback-leerdoelen-halen/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4E93647-5081-427A-AECC-264113F07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838" y="1109108"/>
            <a:ext cx="75247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1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7B632"/>
                </a:solidFill>
                <a:latin typeface="Arial Rounded MT Bold" panose="020F0704030504030204" pitchFamily="34" charset="0"/>
              </a:rPr>
              <a:t>Opdracht 1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200" y="1613644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B5DA7"/>
                </a:solidFill>
              </a:rPr>
              <a:t>Maak voor rekenen een analyse en overzicht van de onderdelen die nog aandacht nodig hebben</a:t>
            </a:r>
          </a:p>
          <a:p>
            <a:r>
              <a:rPr lang="nl-NL" dirty="0">
                <a:solidFill>
                  <a:srgbClr val="0B5DA7"/>
                </a:solidFill>
              </a:rPr>
              <a:t>Doe dit op doelniveau (de ik-doelen uit getal en ruimte)</a:t>
            </a:r>
          </a:p>
          <a:p>
            <a:r>
              <a:rPr lang="nl-NL" dirty="0">
                <a:solidFill>
                  <a:srgbClr val="0B5DA7"/>
                </a:solidFill>
              </a:rPr>
              <a:t>Betrek je groepsplan en de LIB E-toets hier ook in</a:t>
            </a:r>
          </a:p>
          <a:p>
            <a:r>
              <a:rPr lang="nl-NL" dirty="0">
                <a:solidFill>
                  <a:srgbClr val="0B5DA7"/>
                </a:solidFill>
              </a:rPr>
              <a:t>Formuleer een advies op doelniveau voor je collega in het komende schooljaar</a:t>
            </a:r>
          </a:p>
          <a:p>
            <a:r>
              <a:rPr lang="nl-NL" dirty="0">
                <a:solidFill>
                  <a:srgbClr val="0B5DA7"/>
                </a:solidFill>
              </a:rPr>
              <a:t>Probeer het op groepsniveau te formuleren op </a:t>
            </a:r>
            <a:r>
              <a:rPr lang="nl-NL" dirty="0" err="1">
                <a:solidFill>
                  <a:srgbClr val="0B5DA7"/>
                </a:solidFill>
              </a:rPr>
              <a:t>subgroepniveau</a:t>
            </a:r>
            <a:r>
              <a:rPr lang="nl-NL" dirty="0">
                <a:solidFill>
                  <a:srgbClr val="0B5DA7"/>
                </a:solidFill>
              </a:rPr>
              <a:t>, niet teveel losse leerlingen apart oefenmateriaal geven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20B1348-F0EE-445E-B33D-0CA7556C0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185" y="0"/>
            <a:ext cx="2102815" cy="75349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018732-A451-4D73-A165-C53E2090F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</p:spTree>
    <p:extLst>
      <p:ext uri="{BB962C8B-B14F-4D97-AF65-F5344CB8AC3E}">
        <p14:creationId xmlns:p14="http://schemas.microsoft.com/office/powerpoint/2010/main" val="4203754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7B632"/>
                </a:solidFill>
                <a:latin typeface="Arial Rounded MT Bold" panose="020F0704030504030204" pitchFamily="34" charset="0"/>
              </a:rPr>
              <a:t>Opdracht 2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200" y="161364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rgbClr val="0B5DA7"/>
                </a:solidFill>
              </a:rPr>
              <a:t>Bespreek de analyse uit opdracht 1 met de collega die de groep overneemt</a:t>
            </a:r>
          </a:p>
          <a:p>
            <a:r>
              <a:rPr lang="nl-NL" dirty="0">
                <a:solidFill>
                  <a:srgbClr val="0B5DA7"/>
                </a:solidFill>
              </a:rPr>
              <a:t>Stel een zo concreet mogelijk programma samen voor de eerste drie weken in de nieuwe groep</a:t>
            </a:r>
          </a:p>
          <a:p>
            <a:r>
              <a:rPr lang="nl-NL" dirty="0">
                <a:solidFill>
                  <a:srgbClr val="0B5DA7"/>
                </a:solidFill>
              </a:rPr>
              <a:t>Maak ook een aanzet voor het nieuwe groepsplan</a:t>
            </a:r>
          </a:p>
          <a:p>
            <a:r>
              <a:rPr lang="nl-NL" dirty="0">
                <a:solidFill>
                  <a:srgbClr val="0B5DA7"/>
                </a:solidFill>
              </a:rPr>
              <a:t>Maak doelenkaarten per subgroep voor de eerste drie weken zodat voor iedereen duidelijk is wat er geoefend moet worden en wat de doelen zijn</a:t>
            </a:r>
          </a:p>
          <a:p>
            <a:r>
              <a:rPr lang="nl-NL" i="1" dirty="0">
                <a:solidFill>
                  <a:srgbClr val="0B5DA7"/>
                </a:solidFill>
              </a:rPr>
              <a:t>Is er materiaal nodig voor in de zomervakantie? Liefst geen rekenen, maar leesboeken en vakantiemateriaal?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20B1348-F0EE-445E-B33D-0CA7556C0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185" y="0"/>
            <a:ext cx="2102815" cy="75349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018732-A451-4D73-A165-C53E2090F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</p:spTree>
    <p:extLst>
      <p:ext uri="{BB962C8B-B14F-4D97-AF65-F5344CB8AC3E}">
        <p14:creationId xmlns:p14="http://schemas.microsoft.com/office/powerpoint/2010/main" val="3939628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5925</TotalTime>
  <Words>655</Words>
  <Application>Microsoft Office PowerPoint</Application>
  <PresentationFormat>Breedbeeld</PresentationFormat>
  <Paragraphs>113</Paragraphs>
  <Slides>16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4" baseType="lpstr">
      <vt:lpstr>Aptos</vt:lpstr>
      <vt:lpstr>Arial</vt:lpstr>
      <vt:lpstr>Arial Rounded MT Bold</vt:lpstr>
      <vt:lpstr>Calibri</vt:lpstr>
      <vt:lpstr>Calibri Light</vt:lpstr>
      <vt:lpstr>Symbol</vt:lpstr>
      <vt:lpstr>Verdana</vt:lpstr>
      <vt:lpstr>Kantoorthema</vt:lpstr>
      <vt:lpstr>PowerPoint-presentatie</vt:lpstr>
      <vt:lpstr>Studiemorgen ‘Doelgericht werken vanuit leerlijnen’</vt:lpstr>
      <vt:lpstr>Doelen voor deze ochtend</vt:lpstr>
      <vt:lpstr>Waarom denken vanuit doelen?</vt:lpstr>
      <vt:lpstr>PowerPoint-presentatie</vt:lpstr>
      <vt:lpstr>PowerPoint-presentatie</vt:lpstr>
      <vt:lpstr>Filmpje kindgesprekken</vt:lpstr>
      <vt:lpstr>Opdracht 1</vt:lpstr>
      <vt:lpstr>Opdracht 2</vt:lpstr>
      <vt:lpstr>PowerPoint-presentatie</vt:lpstr>
      <vt:lpstr>Voorbeelden referentieopgaven eindtoets</vt:lpstr>
      <vt:lpstr>Voorbeelden referentieopgaven eindtoets</vt:lpstr>
      <vt:lpstr>Leerlijnen rekenen hoofdfasenmodel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Maarten van der Steeg</dc:creator>
  <cp:lastModifiedBy>Maarten van der Steeg</cp:lastModifiedBy>
  <cp:revision>126</cp:revision>
  <cp:lastPrinted>2021-04-08T12:40:05Z</cp:lastPrinted>
  <dcterms:created xsi:type="dcterms:W3CDTF">2019-12-07T18:56:50Z</dcterms:created>
  <dcterms:modified xsi:type="dcterms:W3CDTF">2024-06-23T17:52:11Z</dcterms:modified>
</cp:coreProperties>
</file>