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36" r:id="rId2"/>
    <p:sldId id="448" r:id="rId3"/>
    <p:sldId id="496"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71" r:id="rId26"/>
    <p:sldId id="497" r:id="rId27"/>
    <p:sldId id="498" r:id="rId28"/>
    <p:sldId id="499" r:id="rId29"/>
    <p:sldId id="431" r:id="rId30"/>
    <p:sldId id="479" r:id="rId31"/>
    <p:sldId id="482" r:id="rId32"/>
    <p:sldId id="351" r:id="rId33"/>
    <p:sldId id="384" r:id="rId34"/>
    <p:sldId id="385" r:id="rId35"/>
    <p:sldId id="386" r:id="rId36"/>
    <p:sldId id="387" r:id="rId37"/>
    <p:sldId id="414" r:id="rId38"/>
    <p:sldId id="415" r:id="rId39"/>
    <p:sldId id="416" r:id="rId40"/>
    <p:sldId id="418" r:id="rId41"/>
    <p:sldId id="475" r:id="rId42"/>
    <p:sldId id="488" r:id="rId43"/>
    <p:sldId id="476" r:id="rId44"/>
    <p:sldId id="389" r:id="rId45"/>
    <p:sldId id="280" r:id="rId46"/>
    <p:sldId id="315" r:id="rId47"/>
    <p:sldId id="298" r:id="rId48"/>
    <p:sldId id="299" r:id="rId49"/>
    <p:sldId id="484" r:id="rId50"/>
    <p:sldId id="264" r:id="rId51"/>
    <p:sldId id="263" r:id="rId52"/>
    <p:sldId id="276" r:id="rId53"/>
    <p:sldId id="393" r:id="rId54"/>
    <p:sldId id="383" r:id="rId55"/>
    <p:sldId id="392" r:id="rId56"/>
    <p:sldId id="422" r:id="rId57"/>
    <p:sldId id="436" r:id="rId58"/>
    <p:sldId id="424" r:id="rId59"/>
    <p:sldId id="441" r:id="rId60"/>
    <p:sldId id="437" r:id="rId61"/>
    <p:sldId id="440" r:id="rId62"/>
    <p:sldId id="438" r:id="rId63"/>
    <p:sldId id="439" r:id="rId64"/>
    <p:sldId id="442" r:id="rId65"/>
    <p:sldId id="451" r:id="rId66"/>
    <p:sldId id="267" r:id="rId67"/>
    <p:sldId id="375" r:id="rId68"/>
    <p:sldId id="487" r:id="rId69"/>
    <p:sldId id="334" r:id="rId70"/>
    <p:sldId id="350" r:id="rId71"/>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B38"/>
    <a:srgbClr val="00ADD2"/>
    <a:srgbClr val="0FF936"/>
    <a:srgbClr val="0456A2"/>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06" d="100"/>
          <a:sy n="106" d="100"/>
        </p:scale>
        <p:origin x="101" y="28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25-9-2024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31</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45</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66</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67</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68</a:t>
            </a:fld>
            <a:endParaRPr lang="nl-NL"/>
          </a:p>
        </p:txBody>
      </p:sp>
    </p:spTree>
    <p:extLst>
      <p:ext uri="{BB962C8B-B14F-4D97-AF65-F5344CB8AC3E}">
        <p14:creationId xmlns:p14="http://schemas.microsoft.com/office/powerpoint/2010/main" val="68276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25-9-2024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25-9-2024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7"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26.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9.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rekenen en wiskunde</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2A544696-26A7-7066-FB20-AB8E93F9C4A9}"/>
              </a:ext>
            </a:extLst>
          </p:cNvPr>
          <p:cNvPicPr>
            <a:picLocks noChangeAspect="1"/>
          </p:cNvPicPr>
          <p:nvPr/>
        </p:nvPicPr>
        <p:blipFill>
          <a:blip r:embed="rId4"/>
          <a:stretch>
            <a:fillRect/>
          </a:stretch>
        </p:blipFill>
        <p:spPr>
          <a:xfrm>
            <a:off x="982853" y="963215"/>
            <a:ext cx="9264959" cy="5996603"/>
          </a:xfrm>
          <a:prstGeom prst="rect">
            <a:avLst/>
          </a:prstGeom>
        </p:spPr>
      </p:pic>
    </p:spTree>
    <p:extLst>
      <p:ext uri="{BB962C8B-B14F-4D97-AF65-F5344CB8AC3E}">
        <p14:creationId xmlns:p14="http://schemas.microsoft.com/office/powerpoint/2010/main" val="181522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0080B98-EAEC-B96B-7990-8184122A2F38}"/>
              </a:ext>
            </a:extLst>
          </p:cNvPr>
          <p:cNvPicPr>
            <a:picLocks noChangeAspect="1"/>
          </p:cNvPicPr>
          <p:nvPr/>
        </p:nvPicPr>
        <p:blipFill>
          <a:blip r:embed="rId2"/>
          <a:stretch>
            <a:fillRect/>
          </a:stretch>
        </p:blipFill>
        <p:spPr>
          <a:xfrm>
            <a:off x="6886484" y="0"/>
            <a:ext cx="3146641" cy="6719043"/>
          </a:xfrm>
          <a:prstGeom prst="rect">
            <a:avLst/>
          </a:prstGeom>
        </p:spPr>
      </p:pic>
      <p:pic>
        <p:nvPicPr>
          <p:cNvPr id="11" name="Afbeelding 10">
            <a:extLst>
              <a:ext uri="{FF2B5EF4-FFF2-40B4-BE49-F238E27FC236}">
                <a16:creationId xmlns:a16="http://schemas.microsoft.com/office/drawing/2014/main" id="{1797DD64-EFAC-2CF2-8BE7-37C026C0444E}"/>
              </a:ext>
            </a:extLst>
          </p:cNvPr>
          <p:cNvPicPr>
            <a:picLocks noChangeAspect="1"/>
          </p:cNvPicPr>
          <p:nvPr/>
        </p:nvPicPr>
        <p:blipFill>
          <a:blip r:embed="rId3"/>
          <a:stretch>
            <a:fillRect/>
          </a:stretch>
        </p:blipFill>
        <p:spPr>
          <a:xfrm>
            <a:off x="2228385" y="91594"/>
            <a:ext cx="2974694" cy="6858000"/>
          </a:xfrm>
          <a:prstGeom prst="rect">
            <a:avLst/>
          </a:prstGeom>
        </p:spPr>
      </p:pic>
    </p:spTree>
    <p:extLst>
      <p:ext uri="{BB962C8B-B14F-4D97-AF65-F5344CB8AC3E}">
        <p14:creationId xmlns:p14="http://schemas.microsoft.com/office/powerpoint/2010/main" val="31315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84E200-9C22-A863-E0FE-B2C720AC98CE}"/>
              </a:ext>
            </a:extLst>
          </p:cNvPr>
          <p:cNvPicPr>
            <a:picLocks noChangeAspect="1"/>
          </p:cNvPicPr>
          <p:nvPr/>
        </p:nvPicPr>
        <p:blipFill>
          <a:blip r:embed="rId2"/>
          <a:stretch>
            <a:fillRect/>
          </a:stretch>
        </p:blipFill>
        <p:spPr>
          <a:xfrm>
            <a:off x="6791614" y="78377"/>
            <a:ext cx="3202947" cy="6858000"/>
          </a:xfrm>
          <a:prstGeom prst="rect">
            <a:avLst/>
          </a:prstGeom>
        </p:spPr>
      </p:pic>
      <p:pic>
        <p:nvPicPr>
          <p:cNvPr id="9" name="Afbeelding 8">
            <a:extLst>
              <a:ext uri="{FF2B5EF4-FFF2-40B4-BE49-F238E27FC236}">
                <a16:creationId xmlns:a16="http://schemas.microsoft.com/office/drawing/2014/main" id="{9C8F64DA-2ED8-6486-1578-B98E45A0D52C}"/>
              </a:ext>
            </a:extLst>
          </p:cNvPr>
          <p:cNvPicPr>
            <a:picLocks noChangeAspect="1"/>
          </p:cNvPicPr>
          <p:nvPr/>
        </p:nvPicPr>
        <p:blipFill>
          <a:blip r:embed="rId3"/>
          <a:stretch>
            <a:fillRect/>
          </a:stretch>
        </p:blipFill>
        <p:spPr>
          <a:xfrm>
            <a:off x="1291944" y="78377"/>
            <a:ext cx="3722490" cy="6858000"/>
          </a:xfrm>
          <a:prstGeom prst="rect">
            <a:avLst/>
          </a:prstGeom>
        </p:spPr>
      </p:pic>
    </p:spTree>
    <p:extLst>
      <p:ext uri="{BB962C8B-B14F-4D97-AF65-F5344CB8AC3E}">
        <p14:creationId xmlns:p14="http://schemas.microsoft.com/office/powerpoint/2010/main" val="40769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34E0202-987A-4B96-1329-2168F945505B}"/>
              </a:ext>
            </a:extLst>
          </p:cNvPr>
          <p:cNvPicPr>
            <a:picLocks noChangeAspect="1"/>
          </p:cNvPicPr>
          <p:nvPr/>
        </p:nvPicPr>
        <p:blipFill>
          <a:blip r:embed="rId2"/>
          <a:stretch>
            <a:fillRect/>
          </a:stretch>
        </p:blipFill>
        <p:spPr>
          <a:xfrm>
            <a:off x="2894329" y="0"/>
            <a:ext cx="5168438" cy="6858000"/>
          </a:xfrm>
          <a:prstGeom prst="rect">
            <a:avLst/>
          </a:prstGeom>
        </p:spPr>
      </p:pic>
    </p:spTree>
    <p:extLst>
      <p:ext uri="{BB962C8B-B14F-4D97-AF65-F5344CB8AC3E}">
        <p14:creationId xmlns:p14="http://schemas.microsoft.com/office/powerpoint/2010/main" val="80413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5437" y="461658"/>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10089185" y="-221913"/>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721641513"/>
              </p:ext>
            </p:extLst>
          </p:nvPr>
        </p:nvGraphicFramePr>
        <p:xfrm>
          <a:off x="627132" y="1371921"/>
          <a:ext cx="9462053" cy="4049336"/>
        </p:xfrm>
        <a:graphic>
          <a:graphicData uri="http://schemas.openxmlformats.org/drawingml/2006/table">
            <a:tbl>
              <a:tblPr firstRow="1" bandRow="1">
                <a:tableStyleId>{5C22544A-7EE6-4342-B048-85BDC9FD1C3A}</a:tableStyleId>
              </a:tblPr>
              <a:tblGrid>
                <a:gridCol w="1223175">
                  <a:extLst>
                    <a:ext uri="{9D8B030D-6E8A-4147-A177-3AD203B41FA5}">
                      <a16:colId xmlns:a16="http://schemas.microsoft.com/office/drawing/2014/main" val="3406897326"/>
                    </a:ext>
                  </a:extLst>
                </a:gridCol>
                <a:gridCol w="8238878">
                  <a:extLst>
                    <a:ext uri="{9D8B030D-6E8A-4147-A177-3AD203B41FA5}">
                      <a16:colId xmlns:a16="http://schemas.microsoft.com/office/drawing/2014/main" val="930306543"/>
                    </a:ext>
                  </a:extLst>
                </a:gridCol>
              </a:tblGrid>
              <a:tr h="506167">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506167">
                <a:tc>
                  <a:txBody>
                    <a:bodyPr/>
                    <a:lstStyle/>
                    <a:p>
                      <a:r>
                        <a:rPr lang="nl-NL" sz="2400" b="1" dirty="0">
                          <a:solidFill>
                            <a:srgbClr val="002060"/>
                          </a:solidFill>
                        </a:rPr>
                        <a:t>9:10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506167">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506167">
                <a:tc>
                  <a:txBody>
                    <a:bodyPr/>
                    <a:lstStyle/>
                    <a:p>
                      <a:r>
                        <a:rPr lang="nl-NL" sz="2400" b="1" dirty="0">
                          <a:solidFill>
                            <a:srgbClr val="002060"/>
                          </a:solidFill>
                        </a:rPr>
                        <a:t>10:00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506167">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506167">
                <a:tc>
                  <a:txBody>
                    <a:bodyPr/>
                    <a:lstStyle/>
                    <a:p>
                      <a:r>
                        <a:rPr lang="nl-NL" sz="2400" b="1" dirty="0">
                          <a:solidFill>
                            <a:srgbClr val="002060"/>
                          </a:solidFill>
                        </a:rPr>
                        <a:t>11:00</a:t>
                      </a:r>
                    </a:p>
                  </a:txBody>
                  <a:tcPr>
                    <a:solidFill>
                      <a:srgbClr val="0FF936"/>
                    </a:solidFill>
                  </a:tcPr>
                </a:tc>
                <a:tc>
                  <a:txBody>
                    <a:bodyPr/>
                    <a:lstStyle/>
                    <a:p>
                      <a:r>
                        <a:rPr lang="nl-NL" sz="2400" dirty="0">
                          <a:solidFill>
                            <a:srgbClr val="002060"/>
                          </a:solidFill>
                        </a:rPr>
                        <a:t>Inzoomen op de leerlijnen bij rekenen</a:t>
                      </a:r>
                    </a:p>
                  </a:txBody>
                  <a:tcPr>
                    <a:solidFill>
                      <a:srgbClr val="0FF936"/>
                    </a:solidFill>
                  </a:tcPr>
                </a:tc>
                <a:extLst>
                  <a:ext uri="{0D108BD9-81ED-4DB2-BD59-A6C34878D82A}">
                    <a16:rowId xmlns:a16="http://schemas.microsoft.com/office/drawing/2014/main" val="784145475"/>
                  </a:ext>
                </a:extLst>
              </a:tr>
              <a:tr h="506167">
                <a:tc>
                  <a:txBody>
                    <a:bodyPr/>
                    <a:lstStyle/>
                    <a:p>
                      <a:r>
                        <a:rPr lang="nl-NL" sz="2400" b="1" dirty="0">
                          <a:solidFill>
                            <a:srgbClr val="002060"/>
                          </a:solidFill>
                        </a:rPr>
                        <a:t>11:30</a:t>
                      </a:r>
                    </a:p>
                  </a:txBody>
                  <a:tcPr>
                    <a:solidFill>
                      <a:srgbClr val="0FF936"/>
                    </a:solidFill>
                  </a:tcPr>
                </a:tc>
                <a:tc>
                  <a:txBody>
                    <a:bodyPr/>
                    <a:lstStyle/>
                    <a:p>
                      <a:r>
                        <a:rPr lang="nl-NL" sz="2400" dirty="0">
                          <a:solidFill>
                            <a:srgbClr val="002060"/>
                          </a:solidFill>
                        </a:rPr>
                        <a:t>Hoe ziet ons rekenonderwijs eruit in de toekomst?</a:t>
                      </a:r>
                    </a:p>
                  </a:txBody>
                  <a:tcPr>
                    <a:solidFill>
                      <a:srgbClr val="0FF936"/>
                    </a:solidFill>
                  </a:tcPr>
                </a:tc>
                <a:extLst>
                  <a:ext uri="{0D108BD9-81ED-4DB2-BD59-A6C34878D82A}">
                    <a16:rowId xmlns:a16="http://schemas.microsoft.com/office/drawing/2014/main" val="1945064594"/>
                  </a:ext>
                </a:extLst>
              </a:tr>
              <a:tr h="506167">
                <a:tc>
                  <a:txBody>
                    <a:bodyPr/>
                    <a:lstStyle/>
                    <a:p>
                      <a:r>
                        <a:rPr lang="nl-NL" sz="2400" b="1" dirty="0">
                          <a:solidFill>
                            <a:srgbClr val="002060"/>
                          </a:solidFill>
                        </a:rPr>
                        <a:t>12:00</a:t>
                      </a:r>
                    </a:p>
                  </a:txBody>
                  <a:tcPr/>
                </a:tc>
                <a:tc>
                  <a:txBody>
                    <a:bodyPr/>
                    <a:lstStyle/>
                    <a:p>
                      <a:r>
                        <a:rPr lang="nl-NL" sz="2400" dirty="0">
                          <a:solidFill>
                            <a:srgbClr val="002060"/>
                          </a:solidFill>
                        </a:rPr>
                        <a:t>Bespreking en afsluiting</a:t>
                      </a:r>
                    </a:p>
                  </a:txBody>
                  <a:tcPr/>
                </a:tc>
                <a:extLst>
                  <a:ext uri="{0D108BD9-81ED-4DB2-BD59-A6C34878D82A}">
                    <a16:rowId xmlns:a16="http://schemas.microsoft.com/office/drawing/2014/main" val="2549170917"/>
                  </a:ext>
                </a:extLst>
              </a:tr>
            </a:tbl>
          </a:graphicData>
        </a:graphic>
      </p:graphicFrame>
      <p:sp>
        <p:nvSpPr>
          <p:cNvPr id="3" name="Tekstvak 2">
            <a:extLst>
              <a:ext uri="{FF2B5EF4-FFF2-40B4-BE49-F238E27FC236}">
                <a16:creationId xmlns:a16="http://schemas.microsoft.com/office/drawing/2014/main" id="{252FEAF5-CA1A-D935-2E29-79CC0961E19F}"/>
              </a:ext>
            </a:extLst>
          </p:cNvPr>
          <p:cNvSpPr txBox="1"/>
          <p:nvPr/>
        </p:nvSpPr>
        <p:spPr>
          <a:xfrm rot="19812031">
            <a:off x="8678456" y="2184051"/>
            <a:ext cx="1519176" cy="369332"/>
          </a:xfrm>
          <a:prstGeom prst="rect">
            <a:avLst/>
          </a:prstGeom>
          <a:noFill/>
        </p:spPr>
        <p:txBody>
          <a:bodyPr wrap="square">
            <a:spAutoFit/>
          </a:bodyPr>
          <a:lstStyle/>
          <a:p>
            <a:r>
              <a:rPr lang="nl-NL" sz="1800" dirty="0">
                <a:solidFill>
                  <a:srgbClr val="002060"/>
                </a:solidFill>
              </a:rPr>
              <a:t>Pauze</a:t>
            </a:r>
          </a:p>
        </p:txBody>
      </p:sp>
    </p:spTree>
    <p:extLst>
      <p:ext uri="{BB962C8B-B14F-4D97-AF65-F5344CB8AC3E}">
        <p14:creationId xmlns:p14="http://schemas.microsoft.com/office/powerpoint/2010/main" val="385736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r>
              <a:rPr lang="nl-NL" dirty="0">
                <a:solidFill>
                  <a:srgbClr val="0B5DA7"/>
                </a:solidFill>
              </a:rPr>
              <a:t>We begrijpen waar de ruimte zit om keuzes te maken uit de methode als we werken vanuit leerlijnen</a:t>
            </a:r>
          </a:p>
          <a:p>
            <a:pPr marL="0" indent="0">
              <a:buNone/>
            </a:pPr>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Nederlands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1697288" y="1003888"/>
            <a:ext cx="7864155" cy="4976112"/>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5A63FB9-742C-AAE4-EDAE-A5D135662FD7}"/>
              </a:ext>
            </a:extLst>
          </p:cNvPr>
          <p:cNvPicPr>
            <a:picLocks noChangeAspect="1"/>
          </p:cNvPicPr>
          <p:nvPr/>
        </p:nvPicPr>
        <p:blipFill>
          <a:blip r:embed="rId2"/>
          <a:stretch>
            <a:fillRect/>
          </a:stretch>
        </p:blipFill>
        <p:spPr>
          <a:xfrm>
            <a:off x="0" y="1146196"/>
            <a:ext cx="12192000" cy="4565608"/>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B2447F-BD80-A076-82D5-6DE791542477}"/>
              </a:ext>
            </a:extLst>
          </p:cNvPr>
          <p:cNvPicPr>
            <a:picLocks noChangeAspect="1"/>
          </p:cNvPicPr>
          <p:nvPr/>
        </p:nvPicPr>
        <p:blipFill>
          <a:blip r:embed="rId2"/>
          <a:stretch>
            <a:fillRect/>
          </a:stretch>
        </p:blipFill>
        <p:spPr>
          <a:xfrm>
            <a:off x="0" y="681062"/>
            <a:ext cx="12192000" cy="5495876"/>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descr="Afbeelding met tekst&#10;&#10;Automatisch gegenereerde beschrijving">
            <a:extLst>
              <a:ext uri="{FF2B5EF4-FFF2-40B4-BE49-F238E27FC236}">
                <a16:creationId xmlns:a16="http://schemas.microsoft.com/office/drawing/2014/main" id="{426D9490-1BCA-69FC-F8A8-EB1035E7B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99" y="0"/>
            <a:ext cx="9110389" cy="6076941"/>
          </a:xfrm>
          <a:prstGeom prst="rect">
            <a:avLst/>
          </a:prstGeom>
        </p:spPr>
      </p:pic>
    </p:spTree>
    <p:extLst>
      <p:ext uri="{BB962C8B-B14F-4D97-AF65-F5344CB8AC3E}">
        <p14:creationId xmlns:p14="http://schemas.microsoft.com/office/powerpoint/2010/main" val="15683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a:off x="360140" y="1792708"/>
            <a:ext cx="6203220" cy="26901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aan de hand van ‘Mijn onderwijs’ en de fasen waar jij met je school zou willen uitkomen.  </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Bespreek ook: waar liggen kansen, waar gaat het al goed, waar liggen uitdagingen?</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Deel ervaringen over wat je al hebt gedaan, wat ging goed </a:t>
            </a:r>
            <a:r>
              <a:rPr lang="nl-NL" sz="2000" dirty="0" err="1">
                <a:solidFill>
                  <a:srgbClr val="00BFFE"/>
                </a:solidFill>
                <a:latin typeface="Arial Rounded MT Bold" panose="020F0704030504030204" pitchFamily="34" charset="0"/>
              </a:rPr>
              <a:t>etc</a:t>
            </a:r>
            <a:r>
              <a:rPr lang="nl-NL" sz="2000" dirty="0">
                <a:solidFill>
                  <a:srgbClr val="00BFFE"/>
                </a:solidFill>
                <a:latin typeface="Arial Rounded MT Bold" panose="020F0704030504030204" pitchFamily="34" charset="0"/>
              </a:rPr>
              <a:t>?</a:t>
            </a:r>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a:off x="398746" y="440295"/>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Gesprek</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730041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Leerlijn rekenen</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lnSpcReduction="10000"/>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methode</a:t>
            </a:r>
          </a:p>
          <a:p>
            <a:pPr marL="0" indent="0">
              <a:buNone/>
            </a:pPr>
            <a:r>
              <a:rPr lang="nl-NL" dirty="0">
                <a:solidFill>
                  <a:srgbClr val="002060"/>
                </a:solidFill>
              </a:rPr>
              <a:t>Bespreken, kies je groep</a:t>
            </a:r>
          </a:p>
          <a:p>
            <a:r>
              <a:rPr lang="nl-NL" b="1" dirty="0">
                <a:solidFill>
                  <a:srgbClr val="002060"/>
                </a:solidFill>
              </a:rPr>
              <a:t>Welke doelen zijn cruciaal bij rekenen?</a:t>
            </a:r>
          </a:p>
          <a:p>
            <a:r>
              <a:rPr lang="nl-NL" b="1" dirty="0">
                <a:solidFill>
                  <a:srgbClr val="002060"/>
                </a:solidFill>
              </a:rPr>
              <a:t>Wat is het meest relevant in jouw leerjaar?</a:t>
            </a:r>
          </a:p>
          <a:p>
            <a:r>
              <a:rPr lang="nl-NL" b="1" dirty="0">
                <a:solidFill>
                  <a:srgbClr val="002060"/>
                </a:solidFill>
              </a:rPr>
              <a:t>Waar gaat het vaak mis? Wat werkt goed?</a:t>
            </a:r>
          </a:p>
          <a:p>
            <a:r>
              <a:rPr lang="nl-NL" b="1" dirty="0">
                <a:solidFill>
                  <a:srgbClr val="002060"/>
                </a:solidFill>
              </a:rPr>
              <a:t>Hoe maken we deze doelen zichtbaar?</a:t>
            </a:r>
          </a:p>
          <a:p>
            <a:r>
              <a:rPr lang="nl-NL" b="1" dirty="0">
                <a:solidFill>
                  <a:srgbClr val="002060"/>
                </a:solidFill>
              </a:rPr>
              <a:t>Wat gebeurt er in het leerjaar voor en na jouw leerjaar?</a:t>
            </a:r>
          </a:p>
          <a:p>
            <a:r>
              <a:rPr lang="nl-NL" b="1" dirty="0">
                <a:solidFill>
                  <a:srgbClr val="002060"/>
                </a:solidFill>
              </a:rPr>
              <a:t>Maak een helder overzicht van deze doelen; voor aan de muur? Doel: inzichtelijk voor jou, je collega, stagiaires, invallers etc.</a:t>
            </a:r>
          </a:p>
          <a:p>
            <a:endParaRPr lang="nl-NL" b="1"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6AB38"/>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71135"/>
            <a:ext cx="11102008" cy="1325563"/>
          </a:xfrm>
        </p:spPr>
        <p:txBody>
          <a:bodyPr/>
          <a:lstStyle/>
          <a:p>
            <a:r>
              <a:rPr lang="nl-NL" dirty="0">
                <a:solidFill>
                  <a:srgbClr val="002060"/>
                </a:solidFill>
                <a:latin typeface="Arial Rounded MT Bold" panose="020F0704030504030204" pitchFamily="34" charset="0"/>
              </a:rPr>
              <a:t>Opdracht 3  Blokvoorbereiding</a:t>
            </a:r>
          </a:p>
        </p:txBody>
      </p:sp>
      <p:sp>
        <p:nvSpPr>
          <p:cNvPr id="3" name="Tijdelijke aanduiding voor inhoud 2"/>
          <p:cNvSpPr>
            <a:spLocks noGrp="1"/>
          </p:cNvSpPr>
          <p:nvPr>
            <p:ph idx="1"/>
          </p:nvPr>
        </p:nvSpPr>
        <p:spPr>
          <a:xfrm>
            <a:off x="398419" y="921026"/>
            <a:ext cx="11535260" cy="5884723"/>
          </a:xfrm>
          <a:solidFill>
            <a:srgbClr val="66AB38"/>
          </a:solidFill>
        </p:spPr>
        <p:txBody>
          <a:bodyPr>
            <a:normAutofit fontScale="47500" lnSpcReduction="20000"/>
          </a:bodyPr>
          <a:lstStyle/>
          <a:p>
            <a:pPr marL="0" indent="0">
              <a:buNone/>
            </a:pPr>
            <a:r>
              <a:rPr lang="nl-NL" dirty="0">
                <a:solidFill>
                  <a:srgbClr val="002060"/>
                </a:solidFill>
              </a:rPr>
              <a:t>Bekijken</a:t>
            </a:r>
          </a:p>
          <a:p>
            <a:pPr lvl="1"/>
            <a:r>
              <a:rPr lang="nl-NL" dirty="0">
                <a:solidFill>
                  <a:srgbClr val="002060"/>
                </a:solidFill>
              </a:rPr>
              <a:t>De toetsdoelen uit de methode, laatste blok, denk aan fase 2</a:t>
            </a:r>
          </a:p>
          <a:p>
            <a:pPr lvl="1"/>
            <a:r>
              <a:rPr lang="nl-NL" dirty="0">
                <a:solidFill>
                  <a:srgbClr val="002060"/>
                </a:solidFill>
              </a:rPr>
              <a:t>Doelen Leerlijnen voor het basisonderwijs</a:t>
            </a:r>
          </a:p>
          <a:p>
            <a:pPr lvl="1"/>
            <a:r>
              <a:rPr lang="nl-NL" dirty="0">
                <a:solidFill>
                  <a:srgbClr val="002060"/>
                </a:solidFill>
              </a:rPr>
              <a:t>Lesmateriaal methode</a:t>
            </a:r>
          </a:p>
          <a:p>
            <a:pPr lvl="1"/>
            <a:r>
              <a:rPr lang="nl-NL" dirty="0">
                <a:solidFill>
                  <a:srgbClr val="002060"/>
                </a:solidFill>
              </a:rPr>
              <a:t>Referentieniveaus (1S)</a:t>
            </a:r>
          </a:p>
          <a:p>
            <a:pPr marL="0" indent="0">
              <a:buNone/>
            </a:pPr>
            <a:endParaRPr lang="nl-NL" dirty="0">
              <a:solidFill>
                <a:srgbClr val="002060"/>
              </a:solidFill>
            </a:endParaRPr>
          </a:p>
          <a:p>
            <a:pPr marL="0" indent="0">
              <a:buNone/>
            </a:pPr>
            <a:r>
              <a:rPr lang="nl-NL" dirty="0">
                <a:solidFill>
                  <a:srgbClr val="002060"/>
                </a:solidFill>
              </a:rPr>
              <a:t>Uitwerken per groep:</a:t>
            </a:r>
          </a:p>
          <a:p>
            <a:r>
              <a:rPr lang="nl-NL" b="1" dirty="0">
                <a:solidFill>
                  <a:srgbClr val="002060"/>
                </a:solidFill>
              </a:rPr>
              <a:t>Zijn de doelen met succescriteria helder? </a:t>
            </a:r>
          </a:p>
          <a:p>
            <a:r>
              <a:rPr lang="nl-NL" b="1" dirty="0">
                <a:solidFill>
                  <a:srgbClr val="002060"/>
                </a:solidFill>
              </a:rPr>
              <a:t>Hoe maken we deze zichtbaar?</a:t>
            </a:r>
          </a:p>
          <a:p>
            <a:r>
              <a:rPr lang="nl-NL" b="1" dirty="0">
                <a:solidFill>
                  <a:srgbClr val="002060"/>
                </a:solidFill>
              </a:rPr>
              <a:t>Welk type opdracht kom je vaak tegen? </a:t>
            </a:r>
          </a:p>
          <a:p>
            <a:r>
              <a:rPr lang="nl-NL" b="1" dirty="0">
                <a:solidFill>
                  <a:srgbClr val="002060"/>
                </a:solidFill>
              </a:rPr>
              <a:t>Hoeveel opdrachten zie je per doel?</a:t>
            </a:r>
          </a:p>
          <a:p>
            <a:r>
              <a:rPr lang="nl-NL" b="1" dirty="0">
                <a:solidFill>
                  <a:srgbClr val="002060"/>
                </a:solidFill>
              </a:rPr>
              <a:t>Is dit voldoende, genoeg of teveel? </a:t>
            </a:r>
          </a:p>
          <a:p>
            <a:r>
              <a:rPr lang="nl-NL" b="1" dirty="0">
                <a:solidFill>
                  <a:srgbClr val="002060"/>
                </a:solidFill>
              </a:rPr>
              <a:t>Moeten we zelf opdrachten toevoegen of iets vervangen?</a:t>
            </a:r>
          </a:p>
          <a:p>
            <a:r>
              <a:rPr lang="nl-NL" b="1" dirty="0">
                <a:solidFill>
                  <a:srgbClr val="002060"/>
                </a:solidFill>
              </a:rPr>
              <a:t>Is er voldoende concreet materiaal?</a:t>
            </a:r>
          </a:p>
          <a:p>
            <a:r>
              <a:rPr lang="nl-NL" b="1" dirty="0">
                <a:solidFill>
                  <a:srgbClr val="002060"/>
                </a:solidFill>
              </a:rPr>
              <a:t>Moeten we meer onderdelen clusteren?</a:t>
            </a:r>
          </a:p>
          <a:p>
            <a:r>
              <a:rPr lang="nl-NL" b="1" dirty="0">
                <a:solidFill>
                  <a:srgbClr val="002060"/>
                </a:solidFill>
              </a:rPr>
              <a:t>Wat is een goede manier om de doelen te halen? </a:t>
            </a:r>
          </a:p>
          <a:p>
            <a:r>
              <a:rPr lang="nl-NL" b="1" dirty="0">
                <a:solidFill>
                  <a:srgbClr val="002060"/>
                </a:solidFill>
              </a:rPr>
              <a:t>Hoe houden we dit bij, hoe weten we dat we op schema zitten?</a:t>
            </a:r>
          </a:p>
          <a:p>
            <a:r>
              <a:rPr lang="nl-NL" b="1" dirty="0">
                <a:solidFill>
                  <a:srgbClr val="002060"/>
                </a:solidFill>
              </a:rPr>
              <a:t>Kunnen we de methode naar onze hand zetten?</a:t>
            </a:r>
          </a:p>
          <a:p>
            <a:r>
              <a:rPr lang="nl-NL" b="1" dirty="0">
                <a:solidFill>
                  <a:srgbClr val="002060"/>
                </a:solidFill>
              </a:rPr>
              <a:t>Hoe ziet de automatisering en herhaling eruit?</a:t>
            </a:r>
          </a:p>
          <a:p>
            <a:r>
              <a:rPr lang="nl-NL" b="1" dirty="0">
                <a:solidFill>
                  <a:srgbClr val="002060"/>
                </a:solidFill>
              </a:rPr>
              <a:t>Hoe maken we de doelen en succescriteria zichtbaar voor leerlingen?</a:t>
            </a:r>
          </a:p>
          <a:p>
            <a:endParaRPr lang="nl-NL" b="1" dirty="0">
              <a:solidFill>
                <a:srgbClr val="002060"/>
              </a:solidFill>
            </a:endParaRPr>
          </a:p>
          <a:p>
            <a:r>
              <a:rPr lang="nl-NL" b="1" dirty="0">
                <a:solidFill>
                  <a:srgbClr val="002060"/>
                </a:solidFill>
              </a:rPr>
              <a:t>Werk voor het volgende blok. </a:t>
            </a:r>
            <a:endParaRPr lang="nl-NL"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887134" y="2128929"/>
            <a:ext cx="2141303" cy="3008320"/>
          </a:xfrm>
          <a:prstGeom prst="rect">
            <a:avLst/>
          </a:prstGeom>
        </p:spPr>
      </p:pic>
    </p:spTree>
    <p:extLst>
      <p:ext uri="{BB962C8B-B14F-4D97-AF65-F5344CB8AC3E}">
        <p14:creationId xmlns:p14="http://schemas.microsoft.com/office/powerpoint/2010/main" val="4105564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6011</TotalTime>
  <Words>2587</Words>
  <Application>Microsoft Office PowerPoint</Application>
  <PresentationFormat>Breedbeeld</PresentationFormat>
  <Paragraphs>370</Paragraphs>
  <Slides>70</Slides>
  <Notes>34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70</vt:i4>
      </vt:variant>
    </vt:vector>
  </HeadingPairs>
  <TitlesOfParts>
    <vt:vector size="78"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morgen</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Centrale eindtoets  </vt:lpstr>
      <vt:lpstr>Voorbeelden referentieopgaven eindtoets</vt:lpstr>
      <vt:lpstr>Voorbeelden referentieopgaven eindtoets</vt:lpstr>
      <vt:lpstr>PowerPoint-presentatie</vt:lpstr>
      <vt:lpstr>Concept kerndoelen rekenen en wiskunde</vt:lpstr>
      <vt:lpstr>PowerPoint-presentatie</vt:lpstr>
      <vt:lpstr>PowerPoint-presentatie</vt:lpstr>
      <vt:lpstr>PowerPoint-presentatie</vt:lpstr>
      <vt:lpstr>Leerlijn taal</vt:lpstr>
      <vt:lpstr>Wat is nu precies het einddoel?  </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2  Leerlijn rekenen</vt:lpstr>
      <vt:lpstr>Filmpje kindgesprekken</vt:lpstr>
      <vt:lpstr>Opdracht 3  Blokvoorbereiding</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132</cp:revision>
  <cp:lastPrinted>2021-04-08T12:40:05Z</cp:lastPrinted>
  <dcterms:created xsi:type="dcterms:W3CDTF">2019-12-07T18:56:50Z</dcterms:created>
  <dcterms:modified xsi:type="dcterms:W3CDTF">2024-09-25T18:48:27Z</dcterms:modified>
</cp:coreProperties>
</file>