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336" r:id="rId2"/>
    <p:sldId id="448" r:id="rId3"/>
    <p:sldId id="409" r:id="rId4"/>
    <p:sldId id="444" r:id="rId5"/>
    <p:sldId id="333" r:id="rId6"/>
    <p:sldId id="296" r:id="rId7"/>
    <p:sldId id="297" r:id="rId8"/>
    <p:sldId id="260" r:id="rId9"/>
    <p:sldId id="303" r:id="rId10"/>
    <p:sldId id="485" r:id="rId11"/>
    <p:sldId id="470" r:id="rId12"/>
    <p:sldId id="304" r:id="rId13"/>
    <p:sldId id="305" r:id="rId14"/>
    <p:sldId id="306" r:id="rId15"/>
    <p:sldId id="329" r:id="rId16"/>
    <p:sldId id="308" r:id="rId17"/>
    <p:sldId id="311" r:id="rId18"/>
    <p:sldId id="312" r:id="rId19"/>
    <p:sldId id="307" r:id="rId20"/>
    <p:sldId id="467" r:id="rId21"/>
    <p:sldId id="469" r:id="rId22"/>
    <p:sldId id="400" r:id="rId23"/>
    <p:sldId id="397" r:id="rId24"/>
    <p:sldId id="398" r:id="rId25"/>
    <p:sldId id="396" r:id="rId26"/>
    <p:sldId id="471" r:id="rId27"/>
    <p:sldId id="472" r:id="rId28"/>
    <p:sldId id="473" r:id="rId29"/>
    <p:sldId id="474" r:id="rId30"/>
    <p:sldId id="475" r:id="rId31"/>
    <p:sldId id="476" r:id="rId32"/>
    <p:sldId id="477" r:id="rId33"/>
    <p:sldId id="468" r:id="rId34"/>
    <p:sldId id="478" r:id="rId35"/>
    <p:sldId id="431" r:id="rId36"/>
    <p:sldId id="479" r:id="rId37"/>
    <p:sldId id="351" r:id="rId38"/>
    <p:sldId id="482" r:id="rId39"/>
    <p:sldId id="384" r:id="rId40"/>
    <p:sldId id="385" r:id="rId41"/>
    <p:sldId id="386" r:id="rId42"/>
    <p:sldId id="387" r:id="rId43"/>
    <p:sldId id="414" r:id="rId44"/>
    <p:sldId id="415" r:id="rId45"/>
    <p:sldId id="416" r:id="rId46"/>
    <p:sldId id="418" r:id="rId47"/>
    <p:sldId id="483" r:id="rId48"/>
    <p:sldId id="480" r:id="rId49"/>
    <p:sldId id="481" r:id="rId50"/>
    <p:sldId id="389" r:id="rId51"/>
    <p:sldId id="280" r:id="rId52"/>
    <p:sldId id="460" r:id="rId53"/>
    <p:sldId id="461" r:id="rId54"/>
    <p:sldId id="315" r:id="rId55"/>
    <p:sldId id="298" r:id="rId56"/>
    <p:sldId id="299" r:id="rId57"/>
    <p:sldId id="484" r:id="rId58"/>
    <p:sldId id="264" r:id="rId59"/>
    <p:sldId id="263" r:id="rId60"/>
    <p:sldId id="276" r:id="rId61"/>
    <p:sldId id="393" r:id="rId62"/>
    <p:sldId id="383" r:id="rId63"/>
    <p:sldId id="392" r:id="rId64"/>
    <p:sldId id="422" r:id="rId65"/>
    <p:sldId id="436" r:id="rId66"/>
    <p:sldId id="424" r:id="rId67"/>
    <p:sldId id="441" r:id="rId68"/>
    <p:sldId id="437" r:id="rId69"/>
    <p:sldId id="440" r:id="rId70"/>
    <p:sldId id="438" r:id="rId71"/>
    <p:sldId id="439" r:id="rId72"/>
    <p:sldId id="442" r:id="rId73"/>
    <p:sldId id="451" r:id="rId74"/>
    <p:sldId id="452" r:id="rId75"/>
    <p:sldId id="401" r:id="rId76"/>
    <p:sldId id="459" r:id="rId77"/>
    <p:sldId id="426" r:id="rId78"/>
    <p:sldId id="453" r:id="rId79"/>
    <p:sldId id="433" r:id="rId80"/>
    <p:sldId id="427" r:id="rId81"/>
    <p:sldId id="428" r:id="rId82"/>
    <p:sldId id="432" r:id="rId83"/>
    <p:sldId id="435" r:id="rId84"/>
    <p:sldId id="454" r:id="rId85"/>
    <p:sldId id="455" r:id="rId86"/>
    <p:sldId id="457" r:id="rId87"/>
    <p:sldId id="447" r:id="rId88"/>
    <p:sldId id="267" r:id="rId89"/>
    <p:sldId id="375" r:id="rId90"/>
    <p:sldId id="334" r:id="rId91"/>
    <p:sldId id="462" r:id="rId92"/>
    <p:sldId id="350" r:id="rId93"/>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F936"/>
    <a:srgbClr val="00ADD2"/>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5" d="100"/>
          <a:sy n="115" d="100"/>
        </p:scale>
        <p:origin x="427"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16-9-2024</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16-9-2024</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24</a:t>
            </a:fld>
            <a:endParaRPr lang="nl-NL"/>
          </a:p>
        </p:txBody>
      </p:sp>
    </p:spTree>
    <p:extLst>
      <p:ext uri="{BB962C8B-B14F-4D97-AF65-F5344CB8AC3E}">
        <p14:creationId xmlns:p14="http://schemas.microsoft.com/office/powerpoint/2010/main" val="411253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27</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28</a:t>
            </a:fld>
            <a:endParaRPr lang="nl-NL"/>
          </a:p>
        </p:txBody>
      </p:sp>
    </p:spTree>
    <p:extLst>
      <p:ext uri="{BB962C8B-B14F-4D97-AF65-F5344CB8AC3E}">
        <p14:creationId xmlns:p14="http://schemas.microsoft.com/office/powerpoint/2010/main" val="411253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35</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36</a:t>
            </a:fld>
            <a:endParaRPr lang="nl-NL"/>
          </a:p>
        </p:txBody>
      </p:sp>
    </p:spTree>
    <p:extLst>
      <p:ext uri="{BB962C8B-B14F-4D97-AF65-F5344CB8AC3E}">
        <p14:creationId xmlns:p14="http://schemas.microsoft.com/office/powerpoint/2010/main" val="93517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43</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44</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45</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46</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51</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74</a:t>
            </a:fld>
            <a:endParaRPr lang="nl-NL"/>
          </a:p>
        </p:txBody>
      </p:sp>
    </p:spTree>
    <p:extLst>
      <p:ext uri="{BB962C8B-B14F-4D97-AF65-F5344CB8AC3E}">
        <p14:creationId xmlns:p14="http://schemas.microsoft.com/office/powerpoint/2010/main" val="4094257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266403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08010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436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11</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401433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457618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80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286907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81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55295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82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8424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83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271864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84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20685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85</a:t>
            </a:fld>
            <a:endParaRPr lang="nl-NL"/>
          </a:p>
        </p:txBody>
      </p:sp>
    </p:spTree>
    <p:extLst>
      <p:ext uri="{BB962C8B-B14F-4D97-AF65-F5344CB8AC3E}">
        <p14:creationId xmlns:p14="http://schemas.microsoft.com/office/powerpoint/2010/main" val="1664762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86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32727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88</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89</a:t>
            </a:fld>
            <a:endParaRPr lang="nl-NL"/>
          </a:p>
        </p:txBody>
      </p:sp>
    </p:spTree>
    <p:extLst>
      <p:ext uri="{BB962C8B-B14F-4D97-AF65-F5344CB8AC3E}">
        <p14:creationId xmlns:p14="http://schemas.microsoft.com/office/powerpoint/2010/main" val="92658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281913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30275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16-9-2024</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16-9-2024</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7" Type="http://schemas.microsoft.com/office/2007/relationships/hdphoto" Target="../media/hdphoto1.wdp"/><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4.jpeg"/><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30.xml"/><Relationship Id="rId16"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microsoft.com/office/2007/relationships/hdphoto" Target="../media/hdphoto1.wdp"/><Relationship Id="rId9" Type="http://schemas.microsoft.com/office/2007/relationships/diagramDrawing" Target="../diagrams/drawing4.xml"/><Relationship Id="rId14" Type="http://schemas.microsoft.com/office/2007/relationships/diagramDrawing" Target="../diagrams/drawing5.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21.png"/><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png"/><Relationship Id="rId1" Type="http://schemas.openxmlformats.org/officeDocument/2006/relationships/slideLayout" Target="../slideLayouts/slideLayout7.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5.png"/><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86.xml.rels><?xml version="1.0" encoding="UTF-8" standalone="yes"?>
<Relationships xmlns="http://schemas.openxmlformats.org/package/2006/relationships"><Relationship Id="rId3" Type="http://schemas.openxmlformats.org/officeDocument/2006/relationships/hyperlink" Target="https://www.kennisrotonde.nl/vraag-en-antwoord/Correcte-zinnen-formuleren-in-schrijfopdrachte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9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03061" y="1665924"/>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8006470" y="1057457"/>
            <a:ext cx="2646320" cy="3326205"/>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8"/>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9"/>
          <a:stretch>
            <a:fillRect/>
          </a:stretch>
        </p:blipFill>
        <p:spPr>
          <a:xfrm rot="20394966">
            <a:off x="9236330" y="3727817"/>
            <a:ext cx="1919968" cy="716730"/>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10"/>
          <a:stretch>
            <a:fillRect/>
          </a:stretch>
        </p:blipFill>
        <p:spPr>
          <a:xfrm>
            <a:off x="2880265" y="2027081"/>
            <a:ext cx="3810000" cy="3971925"/>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Doorstroomtoetsen</a:t>
            </a: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097281"/>
            <a:ext cx="9569244" cy="4637314"/>
          </a:xfrm>
          <a:noFill/>
        </p:spPr>
        <p:txBody>
          <a:bodyPr>
            <a:normAutofit fontScale="70000" lnSpcReduction="20000"/>
          </a:bodyPr>
          <a:lstStyle/>
          <a:p>
            <a:pPr marL="0" indent="0">
              <a:buNone/>
            </a:pPr>
            <a:r>
              <a:rPr lang="nl-NL" dirty="0">
                <a:solidFill>
                  <a:srgbClr val="0456A2"/>
                </a:solidFill>
              </a:rPr>
              <a:t>Commissie voor toetsing en examens (CVTE) is uitvoeringsinstantie van het Ministerie van Onderwijs.</a:t>
            </a:r>
          </a:p>
          <a:p>
            <a:pPr marL="0" indent="0">
              <a:buNone/>
            </a:pPr>
            <a:endParaRPr lang="nl-NL" dirty="0">
              <a:solidFill>
                <a:srgbClr val="0456A2"/>
              </a:solidFill>
            </a:endParaRPr>
          </a:p>
          <a:p>
            <a:pPr marL="0" indent="0">
              <a:buNone/>
            </a:pPr>
            <a:r>
              <a:rPr lang="nl-NL" dirty="0">
                <a:solidFill>
                  <a:srgbClr val="0456A2"/>
                </a:solidFill>
              </a:rPr>
              <a:t>5 commerciële aanbieders en de DOE-toets</a:t>
            </a:r>
          </a:p>
          <a:p>
            <a:pPr marL="0" indent="0">
              <a:buNone/>
            </a:pPr>
            <a:r>
              <a:rPr lang="nl-NL" dirty="0">
                <a:solidFill>
                  <a:srgbClr val="0456A2"/>
                </a:solidFill>
              </a:rPr>
              <a:t>DIA</a:t>
            </a:r>
          </a:p>
          <a:p>
            <a:pPr marL="0" indent="0">
              <a:buNone/>
            </a:pPr>
            <a:r>
              <a:rPr lang="nl-NL" dirty="0">
                <a:solidFill>
                  <a:srgbClr val="0456A2"/>
                </a:solidFill>
              </a:rPr>
              <a:t>AMN</a:t>
            </a:r>
          </a:p>
          <a:p>
            <a:pPr marL="0" indent="0">
              <a:buNone/>
            </a:pPr>
            <a:r>
              <a:rPr lang="nl-NL" dirty="0">
                <a:solidFill>
                  <a:srgbClr val="0456A2"/>
                </a:solidFill>
              </a:rPr>
              <a:t>Route8</a:t>
            </a:r>
          </a:p>
          <a:p>
            <a:pPr marL="0" indent="0">
              <a:buNone/>
            </a:pPr>
            <a:r>
              <a:rPr lang="nl-NL" dirty="0">
                <a:solidFill>
                  <a:srgbClr val="0456A2"/>
                </a:solidFill>
              </a:rPr>
              <a:t>IEP </a:t>
            </a:r>
          </a:p>
          <a:p>
            <a:pPr marL="0" indent="0">
              <a:buNone/>
            </a:pPr>
            <a:r>
              <a:rPr lang="nl-NL" dirty="0">
                <a:solidFill>
                  <a:srgbClr val="0456A2"/>
                </a:solidFill>
              </a:rPr>
              <a:t>Cito LIB</a:t>
            </a:r>
          </a:p>
          <a:p>
            <a:pPr marL="0" indent="0">
              <a:buNone/>
            </a:pPr>
            <a:r>
              <a:rPr lang="nl-NL" dirty="0">
                <a:solidFill>
                  <a:srgbClr val="0456A2"/>
                </a:solidFill>
              </a:rPr>
              <a:t>   en de </a:t>
            </a:r>
          </a:p>
          <a:p>
            <a:pPr marL="0" indent="0">
              <a:buNone/>
            </a:pPr>
            <a:r>
              <a:rPr lang="nl-NL" dirty="0">
                <a:solidFill>
                  <a:srgbClr val="0456A2"/>
                </a:solidFill>
              </a:rPr>
              <a:t>‘Overheidsdoorstroomtoets’, de DOE-toets (gemaakt door Cito)</a:t>
            </a:r>
          </a:p>
          <a:p>
            <a:pPr marL="0" indent="0">
              <a:buNone/>
            </a:pPr>
            <a:endParaRPr lang="nl-NL" dirty="0">
              <a:solidFill>
                <a:srgbClr val="0456A2"/>
              </a:solidFill>
            </a:endParaRPr>
          </a:p>
          <a:p>
            <a:pPr marL="0" indent="0">
              <a:buNone/>
            </a:pPr>
            <a:r>
              <a:rPr lang="nl-NL" i="1" dirty="0">
                <a:solidFill>
                  <a:srgbClr val="0456A2"/>
                </a:solidFill>
              </a:rPr>
              <a:t>Opmerking: de Centrale Eindtoets werd ook door Cito gemaakt, toen was Cito nog geen </a:t>
            </a:r>
            <a:br>
              <a:rPr lang="nl-NL" i="1" dirty="0">
                <a:solidFill>
                  <a:srgbClr val="0456A2"/>
                </a:solidFill>
              </a:rPr>
            </a:br>
            <a:r>
              <a:rPr lang="nl-NL" i="1" dirty="0">
                <a:solidFill>
                  <a:srgbClr val="0456A2"/>
                </a:solidFill>
              </a:rPr>
              <a:t>‘commerciële aanbieder’, sinds de doorstroomtoets wel. </a:t>
            </a:r>
          </a:p>
        </p:txBody>
      </p:sp>
    </p:spTree>
    <p:extLst>
      <p:ext uri="{BB962C8B-B14F-4D97-AF65-F5344CB8AC3E}">
        <p14:creationId xmlns:p14="http://schemas.microsoft.com/office/powerpoint/2010/main" val="4178023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Centrale eindtoets en 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Centrale eindtoets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40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Centrale eindtoets en 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3220321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7027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262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14540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5437" y="461658"/>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99E696B1-AAC8-44DF-9A24-148E6DCBE243}"/>
              </a:ext>
            </a:extLst>
          </p:cNvPr>
          <p:cNvPicPr>
            <a:picLocks noChangeAspect="1"/>
          </p:cNvPicPr>
          <p:nvPr/>
        </p:nvPicPr>
        <p:blipFill>
          <a:blip r:embed="rId4"/>
          <a:stretch>
            <a:fillRect/>
          </a:stretch>
        </p:blipFill>
        <p:spPr>
          <a:xfrm>
            <a:off x="10089185" y="-221913"/>
            <a:ext cx="2102815" cy="753495"/>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1140284034"/>
              </p:ext>
            </p:extLst>
          </p:nvPr>
        </p:nvGraphicFramePr>
        <p:xfrm>
          <a:off x="1018072" y="1075307"/>
          <a:ext cx="9071113" cy="4550238"/>
        </p:xfrm>
        <a:graphic>
          <a:graphicData uri="http://schemas.openxmlformats.org/drawingml/2006/table">
            <a:tbl>
              <a:tblPr firstRow="1" bandRow="1">
                <a:tableStyleId>{5C22544A-7EE6-4342-B048-85BDC9FD1C3A}</a:tableStyleId>
              </a:tblPr>
              <a:tblGrid>
                <a:gridCol w="1172637">
                  <a:extLst>
                    <a:ext uri="{9D8B030D-6E8A-4147-A177-3AD203B41FA5}">
                      <a16:colId xmlns:a16="http://schemas.microsoft.com/office/drawing/2014/main" val="3406897326"/>
                    </a:ext>
                  </a:extLst>
                </a:gridCol>
                <a:gridCol w="7898476">
                  <a:extLst>
                    <a:ext uri="{9D8B030D-6E8A-4147-A177-3AD203B41FA5}">
                      <a16:colId xmlns:a16="http://schemas.microsoft.com/office/drawing/2014/main" val="930306543"/>
                    </a:ext>
                  </a:extLst>
                </a:gridCol>
              </a:tblGrid>
              <a:tr h="505582">
                <a:tc>
                  <a:txBody>
                    <a:bodyPr/>
                    <a:lstStyle/>
                    <a:p>
                      <a:r>
                        <a:rPr lang="nl-NL" sz="2400" dirty="0">
                          <a:solidFill>
                            <a:srgbClr val="002060"/>
                          </a:solidFill>
                        </a:rPr>
                        <a:t>9:30</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505582">
                <a:tc>
                  <a:txBody>
                    <a:bodyPr/>
                    <a:lstStyle/>
                    <a:p>
                      <a:r>
                        <a:rPr lang="nl-NL" sz="2400" b="1" dirty="0">
                          <a:solidFill>
                            <a:srgbClr val="002060"/>
                          </a:solidFill>
                        </a:rPr>
                        <a:t>9:40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505582">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1, referentieniveaus</a:t>
                      </a:r>
                    </a:p>
                  </a:txBody>
                  <a:tcPr>
                    <a:solidFill>
                      <a:srgbClr val="FFFF00"/>
                    </a:solidFill>
                  </a:tcPr>
                </a:tc>
                <a:extLst>
                  <a:ext uri="{0D108BD9-81ED-4DB2-BD59-A6C34878D82A}">
                    <a16:rowId xmlns:a16="http://schemas.microsoft.com/office/drawing/2014/main" val="4241940193"/>
                  </a:ext>
                </a:extLst>
              </a:tr>
              <a:tr h="505582">
                <a:tc>
                  <a:txBody>
                    <a:bodyPr/>
                    <a:lstStyle/>
                    <a:p>
                      <a:r>
                        <a:rPr lang="nl-NL" sz="2400" b="1" dirty="0">
                          <a:solidFill>
                            <a:srgbClr val="002060"/>
                          </a:solidFill>
                        </a:rPr>
                        <a:t>10:30</a:t>
                      </a:r>
                    </a:p>
                  </a:txBody>
                  <a:tcPr>
                    <a:solidFill>
                      <a:srgbClr val="00B0F0"/>
                    </a:solidFill>
                  </a:tcPr>
                </a:tc>
                <a:tc>
                  <a:txBody>
                    <a:bodyPr/>
                    <a:lstStyle/>
                    <a:p>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4128898807"/>
                  </a:ext>
                </a:extLst>
              </a:tr>
              <a:tr h="505582">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Fasen voor ontwikkeling</a:t>
                      </a:r>
                    </a:p>
                  </a:txBody>
                  <a:tcPr>
                    <a:solidFill>
                      <a:srgbClr val="00B0F0"/>
                    </a:solidFill>
                  </a:tcPr>
                </a:tc>
                <a:extLst>
                  <a:ext uri="{0D108BD9-81ED-4DB2-BD59-A6C34878D82A}">
                    <a16:rowId xmlns:a16="http://schemas.microsoft.com/office/drawing/2014/main" val="3068714097"/>
                  </a:ext>
                </a:extLst>
              </a:tr>
              <a:tr h="505582">
                <a:tc>
                  <a:txBody>
                    <a:bodyPr/>
                    <a:lstStyle/>
                    <a:p>
                      <a:r>
                        <a:rPr lang="nl-NL" sz="2400" b="1" dirty="0">
                          <a:solidFill>
                            <a:srgbClr val="002060"/>
                          </a:solidFill>
                        </a:rPr>
                        <a:t>11:00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Mijn onderwijs, opdracht 2</a:t>
                      </a:r>
                    </a:p>
                  </a:txBody>
                  <a:tcPr>
                    <a:solidFill>
                      <a:srgbClr val="00B0F0"/>
                    </a:solidFill>
                  </a:tcPr>
                </a:tc>
                <a:extLst>
                  <a:ext uri="{0D108BD9-81ED-4DB2-BD59-A6C34878D82A}">
                    <a16:rowId xmlns:a16="http://schemas.microsoft.com/office/drawing/2014/main" val="3125499856"/>
                  </a:ext>
                </a:extLst>
              </a:tr>
              <a:tr h="505582">
                <a:tc>
                  <a:txBody>
                    <a:bodyPr/>
                    <a:lstStyle/>
                    <a:p>
                      <a:r>
                        <a:rPr lang="nl-NL" sz="2400" b="1" dirty="0">
                          <a:solidFill>
                            <a:srgbClr val="002060"/>
                          </a:solidFill>
                        </a:rPr>
                        <a:t>11:15</a:t>
                      </a:r>
                    </a:p>
                  </a:txBody>
                  <a:tcPr>
                    <a:solidFill>
                      <a:srgbClr val="0FF936"/>
                    </a:solidFill>
                  </a:tcPr>
                </a:tc>
                <a:tc>
                  <a:txBody>
                    <a:bodyPr/>
                    <a:lstStyle/>
                    <a:p>
                      <a:r>
                        <a:rPr lang="nl-NL" sz="2400" dirty="0">
                          <a:solidFill>
                            <a:srgbClr val="002060"/>
                          </a:solidFill>
                        </a:rPr>
                        <a:t>Inzoomen op de leerlijnen bij taal</a:t>
                      </a:r>
                    </a:p>
                  </a:txBody>
                  <a:tcPr>
                    <a:solidFill>
                      <a:srgbClr val="0FF936"/>
                    </a:solidFill>
                  </a:tcPr>
                </a:tc>
                <a:extLst>
                  <a:ext uri="{0D108BD9-81ED-4DB2-BD59-A6C34878D82A}">
                    <a16:rowId xmlns:a16="http://schemas.microsoft.com/office/drawing/2014/main" val="784145475"/>
                  </a:ext>
                </a:extLst>
              </a:tr>
              <a:tr h="505582">
                <a:tc>
                  <a:txBody>
                    <a:bodyPr/>
                    <a:lstStyle/>
                    <a:p>
                      <a:r>
                        <a:rPr lang="nl-NL" sz="2400" b="1" dirty="0">
                          <a:solidFill>
                            <a:srgbClr val="002060"/>
                          </a:solidFill>
                        </a:rPr>
                        <a:t>12:00</a:t>
                      </a:r>
                    </a:p>
                  </a:txBody>
                  <a:tcPr>
                    <a:solidFill>
                      <a:srgbClr val="0FF936"/>
                    </a:solidFill>
                  </a:tcPr>
                </a:tc>
                <a:tc>
                  <a:txBody>
                    <a:bodyPr/>
                    <a:lstStyle/>
                    <a:p>
                      <a:r>
                        <a:rPr lang="nl-NL" sz="2400" dirty="0">
                          <a:solidFill>
                            <a:srgbClr val="002060"/>
                          </a:solidFill>
                        </a:rPr>
                        <a:t>Hoe ziet ons taalonderwijs eruit in de toekomst?</a:t>
                      </a:r>
                    </a:p>
                  </a:txBody>
                  <a:tcPr>
                    <a:solidFill>
                      <a:srgbClr val="0FF936"/>
                    </a:solidFill>
                  </a:tcPr>
                </a:tc>
                <a:extLst>
                  <a:ext uri="{0D108BD9-81ED-4DB2-BD59-A6C34878D82A}">
                    <a16:rowId xmlns:a16="http://schemas.microsoft.com/office/drawing/2014/main" val="1945064594"/>
                  </a:ext>
                </a:extLst>
              </a:tr>
              <a:tr h="505582">
                <a:tc>
                  <a:txBody>
                    <a:bodyPr/>
                    <a:lstStyle/>
                    <a:p>
                      <a:r>
                        <a:rPr lang="nl-NL" sz="2400" b="1" dirty="0">
                          <a:solidFill>
                            <a:srgbClr val="002060"/>
                          </a:solidFill>
                        </a:rPr>
                        <a:t>12:15</a:t>
                      </a:r>
                    </a:p>
                  </a:txBody>
                  <a:tcPr/>
                </a:tc>
                <a:tc>
                  <a:txBody>
                    <a:bodyPr/>
                    <a:lstStyle/>
                    <a:p>
                      <a:r>
                        <a:rPr lang="nl-NL" sz="2400" dirty="0">
                          <a:solidFill>
                            <a:srgbClr val="002060"/>
                          </a:solidFill>
                        </a:rPr>
                        <a:t>Bespreking en afsluiting</a:t>
                      </a:r>
                    </a:p>
                  </a:txBody>
                  <a:tcPr/>
                </a:tc>
                <a:extLst>
                  <a:ext uri="{0D108BD9-81ED-4DB2-BD59-A6C34878D82A}">
                    <a16:rowId xmlns:a16="http://schemas.microsoft.com/office/drawing/2014/main" val="2549170917"/>
                  </a:ext>
                </a:extLst>
              </a:tr>
            </a:tbl>
          </a:graphicData>
        </a:graphic>
      </p:graphicFrame>
      <p:sp>
        <p:nvSpPr>
          <p:cNvPr id="3" name="Tekstvak 2">
            <a:extLst>
              <a:ext uri="{FF2B5EF4-FFF2-40B4-BE49-F238E27FC236}">
                <a16:creationId xmlns:a16="http://schemas.microsoft.com/office/drawing/2014/main" id="{252FEAF5-CA1A-D935-2E29-79CC0961E19F}"/>
              </a:ext>
            </a:extLst>
          </p:cNvPr>
          <p:cNvSpPr txBox="1"/>
          <p:nvPr/>
        </p:nvSpPr>
        <p:spPr>
          <a:xfrm rot="19812031">
            <a:off x="8678456" y="2184051"/>
            <a:ext cx="1519176" cy="369332"/>
          </a:xfrm>
          <a:prstGeom prst="rect">
            <a:avLst/>
          </a:prstGeom>
          <a:noFill/>
        </p:spPr>
        <p:txBody>
          <a:bodyPr wrap="square">
            <a:spAutoFit/>
          </a:bodyPr>
          <a:lstStyle/>
          <a:p>
            <a:r>
              <a:rPr lang="nl-NL" sz="1800" dirty="0">
                <a:solidFill>
                  <a:srgbClr val="002060"/>
                </a:solidFill>
              </a:rPr>
              <a:t>Pauze</a:t>
            </a:r>
          </a:p>
        </p:txBody>
      </p:sp>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4" y="359353"/>
            <a:ext cx="10515600" cy="659552"/>
          </a:xfrm>
        </p:spPr>
        <p:txBody>
          <a:bodyPr>
            <a:normAutofit fontScale="90000"/>
          </a:bodyPr>
          <a:lstStyle/>
          <a:p>
            <a:r>
              <a:rPr lang="nl-NL" dirty="0">
                <a:solidFill>
                  <a:srgbClr val="66AB38"/>
                </a:solidFill>
                <a:latin typeface="Arial Rounded MT Bold" panose="020F0704030504030204" pitchFamily="34" charset="0"/>
              </a:rPr>
              <a:t>Concept kerndoelen rekenen en wiskunde</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2A544696-26A7-7066-FB20-AB8E93F9C4A9}"/>
              </a:ext>
            </a:extLst>
          </p:cNvPr>
          <p:cNvPicPr>
            <a:picLocks noChangeAspect="1"/>
          </p:cNvPicPr>
          <p:nvPr/>
        </p:nvPicPr>
        <p:blipFill>
          <a:blip r:embed="rId4"/>
          <a:stretch>
            <a:fillRect/>
          </a:stretch>
        </p:blipFill>
        <p:spPr>
          <a:xfrm>
            <a:off x="982853" y="963215"/>
            <a:ext cx="9264959" cy="5996603"/>
          </a:xfrm>
          <a:prstGeom prst="rect">
            <a:avLst/>
          </a:prstGeom>
        </p:spPr>
      </p:pic>
    </p:spTree>
    <p:extLst>
      <p:ext uri="{BB962C8B-B14F-4D97-AF65-F5344CB8AC3E}">
        <p14:creationId xmlns:p14="http://schemas.microsoft.com/office/powerpoint/2010/main" val="1815226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0080B98-EAEC-B96B-7990-8184122A2F38}"/>
              </a:ext>
            </a:extLst>
          </p:cNvPr>
          <p:cNvPicPr>
            <a:picLocks noChangeAspect="1"/>
          </p:cNvPicPr>
          <p:nvPr/>
        </p:nvPicPr>
        <p:blipFill>
          <a:blip r:embed="rId2"/>
          <a:stretch>
            <a:fillRect/>
          </a:stretch>
        </p:blipFill>
        <p:spPr>
          <a:xfrm>
            <a:off x="6886484" y="0"/>
            <a:ext cx="3146641" cy="6719043"/>
          </a:xfrm>
          <a:prstGeom prst="rect">
            <a:avLst/>
          </a:prstGeom>
        </p:spPr>
      </p:pic>
      <p:pic>
        <p:nvPicPr>
          <p:cNvPr id="11" name="Afbeelding 10">
            <a:extLst>
              <a:ext uri="{FF2B5EF4-FFF2-40B4-BE49-F238E27FC236}">
                <a16:creationId xmlns:a16="http://schemas.microsoft.com/office/drawing/2014/main" id="{1797DD64-EFAC-2CF2-8BE7-37C026C0444E}"/>
              </a:ext>
            </a:extLst>
          </p:cNvPr>
          <p:cNvPicPr>
            <a:picLocks noChangeAspect="1"/>
          </p:cNvPicPr>
          <p:nvPr/>
        </p:nvPicPr>
        <p:blipFill>
          <a:blip r:embed="rId3"/>
          <a:stretch>
            <a:fillRect/>
          </a:stretch>
        </p:blipFill>
        <p:spPr>
          <a:xfrm>
            <a:off x="2228385" y="91594"/>
            <a:ext cx="2974694" cy="6858000"/>
          </a:xfrm>
          <a:prstGeom prst="rect">
            <a:avLst/>
          </a:prstGeom>
        </p:spPr>
      </p:pic>
    </p:spTree>
    <p:extLst>
      <p:ext uri="{BB962C8B-B14F-4D97-AF65-F5344CB8AC3E}">
        <p14:creationId xmlns:p14="http://schemas.microsoft.com/office/powerpoint/2010/main" val="31315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C84E200-9C22-A863-E0FE-B2C720AC98CE}"/>
              </a:ext>
            </a:extLst>
          </p:cNvPr>
          <p:cNvPicPr>
            <a:picLocks noChangeAspect="1"/>
          </p:cNvPicPr>
          <p:nvPr/>
        </p:nvPicPr>
        <p:blipFill>
          <a:blip r:embed="rId2"/>
          <a:stretch>
            <a:fillRect/>
          </a:stretch>
        </p:blipFill>
        <p:spPr>
          <a:xfrm>
            <a:off x="6791614" y="78377"/>
            <a:ext cx="3202947" cy="6858000"/>
          </a:xfrm>
          <a:prstGeom prst="rect">
            <a:avLst/>
          </a:prstGeom>
        </p:spPr>
      </p:pic>
      <p:pic>
        <p:nvPicPr>
          <p:cNvPr id="9" name="Afbeelding 8">
            <a:extLst>
              <a:ext uri="{FF2B5EF4-FFF2-40B4-BE49-F238E27FC236}">
                <a16:creationId xmlns:a16="http://schemas.microsoft.com/office/drawing/2014/main" id="{9C8F64DA-2ED8-6486-1578-B98E45A0D52C}"/>
              </a:ext>
            </a:extLst>
          </p:cNvPr>
          <p:cNvPicPr>
            <a:picLocks noChangeAspect="1"/>
          </p:cNvPicPr>
          <p:nvPr/>
        </p:nvPicPr>
        <p:blipFill>
          <a:blip r:embed="rId3"/>
          <a:stretch>
            <a:fillRect/>
          </a:stretch>
        </p:blipFill>
        <p:spPr>
          <a:xfrm>
            <a:off x="1291944" y="78377"/>
            <a:ext cx="3722490" cy="6858000"/>
          </a:xfrm>
          <a:prstGeom prst="rect">
            <a:avLst/>
          </a:prstGeom>
        </p:spPr>
      </p:pic>
    </p:spTree>
    <p:extLst>
      <p:ext uri="{BB962C8B-B14F-4D97-AF65-F5344CB8AC3E}">
        <p14:creationId xmlns:p14="http://schemas.microsoft.com/office/powerpoint/2010/main" val="407694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34E0202-987A-4B96-1329-2168F945505B}"/>
              </a:ext>
            </a:extLst>
          </p:cNvPr>
          <p:cNvPicPr>
            <a:picLocks noChangeAspect="1"/>
          </p:cNvPicPr>
          <p:nvPr/>
        </p:nvPicPr>
        <p:blipFill>
          <a:blip r:embed="rId2"/>
          <a:stretch>
            <a:fillRect/>
          </a:stretch>
        </p:blipFill>
        <p:spPr>
          <a:xfrm>
            <a:off x="2894329" y="0"/>
            <a:ext cx="5168438" cy="6858000"/>
          </a:xfrm>
          <a:prstGeom prst="rect">
            <a:avLst/>
          </a:prstGeom>
        </p:spPr>
      </p:pic>
    </p:spTree>
    <p:extLst>
      <p:ext uri="{BB962C8B-B14F-4D97-AF65-F5344CB8AC3E}">
        <p14:creationId xmlns:p14="http://schemas.microsoft.com/office/powerpoint/2010/main" val="804130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71BD35A-A480-F136-3EDE-B253B0A1A79F}"/>
              </a:ext>
            </a:extLst>
          </p:cNvPr>
          <p:cNvPicPr>
            <a:picLocks noChangeAspect="1"/>
          </p:cNvPicPr>
          <p:nvPr/>
        </p:nvPicPr>
        <p:blipFill>
          <a:blip r:embed="rId2"/>
          <a:stretch>
            <a:fillRect/>
          </a:stretch>
        </p:blipFill>
        <p:spPr>
          <a:xfrm>
            <a:off x="3152247" y="91440"/>
            <a:ext cx="5446249" cy="6858000"/>
          </a:xfrm>
          <a:prstGeom prst="rect">
            <a:avLst/>
          </a:prstGeom>
        </p:spPr>
      </p:pic>
    </p:spTree>
    <p:extLst>
      <p:ext uri="{BB962C8B-B14F-4D97-AF65-F5344CB8AC3E}">
        <p14:creationId xmlns:p14="http://schemas.microsoft.com/office/powerpoint/2010/main" val="2664668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348497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r>
              <a:rPr lang="nl-NL" dirty="0">
                <a:solidFill>
                  <a:srgbClr val="0B5DA7"/>
                </a:solidFill>
              </a:rPr>
              <a:t>We begrijpen waar de ruimte zit om keuzes te maken uit de methode als we werken vanuit leerlijnen</a:t>
            </a:r>
          </a:p>
          <a:p>
            <a:pPr marL="0" indent="0">
              <a:buNone/>
            </a:pPr>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64712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7EB35-B873-7791-F612-0646D63E589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57DD90E-5456-0790-A776-22EEFE694CD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7DA4EE2-668E-EFEB-908D-E9FBC52E7A1E}"/>
              </a:ext>
            </a:extLst>
          </p:cNvPr>
          <p:cNvPicPr>
            <a:picLocks noChangeAspect="1"/>
          </p:cNvPicPr>
          <p:nvPr/>
        </p:nvPicPr>
        <p:blipFill>
          <a:blip r:embed="rId2"/>
          <a:stretch>
            <a:fillRect/>
          </a:stretch>
        </p:blipFill>
        <p:spPr>
          <a:xfrm>
            <a:off x="838200" y="90652"/>
            <a:ext cx="10658374" cy="6767348"/>
          </a:xfrm>
          <a:prstGeom prst="rect">
            <a:avLst/>
          </a:prstGeom>
        </p:spPr>
      </p:pic>
    </p:spTree>
    <p:extLst>
      <p:ext uri="{BB962C8B-B14F-4D97-AF65-F5344CB8AC3E}">
        <p14:creationId xmlns:p14="http://schemas.microsoft.com/office/powerpoint/2010/main" val="3792427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7EB35-B873-7791-F612-0646D63E589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57DD90E-5456-0790-A776-22EEFE694CD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7DA4EE2-668E-EFEB-908D-E9FBC52E7A1E}"/>
              </a:ext>
            </a:extLst>
          </p:cNvPr>
          <p:cNvPicPr>
            <a:picLocks noChangeAspect="1"/>
          </p:cNvPicPr>
          <p:nvPr/>
        </p:nvPicPr>
        <p:blipFill>
          <a:blip r:embed="rId2"/>
          <a:stretch>
            <a:fillRect/>
          </a:stretch>
        </p:blipFill>
        <p:spPr>
          <a:xfrm>
            <a:off x="838200" y="90652"/>
            <a:ext cx="10658374" cy="6767348"/>
          </a:xfrm>
          <a:prstGeom prst="rect">
            <a:avLst/>
          </a:prstGeom>
        </p:spPr>
      </p:pic>
    </p:spTree>
    <p:extLst>
      <p:ext uri="{BB962C8B-B14F-4D97-AF65-F5344CB8AC3E}">
        <p14:creationId xmlns:p14="http://schemas.microsoft.com/office/powerpoint/2010/main" val="3656303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7EB35-B873-7791-F612-0646D63E589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57DD90E-5456-0790-A776-22EEFE694CD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7DA4EE2-668E-EFEB-908D-E9FBC52E7A1E}"/>
              </a:ext>
            </a:extLst>
          </p:cNvPr>
          <p:cNvPicPr>
            <a:picLocks noChangeAspect="1"/>
          </p:cNvPicPr>
          <p:nvPr/>
        </p:nvPicPr>
        <p:blipFill>
          <a:blip r:embed="rId2"/>
          <a:stretch>
            <a:fillRect/>
          </a:stretch>
        </p:blipFill>
        <p:spPr>
          <a:xfrm>
            <a:off x="838200" y="90652"/>
            <a:ext cx="10658374" cy="6767348"/>
          </a:xfrm>
          <a:prstGeom prst="rect">
            <a:avLst/>
          </a:prstGeom>
        </p:spPr>
      </p:pic>
    </p:spTree>
    <p:extLst>
      <p:ext uri="{BB962C8B-B14F-4D97-AF65-F5344CB8AC3E}">
        <p14:creationId xmlns:p14="http://schemas.microsoft.com/office/powerpoint/2010/main" val="284756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16922" y="932833"/>
            <a:ext cx="2797340" cy="950637"/>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 doelgericht werken</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1893207" y="3471490"/>
            <a:ext cx="4079519" cy="907465"/>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5916203" y="3346365"/>
            <a:ext cx="4535537" cy="90746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7EB35-B873-7791-F612-0646D63E589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57DD90E-5456-0790-A776-22EEFE694CD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7DA4EE2-668E-EFEB-908D-E9FBC52E7A1E}"/>
              </a:ext>
            </a:extLst>
          </p:cNvPr>
          <p:cNvPicPr>
            <a:picLocks noChangeAspect="1"/>
          </p:cNvPicPr>
          <p:nvPr/>
        </p:nvPicPr>
        <p:blipFill>
          <a:blip r:embed="rId2"/>
          <a:stretch>
            <a:fillRect/>
          </a:stretch>
        </p:blipFill>
        <p:spPr>
          <a:xfrm>
            <a:off x="838200" y="90652"/>
            <a:ext cx="10658374" cy="6767348"/>
          </a:xfrm>
          <a:prstGeom prst="rect">
            <a:avLst/>
          </a:prstGeom>
        </p:spPr>
      </p:pic>
    </p:spTree>
    <p:extLst>
      <p:ext uri="{BB962C8B-B14F-4D97-AF65-F5344CB8AC3E}">
        <p14:creationId xmlns:p14="http://schemas.microsoft.com/office/powerpoint/2010/main" val="1821643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A544696-26A7-7066-FB20-AB8E93F9C4A9}"/>
              </a:ext>
            </a:extLst>
          </p:cNvPr>
          <p:cNvPicPr>
            <a:picLocks noChangeAspect="1"/>
          </p:cNvPicPr>
          <p:nvPr/>
        </p:nvPicPr>
        <p:blipFill>
          <a:blip r:embed="rId2"/>
          <a:stretch>
            <a:fillRect/>
          </a:stretch>
        </p:blipFill>
        <p:spPr>
          <a:xfrm>
            <a:off x="643218" y="95865"/>
            <a:ext cx="10595848" cy="6858000"/>
          </a:xfrm>
          <a:prstGeom prst="rect">
            <a:avLst/>
          </a:prstGeom>
        </p:spPr>
      </p:pic>
    </p:spTree>
    <p:extLst>
      <p:ext uri="{BB962C8B-B14F-4D97-AF65-F5344CB8AC3E}">
        <p14:creationId xmlns:p14="http://schemas.microsoft.com/office/powerpoint/2010/main" val="4093212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64883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pPr marL="914400" lvl="2" indent="0">
              <a:buNone/>
            </a:pPr>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821F19C-8BAF-4AB1-874C-F490573BD749}"/>
              </a:ext>
            </a:extLst>
          </p:cNvPr>
          <p:cNvPicPr>
            <a:picLocks noChangeAspect="1"/>
          </p:cNvPicPr>
          <p:nvPr/>
        </p:nvPicPr>
        <p:blipFill>
          <a:blip r:embed="rId2"/>
          <a:stretch>
            <a:fillRect/>
          </a:stretch>
        </p:blipFill>
        <p:spPr>
          <a:xfrm>
            <a:off x="891270" y="1873769"/>
            <a:ext cx="9700691" cy="4580048"/>
          </a:xfrm>
          <a:prstGeom prst="rect">
            <a:avLst/>
          </a:prstGeom>
        </p:spPr>
      </p:pic>
      <p:sp>
        <p:nvSpPr>
          <p:cNvPr id="4" name="Titel 1">
            <a:extLst>
              <a:ext uri="{FF2B5EF4-FFF2-40B4-BE49-F238E27FC236}">
                <a16:creationId xmlns:a16="http://schemas.microsoft.com/office/drawing/2014/main" id="{0A54EFB3-6EFC-4F3F-9BEB-DD21BC866F27}"/>
              </a:ext>
            </a:extLst>
          </p:cNvPr>
          <p:cNvSpPr txBox="1">
            <a:spLocks/>
          </p:cNvSpPr>
          <p:nvPr/>
        </p:nvSpPr>
        <p:spPr>
          <a:xfrm>
            <a:off x="891270" y="623028"/>
            <a:ext cx="9961609" cy="125074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a:t>
            </a:r>
            <a:r>
              <a:rPr lang="nl-NL" dirty="0" err="1">
                <a:solidFill>
                  <a:srgbClr val="66AB38"/>
                </a:solidFill>
                <a:latin typeface="Arial Rounded MT Bold" panose="020F0704030504030204" pitchFamily="34" charset="0"/>
              </a:rPr>
              <a:t>mastery</a:t>
            </a:r>
            <a:r>
              <a:rPr lang="nl-NL" dirty="0">
                <a:solidFill>
                  <a:srgbClr val="66AB38"/>
                </a:solidFill>
                <a:latin typeface="Arial Rounded MT Bold" panose="020F0704030504030204" pitchFamily="34" charset="0"/>
              </a:rPr>
              <a:t> </a:t>
            </a:r>
            <a:r>
              <a:rPr lang="nl-NL" dirty="0" err="1">
                <a:solidFill>
                  <a:srgbClr val="66AB38"/>
                </a:solidFill>
                <a:latin typeface="Arial Rounded MT Bold" panose="020F0704030504030204" pitchFamily="34" charset="0"/>
              </a:rPr>
              <a:t>learning</a:t>
            </a:r>
            <a:r>
              <a:rPr lang="nl-NL" dirty="0">
                <a:solidFill>
                  <a:srgbClr val="66AB38"/>
                </a:solidFill>
                <a:latin typeface="Arial Rounded MT Bold" panose="020F0704030504030204" pitchFamily="34" charset="0"/>
              </a:rPr>
              <a:t>)</a:t>
            </a:r>
            <a:endParaRPr lang="nl-NL" dirty="0">
              <a:solidFill>
                <a:srgbClr val="66AB38"/>
              </a:solidFill>
            </a:endParaRPr>
          </a:p>
        </p:txBody>
      </p:sp>
    </p:spTree>
    <p:extLst>
      <p:ext uri="{BB962C8B-B14F-4D97-AF65-F5344CB8AC3E}">
        <p14:creationId xmlns:p14="http://schemas.microsoft.com/office/powerpoint/2010/main" val="21829251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74885" y="475822"/>
            <a:ext cx="9982158"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&lt;&gt; methodisch leren</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5848726" y="1528919"/>
            <a:ext cx="4908317" cy="3943999"/>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Meer onderwerpen door elkaar heen</a:t>
            </a:r>
          </a:p>
          <a:p>
            <a:r>
              <a:rPr lang="nl-NL" dirty="0">
                <a:solidFill>
                  <a:srgbClr val="0456A2"/>
                </a:solidFill>
              </a:rPr>
              <a:t>Niet beheerst? Komt later wel, of RT </a:t>
            </a:r>
            <a:r>
              <a:rPr lang="nl-NL" dirty="0" err="1">
                <a:solidFill>
                  <a:srgbClr val="0456A2"/>
                </a:solidFill>
              </a:rPr>
              <a:t>etc</a:t>
            </a:r>
            <a:endParaRPr lang="nl-NL" dirty="0">
              <a:solidFill>
                <a:srgbClr val="0456A2"/>
              </a:solidFill>
            </a:endParaRPr>
          </a:p>
          <a:p>
            <a:r>
              <a:rPr lang="nl-NL" dirty="0">
                <a:solidFill>
                  <a:srgbClr val="0456A2"/>
                </a:solidFill>
              </a:rPr>
              <a:t>Tempo van de methode aanhouden</a:t>
            </a:r>
          </a:p>
          <a:p>
            <a:r>
              <a:rPr lang="nl-NL" dirty="0">
                <a:solidFill>
                  <a:srgbClr val="0456A2"/>
                </a:solidFill>
              </a:rPr>
              <a:t>Steeds een beetje niet beheersen, risico op ‘gatenkaas’, probleem bij complexere onderwerpen</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F2E8A4A3-CE24-72DF-C518-1B4EF0C509ED}"/>
              </a:ext>
            </a:extLst>
          </p:cNvPr>
          <p:cNvSpPr txBox="1">
            <a:spLocks/>
          </p:cNvSpPr>
          <p:nvPr/>
        </p:nvSpPr>
        <p:spPr>
          <a:xfrm>
            <a:off x="1018159" y="1609400"/>
            <a:ext cx="4908317"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Weet wat het einddoel is</a:t>
            </a:r>
          </a:p>
          <a:p>
            <a:r>
              <a:rPr lang="nl-NL" dirty="0">
                <a:solidFill>
                  <a:srgbClr val="0456A2"/>
                </a:solidFill>
              </a:rPr>
              <a:t>Formuleer succescriteria</a:t>
            </a:r>
          </a:p>
          <a:p>
            <a:r>
              <a:rPr lang="nl-NL" dirty="0">
                <a:solidFill>
                  <a:srgbClr val="0456A2"/>
                </a:solidFill>
              </a:rPr>
              <a:t>Bedenk andere manieren om</a:t>
            </a:r>
            <a:br>
              <a:rPr lang="nl-NL" dirty="0">
                <a:solidFill>
                  <a:srgbClr val="0456A2"/>
                </a:solidFill>
              </a:rPr>
            </a:br>
            <a:r>
              <a:rPr lang="nl-NL" dirty="0">
                <a:solidFill>
                  <a:srgbClr val="0456A2"/>
                </a:solidFill>
              </a:rPr>
              <a:t>de leerling toch verder te krijgen</a:t>
            </a:r>
          </a:p>
          <a:p>
            <a:r>
              <a:rPr lang="nl-NL" dirty="0">
                <a:solidFill>
                  <a:srgbClr val="0456A2"/>
                </a:solidFill>
              </a:rPr>
              <a:t>Niet beheerst door iedereen:</a:t>
            </a:r>
            <a:br>
              <a:rPr lang="nl-NL" dirty="0">
                <a:solidFill>
                  <a:srgbClr val="0456A2"/>
                </a:solidFill>
              </a:rPr>
            </a:br>
            <a:r>
              <a:rPr lang="nl-NL" dirty="0">
                <a:solidFill>
                  <a:srgbClr val="0456A2"/>
                </a:solidFill>
              </a:rPr>
              <a:t>neem extra tijd</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spTree>
    <p:extLst>
      <p:ext uri="{BB962C8B-B14F-4D97-AF65-F5344CB8AC3E}">
        <p14:creationId xmlns:p14="http://schemas.microsoft.com/office/powerpoint/2010/main" val="4158662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descr="Afbeelding met tekst&#10;&#10;Automatisch gegenereerde beschrijving">
            <a:extLst>
              <a:ext uri="{FF2B5EF4-FFF2-40B4-BE49-F238E27FC236}">
                <a16:creationId xmlns:a16="http://schemas.microsoft.com/office/drawing/2014/main" id="{426D9490-1BCA-69FC-F8A8-EB1035E7B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299" y="0"/>
            <a:ext cx="9110389" cy="6076941"/>
          </a:xfrm>
          <a:prstGeom prst="rect">
            <a:avLst/>
          </a:prstGeom>
        </p:spPr>
      </p:pic>
    </p:spTree>
    <p:extLst>
      <p:ext uri="{BB962C8B-B14F-4D97-AF65-F5344CB8AC3E}">
        <p14:creationId xmlns:p14="http://schemas.microsoft.com/office/powerpoint/2010/main" val="1568316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E8EF73B5-62A2-8759-704D-0121E529F2E7}"/>
              </a:ext>
            </a:extLst>
          </p:cNvPr>
          <p:cNvPicPr>
            <a:picLocks noChangeAspect="1"/>
          </p:cNvPicPr>
          <p:nvPr/>
        </p:nvPicPr>
        <p:blipFill>
          <a:blip r:embed="rId4"/>
          <a:stretch>
            <a:fillRect/>
          </a:stretch>
        </p:blipFill>
        <p:spPr>
          <a:xfrm>
            <a:off x="1695236" y="-39493"/>
            <a:ext cx="8369645" cy="5949506"/>
          </a:xfrm>
          <a:prstGeom prst="rect">
            <a:avLst/>
          </a:prstGeom>
        </p:spPr>
      </p:pic>
    </p:spTree>
    <p:extLst>
      <p:ext uri="{BB962C8B-B14F-4D97-AF65-F5344CB8AC3E}">
        <p14:creationId xmlns:p14="http://schemas.microsoft.com/office/powerpoint/2010/main" val="4097272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4" name="Afbeelding 3">
            <a:extLst>
              <a:ext uri="{FF2B5EF4-FFF2-40B4-BE49-F238E27FC236}">
                <a16:creationId xmlns:a16="http://schemas.microsoft.com/office/drawing/2014/main" id="{F08F2373-188E-6342-71EA-C6262250B7A7}"/>
              </a:ext>
            </a:extLst>
          </p:cNvPr>
          <p:cNvPicPr>
            <a:picLocks noChangeAspect="1"/>
          </p:cNvPicPr>
          <p:nvPr/>
        </p:nvPicPr>
        <p:blipFill>
          <a:blip r:embed="rId4"/>
          <a:stretch>
            <a:fillRect/>
          </a:stretch>
        </p:blipFill>
        <p:spPr>
          <a:xfrm>
            <a:off x="2215581" y="144199"/>
            <a:ext cx="7789082" cy="5820783"/>
          </a:xfrm>
          <a:prstGeom prst="rect">
            <a:avLst/>
          </a:prstGeom>
        </p:spPr>
      </p:pic>
    </p:spTree>
    <p:extLst>
      <p:ext uri="{BB962C8B-B14F-4D97-AF65-F5344CB8AC3E}">
        <p14:creationId xmlns:p14="http://schemas.microsoft.com/office/powerpoint/2010/main" val="191146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a:off x="360140" y="1792708"/>
            <a:ext cx="6203220" cy="26901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Bespreek aan de hand van ‘Mijn onderwijs’ en de fasen waar jij met je school zou willen uitkomen.  </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Bespreek ook: waar liggen kansen, waar gaat het al goed, waar liggen uitdagingen?</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Deel ervaringen over wat je al hebt gedaan, wat ging goed </a:t>
            </a:r>
            <a:r>
              <a:rPr lang="nl-NL" sz="2000" dirty="0" err="1">
                <a:solidFill>
                  <a:srgbClr val="00BFFE"/>
                </a:solidFill>
                <a:latin typeface="Arial Rounded MT Bold" panose="020F0704030504030204" pitchFamily="34" charset="0"/>
              </a:rPr>
              <a:t>etc</a:t>
            </a:r>
            <a:r>
              <a:rPr lang="nl-NL" sz="2000" dirty="0">
                <a:solidFill>
                  <a:srgbClr val="00BFFE"/>
                </a:solidFill>
                <a:latin typeface="Arial Rounded MT Bold" panose="020F0704030504030204" pitchFamily="34" charset="0"/>
              </a:rPr>
              <a:t>?</a:t>
            </a:r>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a:off x="398746" y="440295"/>
            <a:ext cx="2797340" cy="950637"/>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Opdracht 2</a:t>
            </a:r>
          </a:p>
          <a:p>
            <a:r>
              <a:rPr lang="nl-NL" dirty="0">
                <a:solidFill>
                  <a:srgbClr val="00BFFE"/>
                </a:solidFill>
                <a:latin typeface="Arial Rounded MT Bold" panose="020F0704030504030204" pitchFamily="34" charset="0"/>
              </a:rPr>
              <a:t> </a:t>
            </a:r>
            <a:endParaRPr lang="nl-NL" dirty="0"/>
          </a:p>
        </p:txBody>
      </p:sp>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Lst>
          </a:blip>
          <a:srcRect l="33577" t="17421" r="35039" b="5209"/>
          <a:stretch/>
        </p:blipFill>
        <p:spPr>
          <a:xfrm>
            <a:off x="7632098" y="431168"/>
            <a:ext cx="3394662" cy="4705100"/>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6416646" y="3234582"/>
            <a:ext cx="2690153" cy="4931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9284771" y="3182912"/>
            <a:ext cx="2990864" cy="493113"/>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730041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fontScale="92500"/>
          </a:bodyPr>
          <a:lstStyle/>
          <a:p>
            <a:pPr marL="0" indent="0">
              <a:buNone/>
            </a:pPr>
            <a:r>
              <a:rPr lang="nl-NL" dirty="0">
                <a:solidFill>
                  <a:srgbClr val="0B5DA7"/>
                </a:solidFill>
              </a:rPr>
              <a:t>Meer concentrisch van opbouw. </a:t>
            </a:r>
          </a:p>
          <a:p>
            <a:pPr marL="0" indent="0">
              <a:buNone/>
            </a:pPr>
            <a:endParaRPr lang="nl-NL" dirty="0">
              <a:solidFill>
                <a:srgbClr val="0B5DA7"/>
              </a:solidFill>
            </a:endParaRPr>
          </a:p>
          <a:p>
            <a:pPr marL="0" indent="0">
              <a:buNone/>
            </a:pPr>
            <a:r>
              <a:rPr lang="nl-NL" dirty="0">
                <a:solidFill>
                  <a:srgbClr val="0B5DA7"/>
                </a:solidFill>
              </a:rPr>
              <a:t>Welke elementen spelen een rol?</a:t>
            </a: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10" name="Picture 2">
            <a:extLst>
              <a:ext uri="{FF2B5EF4-FFF2-40B4-BE49-F238E27FC236}">
                <a16:creationId xmlns:a16="http://schemas.microsoft.com/office/drawing/2014/main" id="{8CDB522D-A076-4D91-B6AC-7C59EA44C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453" y="198782"/>
            <a:ext cx="4521732" cy="565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381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Rijke taal</a:t>
            </a:r>
            <a:endParaRPr lang="nl-NL" sz="3600"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5" name="Afbeelding 4">
            <a:extLst>
              <a:ext uri="{FF2B5EF4-FFF2-40B4-BE49-F238E27FC236}">
                <a16:creationId xmlns:a16="http://schemas.microsoft.com/office/drawing/2014/main" id="{66436A19-A046-419F-809C-4CD7621FC4E2}"/>
              </a:ext>
            </a:extLst>
          </p:cNvPr>
          <p:cNvPicPr>
            <a:picLocks noChangeAspect="1"/>
          </p:cNvPicPr>
          <p:nvPr/>
        </p:nvPicPr>
        <p:blipFill>
          <a:blip r:embed="rId4"/>
          <a:stretch>
            <a:fillRect/>
          </a:stretch>
        </p:blipFill>
        <p:spPr>
          <a:xfrm rot="836555">
            <a:off x="7260741" y="674775"/>
            <a:ext cx="3314493" cy="4901482"/>
          </a:xfrm>
          <a:prstGeom prst="rect">
            <a:avLst/>
          </a:prstGeom>
        </p:spPr>
      </p:pic>
    </p:spTree>
    <p:extLst>
      <p:ext uri="{BB962C8B-B14F-4D97-AF65-F5344CB8AC3E}">
        <p14:creationId xmlns:p14="http://schemas.microsoft.com/office/powerpoint/2010/main" val="1329529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258052"/>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25843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 (stellen)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079033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Bij </a:t>
            </a:r>
            <a:r>
              <a:rPr lang="nl-NL" b="1" dirty="0">
                <a:solidFill>
                  <a:srgbClr val="0456A2"/>
                </a:solidFill>
              </a:rPr>
              <a:t>leerprocessen</a:t>
            </a:r>
            <a:r>
              <a:rPr lang="nl-NL" dirty="0">
                <a:solidFill>
                  <a:srgbClr val="0456A2"/>
                </a:solidFill>
              </a:rPr>
              <a:t>, zoals het leren decoderen of het leren van grammaticale regels, gaat het om expliciete processen, waarbij duidelijke instructie nodig is (bijvoorbeeld directe instructie).</a:t>
            </a:r>
          </a:p>
          <a:p>
            <a:pPr marL="0" indent="0">
              <a:buNone/>
            </a:pPr>
            <a:endParaRPr lang="nl-NL" dirty="0">
              <a:solidFill>
                <a:srgbClr val="0456A2"/>
              </a:solidFill>
            </a:endParaRPr>
          </a:p>
          <a:p>
            <a:pPr marL="0" indent="0">
              <a:buNone/>
            </a:pPr>
            <a:r>
              <a:rPr lang="nl-NL" dirty="0">
                <a:solidFill>
                  <a:srgbClr val="0456A2"/>
                </a:solidFill>
              </a:rPr>
              <a:t>Bij </a:t>
            </a:r>
            <a:r>
              <a:rPr lang="nl-NL" b="1" dirty="0">
                <a:solidFill>
                  <a:srgbClr val="0456A2"/>
                </a:solidFill>
              </a:rPr>
              <a:t>ontwikkelingsprocessen, </a:t>
            </a:r>
            <a:r>
              <a:rPr lang="nl-NL" dirty="0">
                <a:solidFill>
                  <a:srgbClr val="0456A2"/>
                </a:solidFill>
              </a:rPr>
              <a:t>zoals het leren begrijpen van teksten, gaat het om impliciete processen. Daarbij staat frequent en gemotiveerd oefenen (bijvoorbeeld zelf teksten lezen) met adequate ondersteuning en feedback centraal.</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637875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In de onderwijspraktijk valt op dat we het liefst in alle taalonderdelen expliciete instructie willen geven. </a:t>
            </a:r>
          </a:p>
          <a:p>
            <a:pPr marL="0" indent="0">
              <a:buNone/>
            </a:pPr>
            <a:r>
              <a:rPr lang="nl-NL" dirty="0">
                <a:solidFill>
                  <a:srgbClr val="0456A2"/>
                </a:solidFill>
              </a:rPr>
              <a:t>&gt; kleine woordenschat: dan leren we ze woordbetekenissen aan</a:t>
            </a:r>
          </a:p>
          <a:p>
            <a:pPr marL="0" indent="0">
              <a:buNone/>
            </a:pPr>
            <a:r>
              <a:rPr lang="nl-NL" dirty="0">
                <a:solidFill>
                  <a:srgbClr val="0456A2"/>
                </a:solidFill>
              </a:rPr>
              <a:t>&gt; leesbegrip: we leren ze leesstrategieën aan</a:t>
            </a:r>
          </a:p>
          <a:p>
            <a:pPr marL="0" indent="0">
              <a:buNone/>
            </a:pPr>
            <a:r>
              <a:rPr lang="nl-NL" dirty="0">
                <a:solidFill>
                  <a:srgbClr val="0456A2"/>
                </a:solidFill>
              </a:rPr>
              <a:t>&gt; zwakke leesvaardigheid: we oefenen specifieke moeilijkheden met ze</a:t>
            </a:r>
          </a:p>
          <a:p>
            <a:pPr marL="0" indent="0">
              <a:buNone/>
            </a:pPr>
            <a:r>
              <a:rPr lang="nl-NL" dirty="0">
                <a:solidFill>
                  <a:srgbClr val="0456A2"/>
                </a:solidFill>
              </a:rPr>
              <a:t>&gt; moeite met spellen: nog een keer de spellingsregels uitleggen</a:t>
            </a:r>
          </a:p>
          <a:p>
            <a:pPr marL="0" indent="0">
              <a:buNone/>
            </a:pPr>
            <a:endParaRPr lang="nl-NL" dirty="0">
              <a:solidFill>
                <a:srgbClr val="0456A2"/>
              </a:solidFill>
            </a:endParaRPr>
          </a:p>
          <a:p>
            <a:pPr marL="0" indent="0">
              <a:buNone/>
            </a:pPr>
            <a:r>
              <a:rPr lang="nl-NL" dirty="0">
                <a:solidFill>
                  <a:srgbClr val="0456A2"/>
                </a:solidFill>
              </a:rPr>
              <a:t>&gt;&gt; dit berust op misconcepten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537304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Woordenschat</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lnSpcReduction="10000"/>
          </a:bodyPr>
          <a:lstStyle/>
          <a:p>
            <a:pPr marL="0" indent="0">
              <a:buNone/>
            </a:pPr>
            <a:r>
              <a:rPr lang="nl-NL" i="1" dirty="0">
                <a:solidFill>
                  <a:srgbClr val="0456A2"/>
                </a:solidFill>
              </a:rPr>
              <a:t>‘</a:t>
            </a:r>
            <a:r>
              <a:rPr lang="nl-NL" dirty="0">
                <a:solidFill>
                  <a:srgbClr val="0456A2"/>
                </a:solidFill>
              </a:rPr>
              <a:t>De woordenschat van hoogopgeleiden in hun dagelijks leven is vele malen armer dan geschreven taal. Het is voor leraren dan ook een onmogelijke opgave om de woordenschat van leerlingen helpen te ontwikkelen door alleen woordbetekenissen uit te leggen. Zonder aandacht voor rijke contexten en rijke teksten is woordenschatontwikkeling niet mogelijk.’</a:t>
            </a:r>
          </a:p>
          <a:p>
            <a:pPr marL="0" indent="0">
              <a:buNone/>
            </a:pPr>
            <a:endParaRPr lang="nl-NL" i="1" dirty="0">
              <a:solidFill>
                <a:srgbClr val="0456A2"/>
              </a:solidFill>
            </a:endParaRPr>
          </a:p>
          <a:p>
            <a:pPr>
              <a:buFont typeface="Wingdings" panose="05000000000000000000" pitchFamily="2" charset="2"/>
              <a:buChar char="Ø"/>
            </a:pPr>
            <a:r>
              <a:rPr lang="nl-NL" i="1" dirty="0">
                <a:solidFill>
                  <a:srgbClr val="0456A2"/>
                </a:solidFill>
              </a:rPr>
              <a:t>Niet woorden aanleren, maar woordenschat faciliteren door veel voor te lezen, door hun te stimuleren veel te lezen.</a:t>
            </a:r>
          </a:p>
          <a:p>
            <a:pPr>
              <a:buFont typeface="Wingdings" panose="05000000000000000000" pitchFamily="2" charset="2"/>
              <a:buChar char="Ø"/>
            </a:pPr>
            <a:r>
              <a:rPr lang="nl-NL" i="1" dirty="0">
                <a:solidFill>
                  <a:srgbClr val="0456A2"/>
                </a:solidFill>
              </a:rPr>
              <a:t>Focus op losse woorden in een tekst leidt juist af van het begrijpen van de tekst als geheel</a:t>
            </a:r>
          </a:p>
          <a:p>
            <a:pPr marL="0" indent="0">
              <a:buNone/>
            </a:pPr>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27990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Expliciet aangeleerde kennis en vaardigheden leiden niet vanzelfsprekend tot impliciete ontwikkelingsprocessen!</a:t>
            </a:r>
          </a:p>
          <a:p>
            <a:pPr marL="0" indent="0">
              <a:buNone/>
            </a:pPr>
            <a:endParaRPr lang="nl-NL" dirty="0">
              <a:solidFill>
                <a:srgbClr val="0456A2"/>
              </a:solidFill>
            </a:endParaRPr>
          </a:p>
          <a:p>
            <a:pPr marL="0" indent="0">
              <a:buNone/>
            </a:pPr>
            <a:r>
              <a:rPr lang="nl-NL" dirty="0">
                <a:solidFill>
                  <a:srgbClr val="0456A2"/>
                </a:solidFill>
              </a:rPr>
              <a:t>Ook vaak gericht op toetsen, dus onderdelen die minder afgetoetst worden doen we ook minder vaak, zoals het schrijven van teksten.</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r>
              <a:rPr lang="nl-NL" dirty="0">
                <a:solidFill>
                  <a:srgbClr val="0456A2"/>
                </a:solidFill>
              </a:rPr>
              <a:t>Hoe dan wel? Een aantal denkrichtingen: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7303744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b="1" dirty="0">
                <a:solidFill>
                  <a:srgbClr val="0456A2"/>
                </a:solidFill>
              </a:rPr>
              <a:t>Ontwikkelingsproces</a:t>
            </a:r>
          </a:p>
          <a:p>
            <a:pPr marL="0" indent="0">
              <a:buNone/>
            </a:pPr>
            <a:endParaRPr lang="nl-NL" dirty="0">
              <a:solidFill>
                <a:srgbClr val="0456A2"/>
              </a:solidFill>
            </a:endParaRPr>
          </a:p>
          <a:p>
            <a:pPr marL="0" indent="0">
              <a:buNone/>
            </a:pPr>
            <a:r>
              <a:rPr lang="nl-NL" dirty="0">
                <a:solidFill>
                  <a:srgbClr val="0456A2"/>
                </a:solidFill>
              </a:rPr>
              <a:t>Leraren roosteren tijd in zodat leerlingen frequent kunnen lezen in zelfgekozen boeken.</a:t>
            </a:r>
          </a:p>
          <a:p>
            <a:pPr marL="0" indent="0">
              <a:buNone/>
            </a:pPr>
            <a:r>
              <a:rPr lang="nl-NL" dirty="0">
                <a:solidFill>
                  <a:srgbClr val="0456A2"/>
                </a:solidFill>
              </a:rPr>
              <a:t>Ze zorgen voor rijke teksten, aansluitend bij uitdagende thema’s, voor interessante gesprekken over diepgaande vragen en voor (schrijf)opdrachten rond die thema’s.</a:t>
            </a:r>
          </a:p>
          <a:p>
            <a:pPr marL="0" indent="0">
              <a:buNone/>
            </a:pPr>
            <a:endParaRPr lang="nl-NL" dirty="0">
              <a:solidFill>
                <a:srgbClr val="0456A2"/>
              </a:solidFill>
            </a:endParaRPr>
          </a:p>
          <a:p>
            <a:pPr marL="0" indent="0">
              <a:buNone/>
            </a:pPr>
            <a:r>
              <a:rPr lang="nl-NL" dirty="0">
                <a:solidFill>
                  <a:srgbClr val="0456A2"/>
                </a:solidFill>
              </a:rPr>
              <a:t>De thema’s zijn niet alleen voor taal, maar sluiten aan bij het grotere thema dat behandeld wordt in de groep.</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076839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lezen, wat is leesbegrip</a:t>
            </a:r>
            <a:endParaRPr lang="nl-NL" sz="3600" dirty="0"/>
          </a:p>
        </p:txBody>
      </p:sp>
      <p:sp>
        <p:nvSpPr>
          <p:cNvPr id="3" name="Tijdelijke aanduiding voor inhoud 2"/>
          <p:cNvSpPr>
            <a:spLocks noGrp="1"/>
          </p:cNvSpPr>
          <p:nvPr>
            <p:ph idx="1"/>
          </p:nvPr>
        </p:nvSpPr>
        <p:spPr>
          <a:xfrm>
            <a:off x="677469" y="1093610"/>
            <a:ext cx="10191254" cy="4670779"/>
          </a:xfrm>
          <a:noFill/>
        </p:spPr>
        <p:txBody>
          <a:bodyPr>
            <a:normAutofit/>
          </a:bodyPr>
          <a:lstStyle/>
          <a:p>
            <a:r>
              <a:rPr lang="nl-NL" dirty="0">
                <a:solidFill>
                  <a:srgbClr val="0456A2"/>
                </a:solidFill>
              </a:rPr>
              <a:t>Leesbegrip = DV x ETB x LMH x TK x AD</a:t>
            </a:r>
          </a:p>
          <a:p>
            <a:endParaRPr lang="nl-NL" dirty="0">
              <a:solidFill>
                <a:srgbClr val="0456A2"/>
              </a:solidFill>
            </a:endParaRPr>
          </a:p>
          <a:p>
            <a:r>
              <a:rPr lang="nl-NL" dirty="0">
                <a:solidFill>
                  <a:srgbClr val="0456A2"/>
                </a:solidFill>
              </a:rPr>
              <a:t>DV = decoderen en vloeiendheid </a:t>
            </a:r>
          </a:p>
          <a:p>
            <a:r>
              <a:rPr lang="nl-NL" dirty="0">
                <a:solidFill>
                  <a:srgbClr val="0456A2"/>
                </a:solidFill>
              </a:rPr>
              <a:t>EV= ervarings- en taalbasis </a:t>
            </a:r>
            <a:r>
              <a:rPr lang="nl-NL" sz="2400" dirty="0">
                <a:solidFill>
                  <a:srgbClr val="0456A2"/>
                </a:solidFill>
              </a:rPr>
              <a:t>(wat weet je al van dit </a:t>
            </a:r>
            <a:br>
              <a:rPr lang="nl-NL" sz="2400" dirty="0">
                <a:solidFill>
                  <a:srgbClr val="0456A2"/>
                </a:solidFill>
              </a:rPr>
            </a:br>
            <a:r>
              <a:rPr lang="nl-NL" sz="2400" dirty="0">
                <a:solidFill>
                  <a:srgbClr val="0456A2"/>
                </a:solidFill>
              </a:rPr>
              <a:t>onderwerp, woordenschat)</a:t>
            </a:r>
          </a:p>
          <a:p>
            <a:r>
              <a:rPr lang="nl-NL" dirty="0">
                <a:solidFill>
                  <a:srgbClr val="0456A2"/>
                </a:solidFill>
              </a:rPr>
              <a:t>LMH = leesmotivatie en hoeveelheid tekst</a:t>
            </a:r>
          </a:p>
          <a:p>
            <a:r>
              <a:rPr lang="nl-NL" dirty="0">
                <a:solidFill>
                  <a:srgbClr val="0456A2"/>
                </a:solidFill>
              </a:rPr>
              <a:t>TK= tekstkwaliteit </a:t>
            </a:r>
            <a:r>
              <a:rPr lang="nl-NL" sz="2400" dirty="0">
                <a:solidFill>
                  <a:srgbClr val="0456A2"/>
                </a:solidFill>
              </a:rPr>
              <a:t>(rijke teksten, meerdere teksten over een onderwerp)</a:t>
            </a:r>
          </a:p>
          <a:p>
            <a:r>
              <a:rPr lang="nl-NL" dirty="0">
                <a:solidFill>
                  <a:srgbClr val="0456A2"/>
                </a:solidFill>
              </a:rPr>
              <a:t>AD = actief denken </a:t>
            </a:r>
            <a:r>
              <a:rPr lang="nl-NL" sz="2400" dirty="0">
                <a:solidFill>
                  <a:srgbClr val="0456A2"/>
                </a:solidFill>
              </a:rPr>
              <a:t>(gesprekken, schrijven over teksten, interessante 					     betekenisvolle opdrachten)</a:t>
            </a:r>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4" name="Afbeelding 3">
            <a:extLst>
              <a:ext uri="{FF2B5EF4-FFF2-40B4-BE49-F238E27FC236}">
                <a16:creationId xmlns:a16="http://schemas.microsoft.com/office/drawing/2014/main" id="{8B8FFD97-3D45-9BFF-146D-550B93C6C422}"/>
              </a:ext>
            </a:extLst>
          </p:cNvPr>
          <p:cNvPicPr>
            <a:picLocks noChangeAspect="1"/>
          </p:cNvPicPr>
          <p:nvPr/>
        </p:nvPicPr>
        <p:blipFill>
          <a:blip r:embed="rId4"/>
          <a:stretch>
            <a:fillRect/>
          </a:stretch>
        </p:blipFill>
        <p:spPr>
          <a:xfrm rot="836555">
            <a:off x="9129859" y="252021"/>
            <a:ext cx="2553654" cy="3776351"/>
          </a:xfrm>
          <a:prstGeom prst="rect">
            <a:avLst/>
          </a:prstGeom>
        </p:spPr>
      </p:pic>
    </p:spTree>
    <p:extLst>
      <p:ext uri="{BB962C8B-B14F-4D97-AF65-F5344CB8AC3E}">
        <p14:creationId xmlns:p14="http://schemas.microsoft.com/office/powerpoint/2010/main" val="38630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begrijpend lezen</a:t>
            </a:r>
            <a:endParaRPr lang="nl-NL" sz="3600" dirty="0"/>
          </a:p>
        </p:txBody>
      </p:sp>
      <p:sp>
        <p:nvSpPr>
          <p:cNvPr id="3" name="Tijdelijke aanduiding voor inhoud 2"/>
          <p:cNvSpPr>
            <a:spLocks noGrp="1"/>
          </p:cNvSpPr>
          <p:nvPr>
            <p:ph idx="1"/>
          </p:nvPr>
        </p:nvSpPr>
        <p:spPr>
          <a:xfrm>
            <a:off x="677468" y="1252943"/>
            <a:ext cx="9592967" cy="4670779"/>
          </a:xfrm>
          <a:noFill/>
        </p:spPr>
        <p:txBody>
          <a:bodyPr>
            <a:normAutofit/>
          </a:bodyPr>
          <a:lstStyle/>
          <a:p>
            <a:r>
              <a:rPr lang="nl-NL" dirty="0">
                <a:solidFill>
                  <a:srgbClr val="0456A2"/>
                </a:solidFill>
              </a:rPr>
              <a:t>Begrijpend lezen is alleen in Nederland een apart vak</a:t>
            </a:r>
          </a:p>
          <a:p>
            <a:r>
              <a:rPr lang="nl-NL" dirty="0">
                <a:solidFill>
                  <a:srgbClr val="0456A2"/>
                </a:solidFill>
              </a:rPr>
              <a:t>Scores voor leesbegrip belangrijk bij de verwijzing naar het VO</a:t>
            </a:r>
          </a:p>
          <a:p>
            <a:r>
              <a:rPr lang="nl-NL" dirty="0">
                <a:solidFill>
                  <a:srgbClr val="0456A2"/>
                </a:solidFill>
              </a:rPr>
              <a:t>Leesbegrip komt op vergelijkbare wijze tot stand als mondelinge taal</a:t>
            </a:r>
          </a:p>
          <a:p>
            <a:r>
              <a:rPr lang="nl-NL" dirty="0">
                <a:solidFill>
                  <a:srgbClr val="0456A2"/>
                </a:solidFill>
              </a:rPr>
              <a:t>Begrijpen van een tekst verloopt grotendeels onbewust</a:t>
            </a:r>
          </a:p>
          <a:p>
            <a:r>
              <a:rPr lang="nl-NL" dirty="0">
                <a:solidFill>
                  <a:srgbClr val="0456A2"/>
                </a:solidFill>
              </a:rPr>
              <a:t>Soms zijn onbewuste processen niet toereikend: dan kan een lezer ervoor kiezen om bewust iets te herhalen, langzamer lezen etc.</a:t>
            </a:r>
          </a:p>
          <a:p>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3919736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401" y="-114301"/>
            <a:ext cx="10837063" cy="1143000"/>
          </a:xfrm>
        </p:spPr>
        <p:txBody>
          <a:bodyPr>
            <a:normAutofit/>
          </a:bodyPr>
          <a:lstStyle/>
          <a:p>
            <a:r>
              <a:rPr lang="nl-NL" sz="3600" dirty="0">
                <a:solidFill>
                  <a:srgbClr val="00BFFE"/>
                </a:solidFill>
                <a:latin typeface="Arial Rounded MT Bold" panose="020F0704030504030204" pitchFamily="34" charset="0"/>
              </a:rPr>
              <a:t>Begrijpend lezen: tekst- hard -hoofdvragen</a:t>
            </a:r>
            <a:endParaRPr lang="nl-NL" sz="3600" dirty="0"/>
          </a:p>
        </p:txBody>
      </p:sp>
      <p:sp>
        <p:nvSpPr>
          <p:cNvPr id="3" name="Tijdelijke aanduiding voor inhoud 2"/>
          <p:cNvSpPr>
            <a:spLocks noGrp="1"/>
          </p:cNvSpPr>
          <p:nvPr>
            <p:ph idx="1"/>
          </p:nvPr>
        </p:nvSpPr>
        <p:spPr>
          <a:xfrm>
            <a:off x="745333" y="842494"/>
            <a:ext cx="10769197" cy="5267434"/>
          </a:xfrm>
          <a:noFill/>
        </p:spPr>
        <p:txBody>
          <a:bodyPr>
            <a:normAutofit fontScale="92500" lnSpcReduction="20000"/>
          </a:bodyPr>
          <a:lstStyle/>
          <a:p>
            <a:endParaRPr lang="nl-NL" dirty="0">
              <a:solidFill>
                <a:srgbClr val="0456A2"/>
              </a:solidFill>
            </a:endParaRPr>
          </a:p>
          <a:p>
            <a:r>
              <a:rPr lang="nl-NL" dirty="0">
                <a:solidFill>
                  <a:srgbClr val="0456A2"/>
                </a:solidFill>
              </a:rPr>
              <a:t>Denken over tekstvragen: </a:t>
            </a:r>
          </a:p>
          <a:p>
            <a:pPr lvl="1"/>
            <a:r>
              <a:rPr lang="nl-NL" dirty="0">
                <a:solidFill>
                  <a:srgbClr val="0456A2"/>
                </a:solidFill>
              </a:rPr>
              <a:t>waar gaat deze tekst over, wat wil de maker vertellen</a:t>
            </a:r>
          </a:p>
          <a:p>
            <a:pPr marL="457200" lvl="1" indent="0">
              <a:buNone/>
            </a:pPr>
            <a:endParaRPr lang="nl-NL" dirty="0">
              <a:solidFill>
                <a:srgbClr val="0456A2"/>
              </a:solidFill>
            </a:endParaRPr>
          </a:p>
          <a:p>
            <a:r>
              <a:rPr lang="nl-NL" dirty="0">
                <a:solidFill>
                  <a:srgbClr val="0456A2"/>
                </a:solidFill>
              </a:rPr>
              <a:t>Denken over hoofdvragen</a:t>
            </a:r>
          </a:p>
          <a:p>
            <a:pPr lvl="1"/>
            <a:r>
              <a:rPr lang="nl-NL" dirty="0">
                <a:solidFill>
                  <a:srgbClr val="0456A2"/>
                </a:solidFill>
              </a:rPr>
              <a:t>Wat valt je op, wat voor nieuws heb je geleerd? </a:t>
            </a:r>
            <a:r>
              <a:rPr lang="nl-NL" dirty="0" err="1">
                <a:solidFill>
                  <a:srgbClr val="0456A2"/>
                </a:solidFill>
              </a:rPr>
              <a:t>etc</a:t>
            </a:r>
            <a:endParaRPr lang="nl-NL" dirty="0">
              <a:solidFill>
                <a:srgbClr val="0456A2"/>
              </a:solidFill>
            </a:endParaRPr>
          </a:p>
          <a:p>
            <a:endParaRPr lang="nl-NL" dirty="0">
              <a:solidFill>
                <a:srgbClr val="0456A2"/>
              </a:solidFill>
            </a:endParaRPr>
          </a:p>
          <a:p>
            <a:r>
              <a:rPr lang="nl-NL" dirty="0">
                <a:solidFill>
                  <a:srgbClr val="0456A2"/>
                </a:solidFill>
              </a:rPr>
              <a:t>Denken over hartvragen</a:t>
            </a:r>
          </a:p>
          <a:p>
            <a:pPr lvl="1"/>
            <a:r>
              <a:rPr lang="nl-NL" dirty="0">
                <a:solidFill>
                  <a:srgbClr val="0456A2"/>
                </a:solidFill>
              </a:rPr>
              <a:t>Wat voel je bij de tekst? Wat vond jij het mooist?</a:t>
            </a:r>
          </a:p>
          <a:p>
            <a:pPr marL="457200" lvl="1" indent="0">
              <a:buNone/>
            </a:pPr>
            <a:endParaRPr lang="nl-NL" dirty="0">
              <a:solidFill>
                <a:srgbClr val="0456A2"/>
              </a:solidFill>
            </a:endParaRPr>
          </a:p>
          <a:p>
            <a:endParaRPr lang="nl-NL" dirty="0">
              <a:solidFill>
                <a:srgbClr val="0456A2"/>
              </a:solidFill>
            </a:endParaRPr>
          </a:p>
          <a:p>
            <a:pPr>
              <a:buFont typeface="Wingdings" panose="05000000000000000000" pitchFamily="2" charset="2"/>
              <a:buChar char="Ø"/>
            </a:pPr>
            <a:r>
              <a:rPr lang="nl-NL" dirty="0">
                <a:solidFill>
                  <a:srgbClr val="0456A2"/>
                </a:solidFill>
              </a:rPr>
              <a:t> Een of twee vragen per tekst, niet alle vragen bespreken</a:t>
            </a:r>
          </a:p>
          <a:p>
            <a:pPr>
              <a:buFont typeface="Wingdings" panose="05000000000000000000" pitchFamily="2" charset="2"/>
              <a:buChar char="Ø"/>
            </a:pPr>
            <a:r>
              <a:rPr lang="nl-NL" dirty="0">
                <a:solidFill>
                  <a:srgbClr val="0456A2"/>
                </a:solidFill>
              </a:rPr>
              <a:t> Woordenschat is belangrijke basis, maar ga geen losse woorden trainen</a:t>
            </a:r>
          </a:p>
          <a:p>
            <a:pPr>
              <a:buFont typeface="Wingdings" panose="05000000000000000000" pitchFamily="2" charset="2"/>
              <a:buChar char="Ø"/>
            </a:pPr>
            <a:r>
              <a:rPr lang="nl-NL" dirty="0">
                <a:solidFill>
                  <a:srgbClr val="0456A2"/>
                </a:solidFill>
              </a:rPr>
              <a:t> Lezen en voorlezen!!</a:t>
            </a:r>
          </a:p>
          <a:p>
            <a:pPr marL="457200" lvl="1" indent="0">
              <a:buNone/>
            </a:pPr>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540938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C5ABFC50-18BC-4340-A707-6DA9CD96AA25}"/>
              </a:ext>
            </a:extLst>
          </p:cNvPr>
          <p:cNvPicPr>
            <a:picLocks noChangeAspect="1"/>
          </p:cNvPicPr>
          <p:nvPr/>
        </p:nvPicPr>
        <p:blipFill>
          <a:blip r:embed="rId4"/>
          <a:stretch>
            <a:fillRect/>
          </a:stretch>
        </p:blipFill>
        <p:spPr>
          <a:xfrm>
            <a:off x="3473726" y="0"/>
            <a:ext cx="4914900" cy="6908884"/>
          </a:xfrm>
          <a:prstGeom prst="rect">
            <a:avLst/>
          </a:prstGeom>
        </p:spPr>
      </p:pic>
    </p:spTree>
    <p:extLst>
      <p:ext uri="{BB962C8B-B14F-4D97-AF65-F5344CB8AC3E}">
        <p14:creationId xmlns:p14="http://schemas.microsoft.com/office/powerpoint/2010/main" val="2128760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813201" y="957108"/>
            <a:ext cx="10769197" cy="4670779"/>
          </a:xfrm>
          <a:noFill/>
        </p:spPr>
        <p:txBody>
          <a:bodyPr>
            <a:normAutofit lnSpcReduction="10000"/>
          </a:bodyPr>
          <a:lstStyle/>
          <a:p>
            <a:pPr marL="0" indent="0">
              <a:buNone/>
            </a:pPr>
            <a:r>
              <a:rPr lang="nl-NL" b="1" dirty="0">
                <a:solidFill>
                  <a:srgbClr val="0456A2"/>
                </a:solidFill>
              </a:rPr>
              <a:t>Schrijven (stellen)</a:t>
            </a:r>
          </a:p>
          <a:p>
            <a:pPr marL="0" indent="0">
              <a:buNone/>
            </a:pPr>
            <a:endParaRPr lang="nl-NL" dirty="0">
              <a:solidFill>
                <a:srgbClr val="0456A2"/>
              </a:solidFill>
            </a:endParaRPr>
          </a:p>
          <a:p>
            <a:pPr marL="0" indent="0">
              <a:buNone/>
            </a:pPr>
            <a:r>
              <a:rPr lang="nl-NL" dirty="0">
                <a:solidFill>
                  <a:srgbClr val="0456A2"/>
                </a:solidFill>
              </a:rPr>
              <a:t>Wat zijn goede schrijfopdrachten?</a:t>
            </a:r>
          </a:p>
          <a:p>
            <a:pPr marL="0" indent="0">
              <a:buNone/>
            </a:pPr>
            <a:r>
              <a:rPr lang="nl-NL" dirty="0">
                <a:solidFill>
                  <a:srgbClr val="0456A2"/>
                </a:solidFill>
              </a:rPr>
              <a:t>Dit is een punt van aandacht voor een later moment om goed over na te denken. Zie ook Rijke taal, vanaf </a:t>
            </a:r>
            <a:r>
              <a:rPr lang="nl-NL" dirty="0" err="1">
                <a:solidFill>
                  <a:srgbClr val="0456A2"/>
                </a:solidFill>
              </a:rPr>
              <a:t>blz</a:t>
            </a:r>
            <a:r>
              <a:rPr lang="nl-NL" dirty="0">
                <a:solidFill>
                  <a:srgbClr val="0456A2"/>
                </a:solidFill>
              </a:rPr>
              <a:t> 316.</a:t>
            </a:r>
          </a:p>
          <a:p>
            <a:pPr marL="0" indent="0">
              <a:buNone/>
            </a:pPr>
            <a:r>
              <a:rPr lang="nl-NL" dirty="0">
                <a:solidFill>
                  <a:srgbClr val="0456A2"/>
                </a:solidFill>
              </a:rPr>
              <a:t>Voor nu: gebruik schrijfopdrachten uit de methode aangevuld met eigen opdrachten.</a:t>
            </a:r>
          </a:p>
          <a:p>
            <a:pPr marL="0" indent="0">
              <a:buNone/>
            </a:pPr>
            <a:endParaRPr lang="nl-NL" dirty="0">
              <a:solidFill>
                <a:srgbClr val="0456A2"/>
              </a:solidFill>
            </a:endParaRPr>
          </a:p>
          <a:p>
            <a:pPr marL="0" indent="0">
              <a:buNone/>
            </a:pPr>
            <a:r>
              <a:rPr lang="nl-NL" dirty="0">
                <a:solidFill>
                  <a:srgbClr val="0456A2"/>
                </a:solidFill>
                <a:hlinkClick r:id="rId3"/>
              </a:rPr>
              <a:t>https://www.kennisrotonde.nl/vraag-en-antwoord/Correcte-zinnen-formuleren-in-schrijfopdrachten</a:t>
            </a: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678174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699014" y="342802"/>
            <a:ext cx="10818316" cy="5215517"/>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solidFill>
                  <a:srgbClr val="0456A2"/>
                </a:solidFill>
                <a:effectLst/>
                <a:latin typeface="Calibri" panose="020F0502020204030204" pitchFamily="34" charset="0"/>
                <a:ea typeface="Calibri" panose="020F0502020204030204" pitchFamily="34" charset="0"/>
              </a:rPr>
              <a:t>Taal leren is complex, concentrisch. De uitvoering is echter redelijk eenduidig. Wat kun je doen?</a:t>
            </a:r>
          </a:p>
          <a:p>
            <a:pPr marL="0" indent="0">
              <a:buNone/>
            </a:pPr>
            <a:endParaRPr lang="nl-NL" b="1" dirty="0">
              <a:solidFill>
                <a:srgbClr val="0456A2"/>
              </a:solidFill>
              <a:effectLst/>
              <a:latin typeface="Calibri" panose="020F0502020204030204" pitchFamily="34" charset="0"/>
              <a:ea typeface="Calibri" panose="020F0502020204030204" pitchFamily="34" charset="0"/>
            </a:endParaRPr>
          </a:p>
          <a:p>
            <a:r>
              <a:rPr lang="nl-NL" dirty="0">
                <a:solidFill>
                  <a:srgbClr val="0456A2"/>
                </a:solidFill>
                <a:effectLst/>
                <a:latin typeface="Calibri" panose="020F0502020204030204" pitchFamily="34" charset="0"/>
                <a:ea typeface="Calibri" panose="020F0502020204030204" pitchFamily="34" charset="0"/>
              </a:rPr>
              <a:t>Woordenschat:  lezen, lezen, lezen, voorlezen, voorlezen</a:t>
            </a:r>
          </a:p>
          <a:p>
            <a:r>
              <a:rPr lang="nl-NL" dirty="0">
                <a:solidFill>
                  <a:srgbClr val="0456A2"/>
                </a:solidFill>
                <a:effectLst/>
                <a:latin typeface="Calibri" panose="020F0502020204030204" pitchFamily="34" charset="0"/>
                <a:ea typeface="Calibri" panose="020F0502020204030204" pitchFamily="34" charset="0"/>
              </a:rPr>
              <a:t>Taalbeschouwing</a:t>
            </a:r>
          </a:p>
          <a:p>
            <a:r>
              <a:rPr lang="nl-NL" dirty="0">
                <a:solidFill>
                  <a:srgbClr val="0456A2"/>
                </a:solidFill>
                <a:effectLst/>
                <a:latin typeface="Calibri" panose="020F0502020204030204" pitchFamily="34" charset="0"/>
                <a:ea typeface="Calibri" panose="020F0502020204030204" pitchFamily="34" charset="0"/>
              </a:rPr>
              <a:t>Spreekwoorden en gezegden</a:t>
            </a:r>
          </a:p>
          <a:p>
            <a:r>
              <a:rPr lang="nl-NL" dirty="0">
                <a:solidFill>
                  <a:srgbClr val="0456A2"/>
                </a:solidFill>
                <a:effectLst/>
                <a:latin typeface="Calibri" panose="020F0502020204030204" pitchFamily="34" charset="0"/>
                <a:ea typeface="Calibri" panose="020F0502020204030204" pitchFamily="34" charset="0"/>
              </a:rPr>
              <a:t>Zinsontleding: wees nuchter, wel belangrijk, maar niet altijd alle details . </a:t>
            </a:r>
          </a:p>
          <a:p>
            <a:r>
              <a:rPr lang="nl-NL" dirty="0">
                <a:solidFill>
                  <a:srgbClr val="0456A2"/>
                </a:solidFill>
                <a:effectLst/>
                <a:latin typeface="Calibri" panose="020F0502020204030204" pitchFamily="34" charset="0"/>
                <a:ea typeface="Calibri" panose="020F0502020204030204" pitchFamily="34" charset="0"/>
              </a:rPr>
              <a:t>Spelling: ook veel lezen en schrijven</a:t>
            </a:r>
          </a:p>
          <a:p>
            <a:r>
              <a:rPr lang="nl-NL" dirty="0">
                <a:solidFill>
                  <a:srgbClr val="0456A2"/>
                </a:solidFill>
                <a:effectLst/>
                <a:latin typeface="Calibri" panose="020F0502020204030204" pitchFamily="34" charset="0"/>
                <a:ea typeface="Calibri" panose="020F0502020204030204" pitchFamily="34" charset="0"/>
              </a:rPr>
              <a:t>Werkwoordspelling: vooral </a:t>
            </a:r>
            <a:r>
              <a:rPr lang="nl-NL" dirty="0" err="1">
                <a:solidFill>
                  <a:srgbClr val="0456A2"/>
                </a:solidFill>
                <a:effectLst/>
                <a:latin typeface="Calibri" panose="020F0502020204030204" pitchFamily="34" charset="0"/>
                <a:ea typeface="Calibri" panose="020F0502020204030204" pitchFamily="34" charset="0"/>
              </a:rPr>
              <a:t>dt</a:t>
            </a:r>
            <a:r>
              <a:rPr lang="nl-NL" dirty="0">
                <a:solidFill>
                  <a:srgbClr val="0456A2"/>
                </a:solidFill>
                <a:effectLst/>
                <a:latin typeface="Calibri" panose="020F0502020204030204" pitchFamily="34" charset="0"/>
                <a:ea typeface="Calibri" panose="020F0502020204030204" pitchFamily="34" charset="0"/>
              </a:rPr>
              <a:t> regels, wel regels, hou het simpel, ook veel schrijven en dictee</a:t>
            </a:r>
          </a:p>
          <a:p>
            <a:r>
              <a:rPr lang="nl-NL">
                <a:solidFill>
                  <a:srgbClr val="0456A2"/>
                </a:solidFill>
                <a:latin typeface="Calibri" panose="020F0502020204030204" pitchFamily="34" charset="0"/>
                <a:ea typeface="Calibri" panose="020F0502020204030204" pitchFamily="34" charset="0"/>
              </a:rPr>
              <a:t>Spreken en luisteren</a:t>
            </a:r>
            <a:endParaRPr lang="nl-NL" dirty="0">
              <a:solidFill>
                <a:srgbClr val="0456A2"/>
              </a:solidFill>
              <a:effectLst/>
              <a:latin typeface="Calibri" panose="020F0502020204030204" pitchFamily="34" charset="0"/>
              <a:ea typeface="Calibri" panose="020F0502020204030204" pitchFamily="34" charset="0"/>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808605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3  Leerlijn taal</a:t>
            </a:r>
          </a:p>
        </p:txBody>
      </p:sp>
      <p:sp>
        <p:nvSpPr>
          <p:cNvPr id="3" name="Tijdelijke aanduiding voor inhoud 2"/>
          <p:cNvSpPr>
            <a:spLocks noGrp="1"/>
          </p:cNvSpPr>
          <p:nvPr>
            <p:ph idx="1"/>
          </p:nvPr>
        </p:nvSpPr>
        <p:spPr>
          <a:xfrm>
            <a:off x="404950" y="1410896"/>
            <a:ext cx="11535260" cy="4961903"/>
          </a:xfrm>
          <a:solidFill>
            <a:schemeClr val="accent4">
              <a:lumMod val="20000"/>
              <a:lumOff val="80000"/>
            </a:schemeClr>
          </a:solidFill>
        </p:spPr>
        <p:txBody>
          <a:bodyPr>
            <a:normAutofit fontScale="92500" lnSpcReduction="10000"/>
          </a:bodyPr>
          <a:lstStyle/>
          <a:p>
            <a:pPr marL="0" indent="0">
              <a:buNone/>
            </a:pPr>
            <a:r>
              <a:rPr lang="nl-NL" dirty="0">
                <a:solidFill>
                  <a:srgbClr val="002060"/>
                </a:solidFill>
              </a:rPr>
              <a:t>Bekijken</a:t>
            </a:r>
          </a:p>
          <a:p>
            <a:pPr lvl="1"/>
            <a:r>
              <a:rPr lang="nl-NL" dirty="0">
                <a:solidFill>
                  <a:srgbClr val="002060"/>
                </a:solidFill>
              </a:rPr>
              <a:t>Boek Leerlijnen voor het basisonderwijs, verdeeld over de leerjaren</a:t>
            </a:r>
          </a:p>
          <a:p>
            <a:pPr lvl="1"/>
            <a:r>
              <a:rPr lang="nl-NL" dirty="0">
                <a:solidFill>
                  <a:srgbClr val="002060"/>
                </a:solidFill>
              </a:rPr>
              <a:t>Doelen taal per groep van verschillende taalmethodes</a:t>
            </a:r>
          </a:p>
          <a:p>
            <a:pPr marL="0" indent="0">
              <a:buNone/>
            </a:pPr>
            <a:endParaRPr lang="nl-NL" dirty="0">
              <a:solidFill>
                <a:srgbClr val="002060"/>
              </a:solidFill>
            </a:endParaRPr>
          </a:p>
          <a:p>
            <a:pPr marL="0" indent="0">
              <a:buNone/>
            </a:pPr>
            <a:r>
              <a:rPr lang="nl-NL" dirty="0">
                <a:solidFill>
                  <a:srgbClr val="002060"/>
                </a:solidFill>
              </a:rPr>
              <a:t>Bespreken, kies je groep</a:t>
            </a:r>
          </a:p>
          <a:p>
            <a:r>
              <a:rPr lang="nl-NL" b="1" dirty="0">
                <a:solidFill>
                  <a:srgbClr val="002060"/>
                </a:solidFill>
              </a:rPr>
              <a:t>Welke doelen zijn relevant bij taal?</a:t>
            </a:r>
          </a:p>
          <a:p>
            <a:r>
              <a:rPr lang="nl-NL" b="1" dirty="0">
                <a:solidFill>
                  <a:srgbClr val="002060"/>
                </a:solidFill>
              </a:rPr>
              <a:t>Is hier een methode voor nodig?</a:t>
            </a:r>
          </a:p>
          <a:p>
            <a:r>
              <a:rPr lang="nl-NL" b="1" dirty="0">
                <a:solidFill>
                  <a:srgbClr val="002060"/>
                </a:solidFill>
              </a:rPr>
              <a:t>Hoe plannen we dit in?</a:t>
            </a:r>
          </a:p>
          <a:p>
            <a:r>
              <a:rPr lang="nl-NL" b="1" dirty="0">
                <a:solidFill>
                  <a:srgbClr val="002060"/>
                </a:solidFill>
              </a:rPr>
              <a:t>Wil je dit, wat is het alternatief?</a:t>
            </a:r>
          </a:p>
          <a:p>
            <a:r>
              <a:rPr lang="nl-NL" b="1" dirty="0">
                <a:solidFill>
                  <a:srgbClr val="002060"/>
                </a:solidFill>
              </a:rPr>
              <a:t>Wat hebben leerkrachten nodig?</a:t>
            </a:r>
          </a:p>
          <a:p>
            <a:r>
              <a:rPr lang="nl-NL" sz="3600" b="1" dirty="0">
                <a:solidFill>
                  <a:srgbClr val="002060"/>
                </a:solidFill>
              </a:rPr>
              <a:t>Hoe borgen we dit op schoolniveau op de langere termijn?</a:t>
            </a:r>
            <a:endParaRPr lang="nl-NL" sz="3600" dirty="0">
              <a:solidFill>
                <a:srgbClr val="002060"/>
              </a:solidFill>
            </a:endParaRPr>
          </a:p>
          <a:p>
            <a:endParaRPr lang="nl-NL" dirty="0">
              <a:solidFill>
                <a:srgbClr val="002060"/>
              </a:solidFill>
            </a:endParaRPr>
          </a:p>
        </p:txBody>
      </p:sp>
      <p:pic>
        <p:nvPicPr>
          <p:cNvPr id="4" name="Afbeelding 3">
            <a:extLst>
              <a:ext uri="{FF2B5EF4-FFF2-40B4-BE49-F238E27FC236}">
                <a16:creationId xmlns:a16="http://schemas.microsoft.com/office/drawing/2014/main" id="{73BA8244-47D1-4283-A65F-8C963ABC3C12}"/>
              </a:ext>
            </a:extLst>
          </p:cNvPr>
          <p:cNvPicPr>
            <a:picLocks noChangeAspect="1"/>
          </p:cNvPicPr>
          <p:nvPr/>
        </p:nvPicPr>
        <p:blipFill rotWithShape="1">
          <a:blip r:embed="rId3"/>
          <a:srcRect l="30116" r="30307" b="1105"/>
          <a:stretch/>
        </p:blipFill>
        <p:spPr>
          <a:xfrm rot="474319">
            <a:off x="9318955" y="662400"/>
            <a:ext cx="2404960" cy="3378732"/>
          </a:xfrm>
          <a:prstGeom prst="rect">
            <a:avLst/>
          </a:prstGeom>
        </p:spPr>
      </p:pic>
    </p:spTree>
    <p:extLst>
      <p:ext uri="{BB962C8B-B14F-4D97-AF65-F5344CB8AC3E}">
        <p14:creationId xmlns:p14="http://schemas.microsoft.com/office/powerpoint/2010/main" val="39826290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0"/>
            <a:ext cx="10515600" cy="1325563"/>
          </a:xfrm>
        </p:spPr>
        <p:txBody>
          <a:bodyPr/>
          <a:lstStyle/>
          <a:p>
            <a:r>
              <a:rPr lang="nl-NL" dirty="0">
                <a:solidFill>
                  <a:srgbClr val="00BFFE"/>
                </a:solidFill>
                <a:latin typeface="Arial Rounded MT Bold" panose="020F0704030504030204" pitchFamily="34" charset="0"/>
              </a:rPr>
              <a:t>Filmpje kindgesprekken</a:t>
            </a:r>
          </a:p>
        </p:txBody>
      </p:sp>
      <p:sp>
        <p:nvSpPr>
          <p:cNvPr id="6" name="Tijdelijke aanduiding voor inhoud 5"/>
          <p:cNvSpPr>
            <a:spLocks noGrp="1"/>
          </p:cNvSpPr>
          <p:nvPr>
            <p:ph idx="1"/>
          </p:nvPr>
        </p:nvSpPr>
        <p:spPr>
          <a:xfrm>
            <a:off x="838199" y="1232452"/>
            <a:ext cx="10651436" cy="4126523"/>
          </a:xfrm>
        </p:spPr>
        <p:txBody>
          <a:bodyPr>
            <a:normAutofit/>
          </a:bodyPr>
          <a:lstStyle/>
          <a:p>
            <a:endParaRPr lang="nl-NL" dirty="0">
              <a:solidFill>
                <a:srgbClr val="0B5DA7"/>
              </a:solidFill>
            </a:endParaRP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7" name="Tekstvak 6">
            <a:extLst>
              <a:ext uri="{FF2B5EF4-FFF2-40B4-BE49-F238E27FC236}">
                <a16:creationId xmlns:a16="http://schemas.microsoft.com/office/drawing/2014/main" id="{EB73354B-E5AA-4201-96D4-3D0102049938}"/>
              </a:ext>
            </a:extLst>
          </p:cNvPr>
          <p:cNvSpPr txBox="1"/>
          <p:nvPr/>
        </p:nvSpPr>
        <p:spPr>
          <a:xfrm>
            <a:off x="2559326" y="5302382"/>
            <a:ext cx="6109252" cy="646331"/>
          </a:xfrm>
          <a:prstGeom prst="rect">
            <a:avLst/>
          </a:prstGeom>
          <a:noFill/>
        </p:spPr>
        <p:txBody>
          <a:bodyPr wrap="square">
            <a:spAutoFit/>
          </a:bodyPr>
          <a:lstStyle/>
          <a:p>
            <a:r>
              <a:rPr lang="nl-NL" dirty="0"/>
              <a:t>https://www.leraar24.nl/247171/kind-coachgesprek-met-goede-feedback-leerdoelen-halen/</a:t>
            </a:r>
          </a:p>
        </p:txBody>
      </p:sp>
      <p:pic>
        <p:nvPicPr>
          <p:cNvPr id="2" name="Afbeelding 1">
            <a:extLst>
              <a:ext uri="{FF2B5EF4-FFF2-40B4-BE49-F238E27FC236}">
                <a16:creationId xmlns:a16="http://schemas.microsoft.com/office/drawing/2014/main" id="{B4E93647-5081-427A-AECC-264113F07299}"/>
              </a:ext>
            </a:extLst>
          </p:cNvPr>
          <p:cNvPicPr>
            <a:picLocks noChangeAspect="1"/>
          </p:cNvPicPr>
          <p:nvPr/>
        </p:nvPicPr>
        <p:blipFill>
          <a:blip r:embed="rId4"/>
          <a:stretch>
            <a:fillRect/>
          </a:stretch>
        </p:blipFill>
        <p:spPr>
          <a:xfrm>
            <a:off x="2679838" y="1109108"/>
            <a:ext cx="7524750" cy="4143375"/>
          </a:xfrm>
          <a:prstGeom prst="rect">
            <a:avLst/>
          </a:prstGeom>
        </p:spPr>
      </p:pic>
    </p:spTree>
    <p:extLst>
      <p:ext uri="{BB962C8B-B14F-4D97-AF65-F5344CB8AC3E}">
        <p14:creationId xmlns:p14="http://schemas.microsoft.com/office/powerpoint/2010/main" val="344108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middag</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r>
              <a:rPr lang="nl-NL" dirty="0">
                <a:solidFill>
                  <a:srgbClr val="0B5DA7"/>
                </a:solidFill>
              </a:rPr>
              <a:t>We begrijpen waar de ruimte zit om keuzes te maken uit de methode als we werken vanuit leerlijnen</a:t>
            </a:r>
          </a:p>
          <a:p>
            <a:r>
              <a:rPr lang="nl-NL" dirty="0">
                <a:solidFill>
                  <a:srgbClr val="0B5DA7"/>
                </a:solidFill>
              </a:rPr>
              <a:t>We denken na over de route om te komen tot het werken vanuit leerlijnen op onze school</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0265120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5303</TotalTime>
  <Words>3541</Words>
  <Application>Microsoft Office PowerPoint</Application>
  <PresentationFormat>Breedbeeld</PresentationFormat>
  <Paragraphs>520</Paragraphs>
  <Slides>92</Slides>
  <Notes>50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92</vt:i4>
      </vt:variant>
    </vt:vector>
  </HeadingPairs>
  <TitlesOfParts>
    <vt:vector size="100"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Studiemorgen ‘Doelgericht werken vanuit leerlijnen’</vt:lpstr>
      <vt:lpstr>Doelen voor deze morgen</vt:lpstr>
      <vt:lpstr>PowerPoint-presentatie</vt:lpstr>
      <vt:lpstr>Leerlijn</vt:lpstr>
      <vt:lpstr>Leerlijn</vt:lpstr>
      <vt:lpstr>PowerPoint-presentatie</vt:lpstr>
      <vt:lpstr>Van kerndoel en referentieniveau naar leerlijn</vt:lpstr>
      <vt:lpstr>Wat is nu precies het einddoel?  </vt:lpstr>
      <vt:lpstr>Doorstroomtoetsen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Referentieniveaus rekenen, domeinen</vt:lpstr>
      <vt:lpstr>Referentieniveaus  </vt:lpstr>
      <vt:lpstr>Referentieniveaus  </vt:lpstr>
      <vt:lpstr>PowerPoint-presentatie</vt:lpstr>
      <vt:lpstr>Referentieniveaus  </vt:lpstr>
      <vt:lpstr>Doorstroomtoetsen </vt:lpstr>
      <vt:lpstr>Centrale eindtoets en doorstroomtoets  </vt:lpstr>
      <vt:lpstr>Centrale eindtoets  </vt:lpstr>
      <vt:lpstr>Voorbeelden referentieopgaven eindtoets</vt:lpstr>
      <vt:lpstr>Voorbeelden referentieopgaven eindtoets</vt:lpstr>
      <vt:lpstr>PowerPoint-presentatie</vt:lpstr>
      <vt:lpstr>Centrale eindtoets en doorstroomtoets  </vt:lpstr>
      <vt:lpstr>Voorbeelden referentieopgaven eindtoets</vt:lpstr>
      <vt:lpstr>Voorbeelden referentieopgaven eindtoets</vt:lpstr>
      <vt:lpstr>PowerPoint-presentatie</vt:lpstr>
      <vt:lpstr>Concept kerndoelen rekenen en wiskunde</vt:lpstr>
      <vt:lpstr>PowerPoint-presentatie</vt:lpstr>
      <vt:lpstr>PowerPoint-presentatie</vt:lpstr>
      <vt:lpstr>PowerPoint-presentatie</vt:lpstr>
      <vt:lpstr>PowerPoint-presentatie</vt:lpstr>
      <vt:lpstr>Leerlijn taal</vt:lpstr>
      <vt:lpstr>Wat is nu precies het einddoel?  </vt:lpstr>
      <vt:lpstr>Referentieniveaus taal, domeinen</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PowerPoint-presentatie</vt:lpstr>
      <vt:lpstr>PowerPoint-presentatie</vt:lpstr>
      <vt:lpstr>PowerPoint-presentatie</vt:lpstr>
      <vt:lpstr>Conclusie</vt:lpstr>
      <vt:lpstr>Opdracht 1: De referentieniveaus </vt:lpstr>
      <vt:lpstr>PowerPoint-presentatie</vt:lpstr>
      <vt:lpstr>PowerPoint-presentatie</vt:lpstr>
      <vt:lpstr>2. Van methode naar leerlijn</vt:lpstr>
      <vt:lpstr>Waarom wil je losser komen van je methode?</vt:lpstr>
      <vt:lpstr>Hoe ontwerp ik een mooie leerlijn?</vt:lpstr>
      <vt:lpstr>3 typen leerlijnen</vt:lpstr>
      <vt:lpstr>Leerlijn rekenen   voorbeeld van een onderdeel van de leerlijn van groep 5</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Leerlijn taal</vt:lpstr>
      <vt:lpstr>Rijke taal</vt:lpstr>
      <vt:lpstr>Referentieniveaus taal, domeinen</vt:lpstr>
      <vt:lpstr>Leerprocessen en ontwikkelingsprocessen</vt:lpstr>
      <vt:lpstr>Leerprocessen en ontwikkelingsprocessen</vt:lpstr>
      <vt:lpstr>Woordenschat</vt:lpstr>
      <vt:lpstr>Leerprocessen en ontwikkelingsprocessen</vt:lpstr>
      <vt:lpstr>Leerprocessen en ontwikkelingsprocessen</vt:lpstr>
      <vt:lpstr>Leerlijn lezen, wat is leesbegrip</vt:lpstr>
      <vt:lpstr>Leerlijn begrijpend lezen</vt:lpstr>
      <vt:lpstr>Begrijpend lezen: tekst- hard -hoofdvragen</vt:lpstr>
      <vt:lpstr>PowerPoint-presentatie</vt:lpstr>
      <vt:lpstr>Leerprocessen en ontwikkelingsprocessen</vt:lpstr>
      <vt:lpstr>PowerPoint-presentatie</vt:lpstr>
      <vt:lpstr>Opdracht 3  Leerlijn taal</vt:lpstr>
      <vt:lpstr>Filmpje kindgesprekken</vt:lpstr>
      <vt:lpstr>PowerPoint-presentatie</vt:lpstr>
      <vt:lpstr>Doelen voor deze middag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123</cp:revision>
  <cp:lastPrinted>2021-04-08T12:40:05Z</cp:lastPrinted>
  <dcterms:created xsi:type="dcterms:W3CDTF">2019-12-07T18:56:50Z</dcterms:created>
  <dcterms:modified xsi:type="dcterms:W3CDTF">2024-09-16T17:11:21Z</dcterms:modified>
</cp:coreProperties>
</file>