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336" r:id="rId2"/>
    <p:sldId id="448" r:id="rId3"/>
    <p:sldId id="496" r:id="rId4"/>
    <p:sldId id="495" r:id="rId5"/>
    <p:sldId id="333" r:id="rId6"/>
    <p:sldId id="296" r:id="rId7"/>
    <p:sldId id="297" r:id="rId8"/>
    <p:sldId id="260" r:id="rId9"/>
    <p:sldId id="303" r:id="rId10"/>
    <p:sldId id="485" r:id="rId11"/>
    <p:sldId id="304" r:id="rId12"/>
    <p:sldId id="305" r:id="rId13"/>
    <p:sldId id="306" r:id="rId14"/>
    <p:sldId id="329" r:id="rId15"/>
    <p:sldId id="308" r:id="rId16"/>
    <p:sldId id="311" r:id="rId17"/>
    <p:sldId id="312" r:id="rId18"/>
    <p:sldId id="307" r:id="rId19"/>
    <p:sldId id="470" r:id="rId20"/>
    <p:sldId id="469" r:id="rId21"/>
    <p:sldId id="400" r:id="rId22"/>
    <p:sldId id="397" r:id="rId23"/>
    <p:sldId id="398" r:id="rId24"/>
    <p:sldId id="396" r:id="rId25"/>
    <p:sldId id="471" r:id="rId26"/>
    <p:sldId id="497" r:id="rId27"/>
    <p:sldId id="498" r:id="rId28"/>
    <p:sldId id="499" r:id="rId29"/>
    <p:sldId id="431" r:id="rId30"/>
    <p:sldId id="479" r:id="rId31"/>
    <p:sldId id="482" r:id="rId32"/>
    <p:sldId id="351" r:id="rId33"/>
    <p:sldId id="384" r:id="rId34"/>
    <p:sldId id="385" r:id="rId35"/>
    <p:sldId id="386" r:id="rId36"/>
    <p:sldId id="387" r:id="rId37"/>
    <p:sldId id="414" r:id="rId38"/>
    <p:sldId id="415" r:id="rId39"/>
    <p:sldId id="416" r:id="rId40"/>
    <p:sldId id="418" r:id="rId41"/>
    <p:sldId id="475" r:id="rId42"/>
    <p:sldId id="488" r:id="rId43"/>
    <p:sldId id="476" r:id="rId44"/>
    <p:sldId id="389" r:id="rId45"/>
    <p:sldId id="280" r:id="rId46"/>
    <p:sldId id="315" r:id="rId47"/>
    <p:sldId id="298" r:id="rId48"/>
    <p:sldId id="299" r:id="rId49"/>
    <p:sldId id="484" r:id="rId50"/>
    <p:sldId id="264" r:id="rId51"/>
    <p:sldId id="263" r:id="rId52"/>
    <p:sldId id="276" r:id="rId53"/>
    <p:sldId id="393" r:id="rId54"/>
    <p:sldId id="383" r:id="rId55"/>
    <p:sldId id="392" r:id="rId56"/>
    <p:sldId id="422" r:id="rId57"/>
    <p:sldId id="436" r:id="rId58"/>
    <p:sldId id="424" r:id="rId59"/>
    <p:sldId id="437" r:id="rId60"/>
    <p:sldId id="440" r:id="rId61"/>
    <p:sldId id="438" r:id="rId62"/>
    <p:sldId id="439" r:id="rId63"/>
    <p:sldId id="442" r:id="rId64"/>
    <p:sldId id="451" r:id="rId65"/>
    <p:sldId id="267" r:id="rId66"/>
    <p:sldId id="375" r:id="rId67"/>
    <p:sldId id="334" r:id="rId68"/>
    <p:sldId id="350" r:id="rId69"/>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AB38"/>
    <a:srgbClr val="00ADD2"/>
    <a:srgbClr val="0FF936"/>
    <a:srgbClr val="0456A2"/>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249" autoAdjust="0"/>
  </p:normalViewPr>
  <p:slideViewPr>
    <p:cSldViewPr snapToGrid="0">
      <p:cViewPr varScale="1">
        <p:scale>
          <a:sx n="115" d="100"/>
          <a:sy n="115" d="100"/>
        </p:scale>
        <p:origin x="427" y="10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735973" y="333182"/>
          <a:ext cx="574919" cy="956653"/>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640004" y="619015"/>
          <a:ext cx="863672" cy="75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dirty="0"/>
            <a:t>Doel 1</a:t>
          </a:r>
        </a:p>
      </dsp:txBody>
      <dsp:txXfrm>
        <a:off x="640004" y="619015"/>
        <a:ext cx="863672" cy="757059"/>
      </dsp:txXfrm>
    </dsp:sp>
    <dsp:sp modelId="{57E96E7A-0778-442F-9F03-7C0F37370B9A}">
      <dsp:nvSpPr>
        <dsp:cNvPr id="0" name=""/>
        <dsp:cNvSpPr/>
      </dsp:nvSpPr>
      <dsp:spPr>
        <a:xfrm>
          <a:off x="1340720" y="262752"/>
          <a:ext cx="162957" cy="162957"/>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793276" y="71551"/>
          <a:ext cx="574919" cy="956653"/>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697308" y="357384"/>
          <a:ext cx="863672" cy="75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dirty="0"/>
            <a:t>Doel 2</a:t>
          </a:r>
        </a:p>
      </dsp:txBody>
      <dsp:txXfrm>
        <a:off x="1697308" y="357384"/>
        <a:ext cx="863672" cy="757059"/>
      </dsp:txXfrm>
    </dsp:sp>
    <dsp:sp modelId="{E5C1D503-1A6D-448B-B16E-168083A8C56A}">
      <dsp:nvSpPr>
        <dsp:cNvPr id="0" name=""/>
        <dsp:cNvSpPr/>
      </dsp:nvSpPr>
      <dsp:spPr>
        <a:xfrm>
          <a:off x="2398023" y="1121"/>
          <a:ext cx="162957" cy="162957"/>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850580" y="-190079"/>
          <a:ext cx="574919" cy="956653"/>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754612" y="95754"/>
          <a:ext cx="863672" cy="757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nl-NL" sz="2100" kern="1200" dirty="0"/>
            <a:t>Doel 3</a:t>
          </a:r>
        </a:p>
      </dsp:txBody>
      <dsp:txXfrm>
        <a:off x="2754612" y="95754"/>
        <a:ext cx="863672" cy="7570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1156821" y="0"/>
          <a:ext cx="1077987" cy="1078151"/>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1395092" y="389245"/>
          <a:ext cx="599016" cy="29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l-NL" sz="800" kern="1200" dirty="0"/>
            <a:t>leesdoelen</a:t>
          </a:r>
        </a:p>
      </dsp:txBody>
      <dsp:txXfrm>
        <a:off x="1395092" y="389245"/>
        <a:ext cx="599016" cy="299436"/>
      </dsp:txXfrm>
    </dsp:sp>
    <dsp:sp modelId="{18BEE4AC-C7F7-4F0D-93CC-C9448DFDAF4C}">
      <dsp:nvSpPr>
        <dsp:cNvPr id="0" name=""/>
        <dsp:cNvSpPr/>
      </dsp:nvSpPr>
      <dsp:spPr>
        <a:xfrm>
          <a:off x="857414" y="619478"/>
          <a:ext cx="1077987" cy="1078151"/>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1096899" y="1012306"/>
          <a:ext cx="599016" cy="29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l-NL" sz="800" kern="1200" dirty="0"/>
            <a:t>schrijfdoelen</a:t>
          </a:r>
        </a:p>
      </dsp:txBody>
      <dsp:txXfrm>
        <a:off x="1096899" y="1012306"/>
        <a:ext cx="599016" cy="299436"/>
      </dsp:txXfrm>
    </dsp:sp>
    <dsp:sp modelId="{804D216A-DD66-44A3-9DC0-DC8BB3EC1D9F}">
      <dsp:nvSpPr>
        <dsp:cNvPr id="0" name=""/>
        <dsp:cNvSpPr/>
      </dsp:nvSpPr>
      <dsp:spPr>
        <a:xfrm>
          <a:off x="1233545" y="1313087"/>
          <a:ext cx="926158" cy="926529"/>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1396509" y="1636264"/>
          <a:ext cx="599016" cy="29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l-NL" sz="800" kern="1200" dirty="0"/>
            <a:t>mondeling</a:t>
          </a:r>
        </a:p>
      </dsp:txBody>
      <dsp:txXfrm>
        <a:off x="1396509" y="1636264"/>
        <a:ext cx="599016" cy="2994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1140349" y="1037645"/>
          <a:ext cx="1268232" cy="1268232"/>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De wereld</a:t>
          </a:r>
        </a:p>
      </dsp:txBody>
      <dsp:txXfrm>
        <a:off x="1395320" y="1334722"/>
        <a:ext cx="758290" cy="651898"/>
      </dsp:txXfrm>
    </dsp:sp>
    <dsp:sp modelId="{658BE6BF-F5D4-4469-9BE6-D9FFF8ED4940}">
      <dsp:nvSpPr>
        <dsp:cNvPr id="0" name=""/>
        <dsp:cNvSpPr/>
      </dsp:nvSpPr>
      <dsp:spPr>
        <a:xfrm>
          <a:off x="402468" y="737880"/>
          <a:ext cx="922351" cy="922351"/>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jij</a:t>
          </a:r>
        </a:p>
      </dsp:txBody>
      <dsp:txXfrm>
        <a:off x="634673" y="971488"/>
        <a:ext cx="457941" cy="455135"/>
      </dsp:txXfrm>
    </dsp:sp>
    <dsp:sp modelId="{C5BE5930-23E4-40F5-9E4E-780F9F8D8990}">
      <dsp:nvSpPr>
        <dsp:cNvPr id="0" name=""/>
        <dsp:cNvSpPr/>
      </dsp:nvSpPr>
      <dsp:spPr>
        <a:xfrm rot="20700000">
          <a:off x="919079" y="101552"/>
          <a:ext cx="903715" cy="903715"/>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muziek</a:t>
          </a:r>
        </a:p>
      </dsp:txBody>
      <dsp:txXfrm rot="-20700000">
        <a:off x="1117290" y="299764"/>
        <a:ext cx="507293" cy="507293"/>
      </dsp:txXfrm>
    </dsp:sp>
    <dsp:sp modelId="{B66397DF-D638-42CE-B7E1-02F01431A304}">
      <dsp:nvSpPr>
        <dsp:cNvPr id="0" name=""/>
        <dsp:cNvSpPr/>
      </dsp:nvSpPr>
      <dsp:spPr>
        <a:xfrm>
          <a:off x="1023478" y="857016"/>
          <a:ext cx="1623338" cy="1623338"/>
        </a:xfrm>
        <a:prstGeom prst="circularArrow">
          <a:avLst>
            <a:gd name="adj1" fmla="val 4687"/>
            <a:gd name="adj2" fmla="val 299029"/>
            <a:gd name="adj3" fmla="val 2442912"/>
            <a:gd name="adj4" fmla="val 16029224"/>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239122" y="541903"/>
          <a:ext cx="1179456" cy="1179456"/>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710040" y="-88290"/>
          <a:ext cx="1271691" cy="1271691"/>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30-9-2024</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30-9-2024</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29</a:t>
            </a:fld>
            <a:endParaRPr lang="nl-NL"/>
          </a:p>
        </p:txBody>
      </p:sp>
    </p:spTree>
    <p:extLst>
      <p:ext uri="{BB962C8B-B14F-4D97-AF65-F5344CB8AC3E}">
        <p14:creationId xmlns:p14="http://schemas.microsoft.com/office/powerpoint/2010/main" val="392321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30</a:t>
            </a:fld>
            <a:endParaRPr lang="nl-NL"/>
          </a:p>
        </p:txBody>
      </p:sp>
    </p:spTree>
    <p:extLst>
      <p:ext uri="{BB962C8B-B14F-4D97-AF65-F5344CB8AC3E}">
        <p14:creationId xmlns:p14="http://schemas.microsoft.com/office/powerpoint/2010/main" val="935172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31</a:t>
            </a:fld>
            <a:endParaRPr lang="nl-NL"/>
          </a:p>
        </p:txBody>
      </p:sp>
    </p:spTree>
    <p:extLst>
      <p:ext uri="{BB962C8B-B14F-4D97-AF65-F5344CB8AC3E}">
        <p14:creationId xmlns:p14="http://schemas.microsoft.com/office/powerpoint/2010/main" val="3271354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5644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74780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236432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311233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531796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37</a:t>
            </a:fld>
            <a:endParaRPr lang="nl-NL"/>
          </a:p>
        </p:txBody>
      </p:sp>
    </p:spTree>
    <p:extLst>
      <p:ext uri="{BB962C8B-B14F-4D97-AF65-F5344CB8AC3E}">
        <p14:creationId xmlns:p14="http://schemas.microsoft.com/office/powerpoint/2010/main" val="1656581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38</a:t>
            </a:fld>
            <a:endParaRPr lang="nl-NL"/>
          </a:p>
        </p:txBody>
      </p:sp>
    </p:spTree>
    <p:extLst>
      <p:ext uri="{BB962C8B-B14F-4D97-AF65-F5344CB8AC3E}">
        <p14:creationId xmlns:p14="http://schemas.microsoft.com/office/powerpoint/2010/main" val="235681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39</a:t>
            </a:fld>
            <a:endParaRPr lang="nl-NL"/>
          </a:p>
        </p:txBody>
      </p:sp>
    </p:spTree>
    <p:extLst>
      <p:ext uri="{BB962C8B-B14F-4D97-AF65-F5344CB8AC3E}">
        <p14:creationId xmlns:p14="http://schemas.microsoft.com/office/powerpoint/2010/main" val="2686015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40</a:t>
            </a:fld>
            <a:endParaRPr lang="nl-NL"/>
          </a:p>
        </p:txBody>
      </p:sp>
    </p:spTree>
    <p:extLst>
      <p:ext uri="{BB962C8B-B14F-4D97-AF65-F5344CB8AC3E}">
        <p14:creationId xmlns:p14="http://schemas.microsoft.com/office/powerpoint/2010/main" val="561604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1139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45</a:t>
            </a:fld>
            <a:endParaRPr lang="nl-NL"/>
          </a:p>
        </p:txBody>
      </p:sp>
    </p:spTree>
    <p:extLst>
      <p:ext uri="{BB962C8B-B14F-4D97-AF65-F5344CB8AC3E}">
        <p14:creationId xmlns:p14="http://schemas.microsoft.com/office/powerpoint/2010/main" val="3217404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148583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874262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725228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7635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32066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10</a:t>
            </a:fld>
            <a:endParaRPr lang="nl-NL"/>
          </a:p>
        </p:txBody>
      </p:sp>
    </p:spTree>
    <p:extLst>
      <p:ext uri="{BB962C8B-B14F-4D97-AF65-F5344CB8AC3E}">
        <p14:creationId xmlns:p14="http://schemas.microsoft.com/office/powerpoint/2010/main" val="445236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343522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466571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65</a:t>
            </a:fld>
            <a:endParaRPr lang="nl-NL"/>
          </a:p>
        </p:txBody>
      </p:sp>
    </p:spTree>
    <p:extLst>
      <p:ext uri="{BB962C8B-B14F-4D97-AF65-F5344CB8AC3E}">
        <p14:creationId xmlns:p14="http://schemas.microsoft.com/office/powerpoint/2010/main" val="686575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66</a:t>
            </a:fld>
            <a:endParaRPr lang="nl-NL"/>
          </a:p>
        </p:txBody>
      </p:sp>
    </p:spTree>
    <p:extLst>
      <p:ext uri="{BB962C8B-B14F-4D97-AF65-F5344CB8AC3E}">
        <p14:creationId xmlns:p14="http://schemas.microsoft.com/office/powerpoint/2010/main" val="92658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19</a:t>
            </a:fld>
            <a:endParaRPr lang="nl-NL"/>
          </a:p>
        </p:txBody>
      </p:sp>
    </p:spTree>
    <p:extLst>
      <p:ext uri="{BB962C8B-B14F-4D97-AF65-F5344CB8AC3E}">
        <p14:creationId xmlns:p14="http://schemas.microsoft.com/office/powerpoint/2010/main" val="355005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20</a:t>
            </a:fld>
            <a:endParaRPr lang="nl-NL"/>
          </a:p>
        </p:txBody>
      </p:sp>
    </p:spTree>
    <p:extLst>
      <p:ext uri="{BB962C8B-B14F-4D97-AF65-F5344CB8AC3E}">
        <p14:creationId xmlns:p14="http://schemas.microsoft.com/office/powerpoint/2010/main" val="59656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148537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22</a:t>
            </a:fld>
            <a:endParaRPr lang="nl-NL"/>
          </a:p>
        </p:txBody>
      </p:sp>
    </p:spTree>
    <p:extLst>
      <p:ext uri="{BB962C8B-B14F-4D97-AF65-F5344CB8AC3E}">
        <p14:creationId xmlns:p14="http://schemas.microsoft.com/office/powerpoint/2010/main" val="30275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23</a:t>
            </a:fld>
            <a:endParaRPr lang="nl-NL"/>
          </a:p>
        </p:txBody>
      </p:sp>
    </p:spTree>
    <p:extLst>
      <p:ext uri="{BB962C8B-B14F-4D97-AF65-F5344CB8AC3E}">
        <p14:creationId xmlns:p14="http://schemas.microsoft.com/office/powerpoint/2010/main" val="411253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30-9-2024</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30-9-2024</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30-9-2024</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30-9-2024</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30-9-2024</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30-9-2024</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30-9-2024</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30-9-2024</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30-9-2024</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30-9-2024</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30-9-2024</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30-9-2024</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diagramDrawing" Target="../diagrams/drawing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2.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7" Type="http://schemas.microsoft.com/office/2007/relationships/hdphoto" Target="../media/hdphoto1.wdp"/><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5.jpeg"/><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1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17" Type="http://schemas.openxmlformats.org/officeDocument/2006/relationships/diagramQuickStyle" Target="../diagrams/quickStyle6.xml"/><Relationship Id="rId2" Type="http://schemas.openxmlformats.org/officeDocument/2006/relationships/notesSlide" Target="../notesSlides/notesSlide26.xml"/><Relationship Id="rId16"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5" Type="http://schemas.openxmlformats.org/officeDocument/2006/relationships/diagramData" Target="../diagrams/data6.xml"/><Relationship Id="rId10" Type="http://schemas.openxmlformats.org/officeDocument/2006/relationships/diagramData" Target="../diagrams/data5.xml"/><Relationship Id="rId19" Type="http://schemas.microsoft.com/office/2007/relationships/diagramDrawing" Target="../diagrams/drawing6.xml"/><Relationship Id="rId4" Type="http://schemas.microsoft.com/office/2007/relationships/hdphoto" Target="../media/hdphoto1.wdp"/><Relationship Id="rId9" Type="http://schemas.microsoft.com/office/2007/relationships/diagramDrawing" Target="../diagrams/drawing4.xml"/><Relationship Id="rId14" Type="http://schemas.microsoft.com/office/2007/relationships/diagramDrawing" Target="../diagrams/drawing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19.png"/><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Layout" Target="../slideLayouts/slideLayout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Studiemiddag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1287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1996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106066"/>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Referentieniveaus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 rekenen:</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4513007" y="0"/>
            <a:ext cx="7413006" cy="6687687"/>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A97E5591-6EB4-4870-A214-5360083B9139}"/>
              </a:ext>
            </a:extLst>
          </p:cNvPr>
          <p:cNvPicPr>
            <a:picLocks noChangeAspect="1"/>
          </p:cNvPicPr>
          <p:nvPr/>
        </p:nvPicPr>
        <p:blipFill>
          <a:blip r:embed="rId2"/>
          <a:stretch>
            <a:fillRect/>
          </a:stretch>
        </p:blipFill>
        <p:spPr>
          <a:xfrm>
            <a:off x="6294782" y="550657"/>
            <a:ext cx="3480185" cy="4978829"/>
          </a:xfrm>
          <a:prstGeom prst="rect">
            <a:avLst/>
          </a:prstGeom>
        </p:spPr>
      </p:pic>
      <p:pic>
        <p:nvPicPr>
          <p:cNvPr id="7" name="Afbeelding 6">
            <a:extLst>
              <a:ext uri="{FF2B5EF4-FFF2-40B4-BE49-F238E27FC236}">
                <a16:creationId xmlns:a16="http://schemas.microsoft.com/office/drawing/2014/main" id="{A2B55513-97B8-494F-99ED-CD936366DAFD}"/>
              </a:ext>
            </a:extLst>
          </p:cNvPr>
          <p:cNvPicPr>
            <a:picLocks noChangeAspect="1"/>
          </p:cNvPicPr>
          <p:nvPr/>
        </p:nvPicPr>
        <p:blipFill>
          <a:blip r:embed="rId3"/>
          <a:stretch>
            <a:fillRect/>
          </a:stretch>
        </p:blipFill>
        <p:spPr>
          <a:xfrm>
            <a:off x="1126436" y="942168"/>
            <a:ext cx="3623295" cy="5022814"/>
          </a:xfrm>
          <a:prstGeom prst="rect">
            <a:avLst/>
          </a:prstGeom>
        </p:spPr>
      </p:pic>
      <p:pic>
        <p:nvPicPr>
          <p:cNvPr id="6" name="Afbeelding 5">
            <a:extLst>
              <a:ext uri="{FF2B5EF4-FFF2-40B4-BE49-F238E27FC236}">
                <a16:creationId xmlns:a16="http://schemas.microsoft.com/office/drawing/2014/main" id="{04C66AE8-602E-453F-AAD2-95261CE436C6}"/>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78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Doorstroomtoetsen</a:t>
            </a:r>
            <a:br>
              <a:rPr lang="nl-NL" sz="3200" dirty="0">
                <a:solidFill>
                  <a:srgbClr val="87B632"/>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E0E2FDA4-C460-2599-681F-48FDB054CBF2}"/>
              </a:ext>
            </a:extLst>
          </p:cNvPr>
          <p:cNvPicPr>
            <a:picLocks noChangeAspect="1"/>
          </p:cNvPicPr>
          <p:nvPr/>
        </p:nvPicPr>
        <p:blipFill>
          <a:blip r:embed="rId5"/>
          <a:stretch>
            <a:fillRect/>
          </a:stretch>
        </p:blipFill>
        <p:spPr>
          <a:xfrm>
            <a:off x="3060400" y="3006829"/>
            <a:ext cx="8534400" cy="2657475"/>
          </a:xfrm>
          <a:prstGeom prst="rect">
            <a:avLst/>
          </a:prstGeom>
        </p:spPr>
      </p:pic>
      <p:pic>
        <p:nvPicPr>
          <p:cNvPr id="8" name="Afbeelding 7">
            <a:extLst>
              <a:ext uri="{FF2B5EF4-FFF2-40B4-BE49-F238E27FC236}">
                <a16:creationId xmlns:a16="http://schemas.microsoft.com/office/drawing/2014/main" id="{53ED2FFC-E337-CAAD-B95B-2DF3B47881C3}"/>
              </a:ext>
            </a:extLst>
          </p:cNvPr>
          <p:cNvPicPr>
            <a:picLocks noChangeAspect="1"/>
          </p:cNvPicPr>
          <p:nvPr/>
        </p:nvPicPr>
        <p:blipFill>
          <a:blip r:embed="rId6"/>
          <a:stretch>
            <a:fillRect/>
          </a:stretch>
        </p:blipFill>
        <p:spPr>
          <a:xfrm>
            <a:off x="603826" y="630927"/>
            <a:ext cx="6187913" cy="2320467"/>
          </a:xfrm>
          <a:prstGeom prst="rect">
            <a:avLst/>
          </a:prstGeom>
        </p:spPr>
      </p:pic>
    </p:spTree>
    <p:extLst>
      <p:ext uri="{BB962C8B-B14F-4D97-AF65-F5344CB8AC3E}">
        <p14:creationId xmlns:p14="http://schemas.microsoft.com/office/powerpoint/2010/main" val="376032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03061" y="1665924"/>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2"/>
          <a:stretch>
            <a:fillRect/>
          </a:stretch>
        </p:blipFill>
        <p:spPr>
          <a:xfrm>
            <a:off x="5673741" y="171489"/>
            <a:ext cx="3683120" cy="1095307"/>
          </a:xfrm>
          <a:prstGeom prst="rect">
            <a:avLst/>
          </a:prstGeom>
        </p:spPr>
      </p:pic>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26" y="4126385"/>
            <a:ext cx="2710839" cy="1369250"/>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4"/>
          <a:stretch>
            <a:fillRect/>
          </a:stretch>
        </p:blipFill>
        <p:spPr>
          <a:xfrm>
            <a:off x="10089185"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71447">
            <a:off x="8006470" y="1057457"/>
            <a:ext cx="2646320" cy="3326205"/>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8"/>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9"/>
          <a:stretch>
            <a:fillRect/>
          </a:stretch>
        </p:blipFill>
        <p:spPr>
          <a:xfrm rot="20394966">
            <a:off x="9236330" y="3727817"/>
            <a:ext cx="1919968" cy="716730"/>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10"/>
          <a:stretch>
            <a:fillRect/>
          </a:stretch>
        </p:blipFill>
        <p:spPr>
          <a:xfrm>
            <a:off x="2880265" y="2027081"/>
            <a:ext cx="3810000" cy="3971925"/>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Centrale eindtoets en 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276279"/>
            <a:ext cx="9837033" cy="4037223"/>
          </a:xfrm>
          <a:noFill/>
        </p:spPr>
        <p:txBody>
          <a:bodyPr>
            <a:normAutofit lnSpcReduction="10000"/>
          </a:bodyPr>
          <a:lstStyle/>
          <a:p>
            <a:pPr marL="0" indent="0">
              <a:buNone/>
            </a:pPr>
            <a:r>
              <a:rPr lang="nl-NL" dirty="0">
                <a:solidFill>
                  <a:srgbClr val="0456A2"/>
                </a:solidFill>
              </a:rPr>
              <a:t>Hoe krijg je bij 6 verschillende doorstroomtoetsen een gelijke verwijzing? Is de ene toets makkelijker dan de andere?</a:t>
            </a:r>
          </a:p>
          <a:p>
            <a:pPr marL="0" indent="0">
              <a:buNone/>
            </a:pPr>
            <a:endParaRPr lang="nl-NL" dirty="0">
              <a:solidFill>
                <a:srgbClr val="0456A2"/>
              </a:solidFill>
            </a:endParaRPr>
          </a:p>
          <a:p>
            <a:pPr marL="0" indent="0">
              <a:buNone/>
            </a:pPr>
            <a:r>
              <a:rPr lang="nl-NL" dirty="0">
                <a:solidFill>
                  <a:srgbClr val="0456A2"/>
                </a:solidFill>
              </a:rPr>
              <a:t>&gt;&gt; de toetsen zijn grotendeels gelijk: er zijn anker/referentiesets</a:t>
            </a:r>
            <a:br>
              <a:rPr lang="nl-NL" dirty="0">
                <a:solidFill>
                  <a:srgbClr val="0456A2"/>
                </a:solidFill>
              </a:rPr>
            </a:br>
            <a:r>
              <a:rPr lang="nl-NL" dirty="0">
                <a:solidFill>
                  <a:srgbClr val="0456A2"/>
                </a:solidFill>
              </a:rPr>
              <a:t>      gemaakt  (door Cito)</a:t>
            </a:r>
          </a:p>
          <a:p>
            <a:pPr marL="0" indent="0">
              <a:buNone/>
            </a:pPr>
            <a:r>
              <a:rPr lang="nl-NL" dirty="0">
                <a:solidFill>
                  <a:srgbClr val="0456A2"/>
                </a:solidFill>
              </a:rPr>
              <a:t>&gt;&gt; die bevatten vragen die elke toetsaanbieder moet opnemen in</a:t>
            </a:r>
            <a:br>
              <a:rPr lang="nl-NL" dirty="0">
                <a:solidFill>
                  <a:srgbClr val="0456A2"/>
                </a:solidFill>
              </a:rPr>
            </a:br>
            <a:r>
              <a:rPr lang="nl-NL" dirty="0">
                <a:solidFill>
                  <a:srgbClr val="0456A2"/>
                </a:solidFill>
              </a:rPr>
              <a:t>      de toets en waarop het uitstroomniveau wordt bepaald</a:t>
            </a:r>
          </a:p>
          <a:p>
            <a:pPr marL="0" indent="0">
              <a:buNone/>
            </a:pPr>
            <a:r>
              <a:rPr lang="nl-NL" dirty="0">
                <a:solidFill>
                  <a:srgbClr val="0456A2"/>
                </a:solidFill>
              </a:rPr>
              <a:t>&gt;&gt; van deze ankersets is een openbare set beschikbaar (van de  </a:t>
            </a:r>
            <a:br>
              <a:rPr lang="nl-NL" dirty="0">
                <a:solidFill>
                  <a:srgbClr val="0456A2"/>
                </a:solidFill>
              </a:rPr>
            </a:br>
            <a:r>
              <a:rPr lang="nl-NL" dirty="0">
                <a:solidFill>
                  <a:srgbClr val="0456A2"/>
                </a:solidFill>
              </a:rPr>
              <a:t>      eindtoets)</a:t>
            </a:r>
          </a:p>
          <a:p>
            <a:pPr marL="0" indent="0">
              <a:buNone/>
            </a:pPr>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spTree>
    <p:extLst>
      <p:ext uri="{BB962C8B-B14F-4D97-AF65-F5344CB8AC3E}">
        <p14:creationId xmlns:p14="http://schemas.microsoft.com/office/powerpoint/2010/main" val="189640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807514"/>
            <a:ext cx="10515600" cy="549273"/>
          </a:xfrm>
        </p:spPr>
        <p:txBody>
          <a:bodyPr>
            <a:noAutofit/>
          </a:bodyPr>
          <a:lstStyle/>
          <a:p>
            <a:r>
              <a:rPr lang="nl-NL" sz="3200" dirty="0">
                <a:solidFill>
                  <a:srgbClr val="66AB38"/>
                </a:solidFill>
                <a:latin typeface="Arial Rounded MT Bold" panose="020F0704030504030204" pitchFamily="34" charset="0"/>
              </a:rPr>
              <a:t>Centrale eindtoets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5" name="Tijdelijke aanduiding voor inhoud 2">
            <a:extLst>
              <a:ext uri="{FF2B5EF4-FFF2-40B4-BE49-F238E27FC236}">
                <a16:creationId xmlns:a16="http://schemas.microsoft.com/office/drawing/2014/main" id="{FDC029AE-7136-4844-A63D-8DD7B0FE36DD}"/>
              </a:ext>
            </a:extLst>
          </p:cNvPr>
          <p:cNvSpPr>
            <a:spLocks noGrp="1"/>
          </p:cNvSpPr>
          <p:nvPr>
            <p:ph idx="1"/>
          </p:nvPr>
        </p:nvSpPr>
        <p:spPr>
          <a:xfrm>
            <a:off x="652670" y="1356787"/>
            <a:ext cx="10515600" cy="4351338"/>
          </a:xfrm>
        </p:spPr>
        <p:txBody>
          <a:bodyPr/>
          <a:lstStyle/>
          <a:p>
            <a:pPr algn="l"/>
            <a:endParaRPr lang="nl-NL" sz="1800" b="0" i="0" u="none" strike="noStrike" baseline="0" dirty="0">
              <a:solidFill>
                <a:srgbClr val="000000"/>
              </a:solidFill>
              <a:latin typeface="Verdana" panose="020B0604030504040204" pitchFamily="34" charset="0"/>
            </a:endParaRPr>
          </a:p>
          <a:p>
            <a:pPr marL="0" indent="0">
              <a:buNone/>
            </a:pPr>
            <a:r>
              <a:rPr lang="nl-NL" sz="1800" b="1" i="0" u="none" strike="noStrike" baseline="0" dirty="0">
                <a:solidFill>
                  <a:srgbClr val="000000"/>
                </a:solidFill>
                <a:latin typeface="Verdana" panose="020B0604030504040204" pitchFamily="34" charset="0"/>
              </a:rPr>
              <a:t>Wat is ankeren of </a:t>
            </a:r>
            <a:r>
              <a:rPr lang="nl-NL" sz="1800" b="1" i="0" u="none" strike="noStrike" baseline="0" dirty="0" err="1">
                <a:solidFill>
                  <a:srgbClr val="000000"/>
                </a:solidFill>
                <a:latin typeface="Verdana" panose="020B0604030504040204" pitchFamily="34" charset="0"/>
              </a:rPr>
              <a:t>equivaleren</a:t>
            </a:r>
            <a:r>
              <a:rPr lang="nl-NL" sz="1800" b="1" i="0" u="none" strike="noStrike" baseline="0" dirty="0">
                <a:solidFill>
                  <a:srgbClr val="000000"/>
                </a:solidFill>
                <a:latin typeface="Verdana" panose="020B0604030504040204" pitchFamily="34" charset="0"/>
              </a:rPr>
              <a:t>? </a:t>
            </a:r>
            <a:endParaRPr lang="nl-NL" sz="1800" b="0" i="0" u="none" strike="noStrike" baseline="0" dirty="0">
              <a:solidFill>
                <a:srgbClr val="000000"/>
              </a:solidFill>
              <a:latin typeface="Verdana" panose="020B0604030504040204" pitchFamily="34" charset="0"/>
            </a:endParaRPr>
          </a:p>
          <a:p>
            <a:endParaRPr lang="nl-NL" sz="1800" b="0" i="0" u="none" strike="noStrike" baseline="0" dirty="0">
              <a:solidFill>
                <a:srgbClr val="000000"/>
              </a:solidFill>
              <a:latin typeface="Verdana" panose="020B0604030504040204" pitchFamily="34" charset="0"/>
            </a:endParaRPr>
          </a:p>
          <a:p>
            <a:pPr marL="0" indent="0">
              <a:buNone/>
            </a:pPr>
            <a:r>
              <a:rPr lang="nl-NL" sz="1800" b="0" i="0" u="none" strike="noStrike" baseline="0" dirty="0">
                <a:solidFill>
                  <a:srgbClr val="000000"/>
                </a:solidFill>
                <a:latin typeface="Verdana" panose="020B0604030504040204" pitchFamily="34" charset="0"/>
              </a:rPr>
              <a:t>Ankeren of </a:t>
            </a:r>
            <a:r>
              <a:rPr lang="nl-NL" sz="1800" b="0" i="0" u="none" strike="noStrike" baseline="0" dirty="0" err="1">
                <a:solidFill>
                  <a:srgbClr val="000000"/>
                </a:solidFill>
                <a:latin typeface="Verdana" panose="020B0604030504040204" pitchFamily="34" charset="0"/>
              </a:rPr>
              <a:t>equivaleren</a:t>
            </a:r>
            <a:r>
              <a:rPr lang="nl-NL" sz="1800" b="0" i="0" u="none" strike="noStrike" baseline="0" dirty="0">
                <a:solidFill>
                  <a:srgbClr val="000000"/>
                </a:solidFill>
                <a:latin typeface="Verdana" panose="020B0604030504040204" pitchFamily="34" charset="0"/>
              </a:rPr>
              <a:t> is een procedure waardoor we resultaten op verschillende eindtoetsen met elkaar kunnen vergelijken. Dit kunnen eindtoetsen uit verschillende jaren zijn of eindtoetsen van verschillende aanbieders. Op basis van het ankeronderzoek kunnen we gelijke prestaties over deze toetsen gelijk waarderen. Het mag voor een leerling immers niet uitmaken in welk jaar hij/zij de eindtoets maakt of van welke aanbieder de eindtoets is. </a:t>
            </a:r>
            <a:endParaRPr lang="nl-NL" dirty="0"/>
          </a:p>
        </p:txBody>
      </p:sp>
    </p:spTree>
    <p:extLst>
      <p:ext uri="{BB962C8B-B14F-4D97-AF65-F5344CB8AC3E}">
        <p14:creationId xmlns:p14="http://schemas.microsoft.com/office/powerpoint/2010/main" val="383357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0" name="Afbeelding 6">
            <a:extLst>
              <a:ext uri="{FF2B5EF4-FFF2-40B4-BE49-F238E27FC236}">
                <a16:creationId xmlns:a16="http://schemas.microsoft.com/office/drawing/2014/main" id="{F83A5E4A-AB69-4EFD-9877-405621BE4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2C82A551-AF39-48F7-8928-DE86864E3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92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4402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774679"/>
            <a:ext cx="10257182" cy="2585323"/>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8762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0554" y="359353"/>
            <a:ext cx="10515600" cy="659552"/>
          </a:xfrm>
        </p:spPr>
        <p:txBody>
          <a:bodyPr>
            <a:normAutofit fontScale="90000"/>
          </a:bodyPr>
          <a:lstStyle/>
          <a:p>
            <a:r>
              <a:rPr lang="nl-NL" dirty="0">
                <a:solidFill>
                  <a:srgbClr val="66AB38"/>
                </a:solidFill>
                <a:latin typeface="Arial Rounded MT Bold" panose="020F0704030504030204" pitchFamily="34" charset="0"/>
              </a:rPr>
              <a:t>Concept kerndoelen rekenen en wiskunde</a:t>
            </a:r>
            <a:endParaRPr lang="nl-NL" sz="2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2A544696-26A7-7066-FB20-AB8E93F9C4A9}"/>
              </a:ext>
            </a:extLst>
          </p:cNvPr>
          <p:cNvPicPr>
            <a:picLocks noChangeAspect="1"/>
          </p:cNvPicPr>
          <p:nvPr/>
        </p:nvPicPr>
        <p:blipFill>
          <a:blip r:embed="rId4"/>
          <a:stretch>
            <a:fillRect/>
          </a:stretch>
        </p:blipFill>
        <p:spPr>
          <a:xfrm>
            <a:off x="982853" y="963215"/>
            <a:ext cx="9264959" cy="5996603"/>
          </a:xfrm>
          <a:prstGeom prst="rect">
            <a:avLst/>
          </a:prstGeom>
        </p:spPr>
      </p:pic>
    </p:spTree>
    <p:extLst>
      <p:ext uri="{BB962C8B-B14F-4D97-AF65-F5344CB8AC3E}">
        <p14:creationId xmlns:p14="http://schemas.microsoft.com/office/powerpoint/2010/main" val="181522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0080B98-EAEC-B96B-7990-8184122A2F38}"/>
              </a:ext>
            </a:extLst>
          </p:cNvPr>
          <p:cNvPicPr>
            <a:picLocks noChangeAspect="1"/>
          </p:cNvPicPr>
          <p:nvPr/>
        </p:nvPicPr>
        <p:blipFill>
          <a:blip r:embed="rId2"/>
          <a:stretch>
            <a:fillRect/>
          </a:stretch>
        </p:blipFill>
        <p:spPr>
          <a:xfrm>
            <a:off x="6886484" y="0"/>
            <a:ext cx="3146641" cy="6719043"/>
          </a:xfrm>
          <a:prstGeom prst="rect">
            <a:avLst/>
          </a:prstGeom>
        </p:spPr>
      </p:pic>
      <p:pic>
        <p:nvPicPr>
          <p:cNvPr id="11" name="Afbeelding 10">
            <a:extLst>
              <a:ext uri="{FF2B5EF4-FFF2-40B4-BE49-F238E27FC236}">
                <a16:creationId xmlns:a16="http://schemas.microsoft.com/office/drawing/2014/main" id="{1797DD64-EFAC-2CF2-8BE7-37C026C0444E}"/>
              </a:ext>
            </a:extLst>
          </p:cNvPr>
          <p:cNvPicPr>
            <a:picLocks noChangeAspect="1"/>
          </p:cNvPicPr>
          <p:nvPr/>
        </p:nvPicPr>
        <p:blipFill>
          <a:blip r:embed="rId3"/>
          <a:stretch>
            <a:fillRect/>
          </a:stretch>
        </p:blipFill>
        <p:spPr>
          <a:xfrm>
            <a:off x="2228385" y="91594"/>
            <a:ext cx="2974694" cy="6858000"/>
          </a:xfrm>
          <a:prstGeom prst="rect">
            <a:avLst/>
          </a:prstGeom>
        </p:spPr>
      </p:pic>
    </p:spTree>
    <p:extLst>
      <p:ext uri="{BB962C8B-B14F-4D97-AF65-F5344CB8AC3E}">
        <p14:creationId xmlns:p14="http://schemas.microsoft.com/office/powerpoint/2010/main" val="313150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C84E200-9C22-A863-E0FE-B2C720AC98CE}"/>
              </a:ext>
            </a:extLst>
          </p:cNvPr>
          <p:cNvPicPr>
            <a:picLocks noChangeAspect="1"/>
          </p:cNvPicPr>
          <p:nvPr/>
        </p:nvPicPr>
        <p:blipFill>
          <a:blip r:embed="rId2"/>
          <a:stretch>
            <a:fillRect/>
          </a:stretch>
        </p:blipFill>
        <p:spPr>
          <a:xfrm>
            <a:off x="6791614" y="78377"/>
            <a:ext cx="3202947" cy="6858000"/>
          </a:xfrm>
          <a:prstGeom prst="rect">
            <a:avLst/>
          </a:prstGeom>
        </p:spPr>
      </p:pic>
      <p:pic>
        <p:nvPicPr>
          <p:cNvPr id="9" name="Afbeelding 8">
            <a:extLst>
              <a:ext uri="{FF2B5EF4-FFF2-40B4-BE49-F238E27FC236}">
                <a16:creationId xmlns:a16="http://schemas.microsoft.com/office/drawing/2014/main" id="{9C8F64DA-2ED8-6486-1578-B98E45A0D52C}"/>
              </a:ext>
            </a:extLst>
          </p:cNvPr>
          <p:cNvPicPr>
            <a:picLocks noChangeAspect="1"/>
          </p:cNvPicPr>
          <p:nvPr/>
        </p:nvPicPr>
        <p:blipFill>
          <a:blip r:embed="rId3"/>
          <a:stretch>
            <a:fillRect/>
          </a:stretch>
        </p:blipFill>
        <p:spPr>
          <a:xfrm>
            <a:off x="1291944" y="78377"/>
            <a:ext cx="3722490" cy="6858000"/>
          </a:xfrm>
          <a:prstGeom prst="rect">
            <a:avLst/>
          </a:prstGeom>
        </p:spPr>
      </p:pic>
    </p:spTree>
    <p:extLst>
      <p:ext uri="{BB962C8B-B14F-4D97-AF65-F5344CB8AC3E}">
        <p14:creationId xmlns:p14="http://schemas.microsoft.com/office/powerpoint/2010/main" val="407694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34E0202-987A-4B96-1329-2168F945505B}"/>
              </a:ext>
            </a:extLst>
          </p:cNvPr>
          <p:cNvPicPr>
            <a:picLocks noChangeAspect="1"/>
          </p:cNvPicPr>
          <p:nvPr/>
        </p:nvPicPr>
        <p:blipFill>
          <a:blip r:embed="rId2"/>
          <a:stretch>
            <a:fillRect/>
          </a:stretch>
        </p:blipFill>
        <p:spPr>
          <a:xfrm>
            <a:off x="2894329" y="0"/>
            <a:ext cx="5168438" cy="6858000"/>
          </a:xfrm>
          <a:prstGeom prst="rect">
            <a:avLst/>
          </a:prstGeom>
        </p:spPr>
      </p:pic>
    </p:spTree>
    <p:extLst>
      <p:ext uri="{BB962C8B-B14F-4D97-AF65-F5344CB8AC3E}">
        <p14:creationId xmlns:p14="http://schemas.microsoft.com/office/powerpoint/2010/main" val="804130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Complex proces, minder ‘rechtlijnig’ dan bij rekenen. </a:t>
            </a: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9" name="Picture 2">
            <a:extLst>
              <a:ext uri="{FF2B5EF4-FFF2-40B4-BE49-F238E27FC236}">
                <a16:creationId xmlns:a16="http://schemas.microsoft.com/office/drawing/2014/main" id="{8D5F962E-967F-4354-AD4B-0452BA6416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35"/>
          <a:stretch/>
        </p:blipFill>
        <p:spPr bwMode="auto">
          <a:xfrm>
            <a:off x="6096020" y="-55795"/>
            <a:ext cx="6095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96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75437" y="461658"/>
            <a:ext cx="11722797" cy="613649"/>
          </a:xfrm>
        </p:spPr>
        <p:txBody>
          <a:bodyPr>
            <a:normAutofit fontScale="90000"/>
          </a:bodyPr>
          <a:lstStyle/>
          <a:p>
            <a:r>
              <a:rPr lang="nl-NL" sz="4000" dirty="0">
                <a:solidFill>
                  <a:srgbClr val="00BFFE"/>
                </a:solidFill>
                <a:latin typeface="Arial Rounded MT Bold" panose="020F0704030504030204" pitchFamily="34" charset="0"/>
              </a:rPr>
              <a:t>Studiemiddag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7" name="Afbeelding 6">
            <a:extLst>
              <a:ext uri="{FF2B5EF4-FFF2-40B4-BE49-F238E27FC236}">
                <a16:creationId xmlns:a16="http://schemas.microsoft.com/office/drawing/2014/main" id="{99E696B1-AAC8-44DF-9A24-148E6DCBE243}"/>
              </a:ext>
            </a:extLst>
          </p:cNvPr>
          <p:cNvPicPr>
            <a:picLocks noChangeAspect="1"/>
          </p:cNvPicPr>
          <p:nvPr/>
        </p:nvPicPr>
        <p:blipFill>
          <a:blip r:embed="rId4"/>
          <a:stretch>
            <a:fillRect/>
          </a:stretch>
        </p:blipFill>
        <p:spPr>
          <a:xfrm>
            <a:off x="10089185" y="-221913"/>
            <a:ext cx="2102815" cy="753495"/>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352011413"/>
              </p:ext>
            </p:extLst>
          </p:nvPr>
        </p:nvGraphicFramePr>
        <p:xfrm>
          <a:off x="834887" y="1371921"/>
          <a:ext cx="9254298" cy="4049336"/>
        </p:xfrm>
        <a:graphic>
          <a:graphicData uri="http://schemas.openxmlformats.org/drawingml/2006/table">
            <a:tbl>
              <a:tblPr firstRow="1" bandRow="1">
                <a:tableStyleId>{5C22544A-7EE6-4342-B048-85BDC9FD1C3A}</a:tableStyleId>
              </a:tblPr>
              <a:tblGrid>
                <a:gridCol w="1015420">
                  <a:extLst>
                    <a:ext uri="{9D8B030D-6E8A-4147-A177-3AD203B41FA5}">
                      <a16:colId xmlns:a16="http://schemas.microsoft.com/office/drawing/2014/main" val="3406897326"/>
                    </a:ext>
                  </a:extLst>
                </a:gridCol>
                <a:gridCol w="8238878">
                  <a:extLst>
                    <a:ext uri="{9D8B030D-6E8A-4147-A177-3AD203B41FA5}">
                      <a16:colId xmlns:a16="http://schemas.microsoft.com/office/drawing/2014/main" val="930306543"/>
                    </a:ext>
                  </a:extLst>
                </a:gridCol>
              </a:tblGrid>
              <a:tr h="506167">
                <a:tc>
                  <a:txBody>
                    <a:bodyPr/>
                    <a:lstStyle/>
                    <a:p>
                      <a:r>
                        <a:rPr lang="nl-NL" sz="2400" dirty="0">
                          <a:solidFill>
                            <a:srgbClr val="002060"/>
                          </a:solidFill>
                        </a:rPr>
                        <a:t>13:15</a:t>
                      </a:r>
                    </a:p>
                  </a:txBody>
                  <a:tcPr>
                    <a:solidFill>
                      <a:srgbClr val="CFD5EA"/>
                    </a:solidFill>
                  </a:tcPr>
                </a:tc>
                <a:tc>
                  <a:txBody>
                    <a:bodyPr/>
                    <a:lstStyle/>
                    <a:p>
                      <a:r>
                        <a:rPr lang="nl-NL" sz="2400" dirty="0">
                          <a:solidFill>
                            <a:srgbClr val="002060"/>
                          </a:solidFill>
                        </a:rPr>
                        <a:t>Opening en doelen</a:t>
                      </a:r>
                    </a:p>
                  </a:txBody>
                  <a:tcPr>
                    <a:solidFill>
                      <a:srgbClr val="CFD5EA"/>
                    </a:solidFill>
                  </a:tcPr>
                </a:tc>
                <a:extLst>
                  <a:ext uri="{0D108BD9-81ED-4DB2-BD59-A6C34878D82A}">
                    <a16:rowId xmlns:a16="http://schemas.microsoft.com/office/drawing/2014/main" val="3836492736"/>
                  </a:ext>
                </a:extLst>
              </a:tr>
              <a:tr h="506167">
                <a:tc>
                  <a:txBody>
                    <a:bodyPr/>
                    <a:lstStyle/>
                    <a:p>
                      <a:r>
                        <a:rPr lang="nl-NL" sz="2400" b="1" dirty="0">
                          <a:solidFill>
                            <a:srgbClr val="002060"/>
                          </a:solidFill>
                        </a:rPr>
                        <a:t>13:25</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Kerndoelen, referentieniveaus en leerlijnen</a:t>
                      </a:r>
                    </a:p>
                  </a:txBody>
                  <a:tcPr>
                    <a:solidFill>
                      <a:srgbClr val="FFFF00"/>
                    </a:solidFill>
                  </a:tcPr>
                </a:tc>
                <a:extLst>
                  <a:ext uri="{0D108BD9-81ED-4DB2-BD59-A6C34878D82A}">
                    <a16:rowId xmlns:a16="http://schemas.microsoft.com/office/drawing/2014/main" val="3193938193"/>
                  </a:ext>
                </a:extLst>
              </a:tr>
              <a:tr h="506167">
                <a:tc>
                  <a:txBody>
                    <a:bodyPr/>
                    <a:lstStyle/>
                    <a:p>
                      <a:endParaRPr lang="nl-NL" sz="2400" dirty="0">
                        <a:solidFill>
                          <a:srgbClr val="002060"/>
                        </a:solidFill>
                      </a:endParaRPr>
                    </a:p>
                  </a:txBody>
                  <a:tcPr>
                    <a:solidFill>
                      <a:srgbClr val="FFFF00"/>
                    </a:solidFill>
                  </a:tcPr>
                </a:tc>
                <a:tc>
                  <a:txBody>
                    <a:bodyPr/>
                    <a:lstStyle/>
                    <a:p>
                      <a:r>
                        <a:rPr lang="nl-NL" sz="2400" dirty="0">
                          <a:solidFill>
                            <a:srgbClr val="002060"/>
                          </a:solidFill>
                        </a:rPr>
                        <a:t>Opdracht 1, referentieniveaus</a:t>
                      </a:r>
                    </a:p>
                  </a:txBody>
                  <a:tcPr>
                    <a:solidFill>
                      <a:srgbClr val="FFFF00"/>
                    </a:solidFill>
                  </a:tcPr>
                </a:tc>
                <a:extLst>
                  <a:ext uri="{0D108BD9-81ED-4DB2-BD59-A6C34878D82A}">
                    <a16:rowId xmlns:a16="http://schemas.microsoft.com/office/drawing/2014/main" val="4241940193"/>
                  </a:ext>
                </a:extLst>
              </a:tr>
              <a:tr h="506167">
                <a:tc>
                  <a:txBody>
                    <a:bodyPr/>
                    <a:lstStyle/>
                    <a:p>
                      <a:r>
                        <a:rPr lang="nl-NL" sz="2400" b="1" dirty="0">
                          <a:solidFill>
                            <a:srgbClr val="002060"/>
                          </a:solidFill>
                        </a:rPr>
                        <a:t>14:15</a:t>
                      </a:r>
                    </a:p>
                  </a:txBody>
                  <a:tcPr>
                    <a:solidFill>
                      <a:srgbClr val="00B0F0"/>
                    </a:solidFill>
                  </a:tcPr>
                </a:tc>
                <a:tc>
                  <a:txBody>
                    <a:bodyPr/>
                    <a:lstStyle/>
                    <a:p>
                      <a:r>
                        <a:rPr lang="nl-NL" sz="2400" dirty="0">
                          <a:solidFill>
                            <a:srgbClr val="002060"/>
                          </a:solidFill>
                        </a:rPr>
                        <a:t>Van methode naar leerlijn</a:t>
                      </a:r>
                    </a:p>
                  </a:txBody>
                  <a:tcPr>
                    <a:solidFill>
                      <a:srgbClr val="00B0F0"/>
                    </a:solidFill>
                  </a:tcPr>
                </a:tc>
                <a:extLst>
                  <a:ext uri="{0D108BD9-81ED-4DB2-BD59-A6C34878D82A}">
                    <a16:rowId xmlns:a16="http://schemas.microsoft.com/office/drawing/2014/main" val="4128898807"/>
                  </a:ext>
                </a:extLst>
              </a:tr>
              <a:tr h="506167">
                <a:tc>
                  <a:txBody>
                    <a:bodyPr/>
                    <a:lstStyle/>
                    <a:p>
                      <a:endParaRPr lang="nl-NL" sz="2400" b="1" dirty="0">
                        <a:solidFill>
                          <a:srgbClr val="002060"/>
                        </a:solidFill>
                      </a:endParaRPr>
                    </a:p>
                  </a:txBody>
                  <a:tcPr>
                    <a:solidFill>
                      <a:srgbClr val="00B0F0"/>
                    </a:solidFill>
                  </a:tcPr>
                </a:tc>
                <a:tc>
                  <a:txBody>
                    <a:bodyPr/>
                    <a:lstStyle/>
                    <a:p>
                      <a:r>
                        <a:rPr lang="nl-NL" sz="2400" dirty="0">
                          <a:solidFill>
                            <a:srgbClr val="002060"/>
                          </a:solidFill>
                        </a:rPr>
                        <a:t>Fasen voor ontwikkeling</a:t>
                      </a:r>
                    </a:p>
                  </a:txBody>
                  <a:tcPr>
                    <a:solidFill>
                      <a:srgbClr val="00B0F0"/>
                    </a:solidFill>
                  </a:tcPr>
                </a:tc>
                <a:extLst>
                  <a:ext uri="{0D108BD9-81ED-4DB2-BD59-A6C34878D82A}">
                    <a16:rowId xmlns:a16="http://schemas.microsoft.com/office/drawing/2014/main" val="3068714097"/>
                  </a:ext>
                </a:extLst>
              </a:tr>
              <a:tr h="506167">
                <a:tc>
                  <a:txBody>
                    <a:bodyPr/>
                    <a:lstStyle/>
                    <a:p>
                      <a:r>
                        <a:rPr lang="nl-NL" sz="2400" b="1" dirty="0">
                          <a:solidFill>
                            <a:srgbClr val="002060"/>
                          </a:solidFill>
                        </a:rPr>
                        <a:t>15:00</a:t>
                      </a:r>
                    </a:p>
                  </a:txBody>
                  <a:tcPr>
                    <a:solidFill>
                      <a:srgbClr val="0FF936"/>
                    </a:solidFill>
                  </a:tcPr>
                </a:tc>
                <a:tc>
                  <a:txBody>
                    <a:bodyPr/>
                    <a:lstStyle/>
                    <a:p>
                      <a:r>
                        <a:rPr lang="nl-NL" sz="2400" dirty="0">
                          <a:solidFill>
                            <a:srgbClr val="002060"/>
                          </a:solidFill>
                        </a:rPr>
                        <a:t>Inzoomen op de leerlijnen bij rekenen</a:t>
                      </a:r>
                    </a:p>
                  </a:txBody>
                  <a:tcPr>
                    <a:solidFill>
                      <a:srgbClr val="0FF936"/>
                    </a:solidFill>
                  </a:tcPr>
                </a:tc>
                <a:extLst>
                  <a:ext uri="{0D108BD9-81ED-4DB2-BD59-A6C34878D82A}">
                    <a16:rowId xmlns:a16="http://schemas.microsoft.com/office/drawing/2014/main" val="784145475"/>
                  </a:ext>
                </a:extLst>
              </a:tr>
              <a:tr h="506167">
                <a:tc>
                  <a:txBody>
                    <a:bodyPr/>
                    <a:lstStyle/>
                    <a:p>
                      <a:endParaRPr lang="nl-NL" sz="2400" b="1" dirty="0">
                        <a:solidFill>
                          <a:srgbClr val="002060"/>
                        </a:solidFill>
                      </a:endParaRPr>
                    </a:p>
                  </a:txBody>
                  <a:tcPr>
                    <a:solidFill>
                      <a:srgbClr val="0FF936"/>
                    </a:solidFill>
                  </a:tcPr>
                </a:tc>
                <a:tc>
                  <a:txBody>
                    <a:bodyPr/>
                    <a:lstStyle/>
                    <a:p>
                      <a:r>
                        <a:rPr lang="nl-NL" sz="2400" dirty="0">
                          <a:solidFill>
                            <a:srgbClr val="002060"/>
                          </a:solidFill>
                        </a:rPr>
                        <a:t>Hoe ziet ons rekenonderwijs eruit in de toekomst?</a:t>
                      </a:r>
                    </a:p>
                  </a:txBody>
                  <a:tcPr>
                    <a:solidFill>
                      <a:srgbClr val="0FF936"/>
                    </a:solidFill>
                  </a:tcPr>
                </a:tc>
                <a:extLst>
                  <a:ext uri="{0D108BD9-81ED-4DB2-BD59-A6C34878D82A}">
                    <a16:rowId xmlns:a16="http://schemas.microsoft.com/office/drawing/2014/main" val="1945064594"/>
                  </a:ext>
                </a:extLst>
              </a:tr>
              <a:tr h="506167">
                <a:tc>
                  <a:txBody>
                    <a:bodyPr/>
                    <a:lstStyle/>
                    <a:p>
                      <a:r>
                        <a:rPr lang="nl-NL" sz="2400" b="1" dirty="0">
                          <a:solidFill>
                            <a:srgbClr val="002060"/>
                          </a:solidFill>
                        </a:rPr>
                        <a:t>16:00</a:t>
                      </a:r>
                    </a:p>
                  </a:txBody>
                  <a:tcPr/>
                </a:tc>
                <a:tc>
                  <a:txBody>
                    <a:bodyPr/>
                    <a:lstStyle/>
                    <a:p>
                      <a:r>
                        <a:rPr lang="nl-NL" sz="2400" dirty="0">
                          <a:solidFill>
                            <a:srgbClr val="002060"/>
                          </a:solidFill>
                        </a:rPr>
                        <a:t>Bespreking en afsluiting</a:t>
                      </a:r>
                    </a:p>
                  </a:txBody>
                  <a:tcPr/>
                </a:tc>
                <a:extLst>
                  <a:ext uri="{0D108BD9-81ED-4DB2-BD59-A6C34878D82A}">
                    <a16:rowId xmlns:a16="http://schemas.microsoft.com/office/drawing/2014/main" val="2549170917"/>
                  </a:ext>
                </a:extLst>
              </a:tr>
            </a:tbl>
          </a:graphicData>
        </a:graphic>
      </p:graphicFrame>
      <p:sp>
        <p:nvSpPr>
          <p:cNvPr id="3" name="Tekstvak 2">
            <a:extLst>
              <a:ext uri="{FF2B5EF4-FFF2-40B4-BE49-F238E27FC236}">
                <a16:creationId xmlns:a16="http://schemas.microsoft.com/office/drawing/2014/main" id="{252FEAF5-CA1A-D935-2E29-79CC0961E19F}"/>
              </a:ext>
            </a:extLst>
          </p:cNvPr>
          <p:cNvSpPr txBox="1"/>
          <p:nvPr/>
        </p:nvSpPr>
        <p:spPr>
          <a:xfrm rot="19812031">
            <a:off x="8678456" y="2184051"/>
            <a:ext cx="1519176" cy="369332"/>
          </a:xfrm>
          <a:prstGeom prst="rect">
            <a:avLst/>
          </a:prstGeom>
          <a:noFill/>
        </p:spPr>
        <p:txBody>
          <a:bodyPr wrap="square">
            <a:spAutoFit/>
          </a:bodyPr>
          <a:lstStyle/>
          <a:p>
            <a:r>
              <a:rPr lang="nl-NL" sz="1800" dirty="0">
                <a:solidFill>
                  <a:srgbClr val="002060"/>
                </a:solidFill>
              </a:rPr>
              <a:t>Pauze</a:t>
            </a:r>
          </a:p>
        </p:txBody>
      </p:sp>
    </p:spTree>
    <p:extLst>
      <p:ext uri="{BB962C8B-B14F-4D97-AF65-F5344CB8AC3E}">
        <p14:creationId xmlns:p14="http://schemas.microsoft.com/office/powerpoint/2010/main" val="3857367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348497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03785" y="814044"/>
            <a:ext cx="8256198" cy="4482944"/>
          </a:xfrm>
        </p:spPr>
        <p:txBody>
          <a:bodyPr>
            <a:noAutofit/>
          </a:bodyPr>
          <a:lstStyle/>
          <a:p>
            <a:pPr>
              <a:lnSpc>
                <a:spcPct val="107000"/>
              </a:lnSpc>
              <a:spcAft>
                <a:spcPts val="800"/>
              </a:spcAft>
            </a:pPr>
            <a:r>
              <a:rPr lang="nl-NL" sz="2000" dirty="0">
                <a:solidFill>
                  <a:srgbClr val="87B632"/>
                </a:solidFill>
                <a:latin typeface="Arial Rounded MT Bold" panose="020F0704030504030204" pitchFamily="34" charset="0"/>
              </a:rPr>
              <a:t>Huidige kerndoelen Nederlands</a:t>
            </a:r>
            <a:br>
              <a:rPr lang="nl-NL" sz="1600" dirty="0">
                <a:solidFill>
                  <a:srgbClr val="87B632"/>
                </a:solidFill>
                <a:latin typeface="Arial Rounded MT Bold" panose="020F0704030504030204" pitchFamily="34" charset="0"/>
              </a:rPr>
            </a:br>
            <a:br>
              <a:rPr lang="nl-NL" sz="1600" b="1"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Mondeling taalonderwijs </a:t>
            </a:r>
            <a:br>
              <a:rPr lang="nl-NL" sz="1600" b="1" kern="100" dirty="0">
                <a:solidFill>
                  <a:srgbClr val="FF0000"/>
                </a:solidFill>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verwerven uit gesproken taal. Ze leren tevens die informatie, mondeling of schriftelijk, gestructureerd weer te geven.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Schriftelijk taalonderwijs</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4</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achterhalen in informatieve en instructieve teksten, waaronder schema's, tabellen en digitale bronnen.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5</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naar inhoud en vorm teksten te schrijven met verschillende functies, zoals: informeren, instrueren, overtuigen of plezier verschaffen. </a:t>
            </a:r>
            <a:br>
              <a:rPr lang="nl-NL" sz="1600" kern="100" dirty="0">
                <a:effectLst/>
                <a:latin typeface="Aptos"/>
                <a:ea typeface="Aptos"/>
                <a:cs typeface="Times New Roman" panose="02020603050405020304" pitchFamily="18" charset="0"/>
              </a:rPr>
            </a:b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Nederlands Taalbeschouwing, waaronder strategieën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10</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bij de doelen onder «mondeling taalonderwijs» en «schriftelijk taalonderwijs» strategieën te herkennen, te verwoorden, te gebruiken en te beoordelen. </a:t>
            </a:r>
            <a:endParaRPr lang="nl-NL" sz="16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909871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625941"/>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70547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292502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335" y="325970"/>
            <a:ext cx="7203018" cy="857250"/>
          </a:xfrm>
        </p:spPr>
        <p:txBody>
          <a:bodyPr>
            <a:normAutofit/>
          </a:bodyPr>
          <a:lstStyle/>
          <a:p>
            <a:pPr algn="l"/>
            <a:r>
              <a:rPr lang="nl-NL" dirty="0">
                <a:solidFill>
                  <a:srgbClr val="66AB38"/>
                </a:solidFill>
                <a:latin typeface="Arial Rounded MT Bold" panose="020F0704030504030204" pitchFamily="34" charset="0"/>
              </a:rPr>
              <a:t>Leerlijn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498105" y="22799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B6296F1B-DCDE-4308-9748-DBF562714F08}"/>
              </a:ext>
            </a:extLst>
          </p:cNvPr>
          <p:cNvPicPr>
            <a:picLocks noChangeAspect="1"/>
          </p:cNvPicPr>
          <p:nvPr/>
        </p:nvPicPr>
        <p:blipFill>
          <a:blip r:embed="rId6"/>
          <a:stretch>
            <a:fillRect/>
          </a:stretch>
        </p:blipFill>
        <p:spPr>
          <a:xfrm>
            <a:off x="2168025" y="1473423"/>
            <a:ext cx="8252533" cy="3911153"/>
          </a:xfrm>
          <a:prstGeom prst="rect">
            <a:avLst/>
          </a:prstGeom>
        </p:spPr>
      </p:pic>
    </p:spTree>
    <p:extLst>
      <p:ext uri="{BB962C8B-B14F-4D97-AF65-F5344CB8AC3E}">
        <p14:creationId xmlns:p14="http://schemas.microsoft.com/office/powerpoint/2010/main" val="2134307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1" name="Afbeelding 10">
            <a:extLst>
              <a:ext uri="{FF2B5EF4-FFF2-40B4-BE49-F238E27FC236}">
                <a16:creationId xmlns:a16="http://schemas.microsoft.com/office/drawing/2014/main" id="{39EF7C5E-AE1B-4DDA-A781-11B3F8812EB8}"/>
              </a:ext>
            </a:extLst>
          </p:cNvPr>
          <p:cNvPicPr>
            <a:picLocks noChangeAspect="1"/>
          </p:cNvPicPr>
          <p:nvPr/>
        </p:nvPicPr>
        <p:blipFill>
          <a:blip r:embed="rId6"/>
          <a:stretch>
            <a:fillRect/>
          </a:stretch>
        </p:blipFill>
        <p:spPr>
          <a:xfrm>
            <a:off x="3488789" y="102174"/>
            <a:ext cx="8012244" cy="6452738"/>
          </a:xfrm>
          <a:prstGeom prst="rect">
            <a:avLst/>
          </a:prstGeom>
        </p:spPr>
      </p:pic>
    </p:spTree>
    <p:extLst>
      <p:ext uri="{BB962C8B-B14F-4D97-AF65-F5344CB8AC3E}">
        <p14:creationId xmlns:p14="http://schemas.microsoft.com/office/powerpoint/2010/main" val="1406230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B76DF541-2779-44FA-8292-47945A922A6D}"/>
              </a:ext>
            </a:extLst>
          </p:cNvPr>
          <p:cNvPicPr>
            <a:picLocks noChangeAspect="1"/>
          </p:cNvPicPr>
          <p:nvPr/>
        </p:nvPicPr>
        <p:blipFill>
          <a:blip r:embed="rId5"/>
          <a:stretch>
            <a:fillRect/>
          </a:stretch>
        </p:blipFill>
        <p:spPr>
          <a:xfrm>
            <a:off x="2628278" y="660330"/>
            <a:ext cx="8658166" cy="4600783"/>
          </a:xfrm>
          <a:prstGeom prst="rect">
            <a:avLst/>
          </a:prstGeom>
        </p:spPr>
      </p:pic>
    </p:spTree>
    <p:extLst>
      <p:ext uri="{BB962C8B-B14F-4D97-AF65-F5344CB8AC3E}">
        <p14:creationId xmlns:p14="http://schemas.microsoft.com/office/powerpoint/2010/main" val="749647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ekstvak 6">
            <a:extLst>
              <a:ext uri="{FF2B5EF4-FFF2-40B4-BE49-F238E27FC236}">
                <a16:creationId xmlns:a16="http://schemas.microsoft.com/office/drawing/2014/main" id="{40D60D19-BDA0-45F0-92A3-881E03CAC60E}"/>
              </a:ext>
            </a:extLst>
          </p:cNvPr>
          <p:cNvSpPr txBox="1"/>
          <p:nvPr/>
        </p:nvSpPr>
        <p:spPr>
          <a:xfrm>
            <a:off x="496957" y="0"/>
            <a:ext cx="6109252" cy="584775"/>
          </a:xfrm>
          <a:prstGeom prst="rect">
            <a:avLst/>
          </a:prstGeom>
          <a:noFill/>
        </p:spPr>
        <p:txBody>
          <a:bodyPr wrap="square">
            <a:spAutoFit/>
          </a:bodyPr>
          <a:lstStyle/>
          <a:p>
            <a:r>
              <a:rPr lang="nl-NL" sz="3200" dirty="0">
                <a:solidFill>
                  <a:srgbClr val="66AB38"/>
                </a:solidFill>
                <a:latin typeface="Arial Rounded MT Bold" panose="020F0704030504030204" pitchFamily="34" charset="0"/>
              </a:rPr>
              <a:t>Centrale eindtoets</a:t>
            </a:r>
            <a:endParaRPr lang="nl-NL" sz="3200" dirty="0"/>
          </a:p>
        </p:txBody>
      </p:sp>
      <p:sp>
        <p:nvSpPr>
          <p:cNvPr id="8" name="Tekstvak 7">
            <a:extLst>
              <a:ext uri="{FF2B5EF4-FFF2-40B4-BE49-F238E27FC236}">
                <a16:creationId xmlns:a16="http://schemas.microsoft.com/office/drawing/2014/main" id="{AF68374A-B6B4-4D99-8039-641075DC512A}"/>
              </a:ext>
            </a:extLst>
          </p:cNvPr>
          <p:cNvSpPr txBox="1"/>
          <p:nvPr/>
        </p:nvSpPr>
        <p:spPr>
          <a:xfrm>
            <a:off x="496957" y="584775"/>
            <a:ext cx="11449878" cy="5336013"/>
          </a:xfrm>
          <a:prstGeom prst="rect">
            <a:avLst/>
          </a:prstGeom>
          <a:noFill/>
        </p:spPr>
        <p:txBody>
          <a:bodyPr wrap="square">
            <a:spAutoFit/>
          </a:bodyPr>
          <a:lstStyle/>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de eindtoetsen PO onderdeel Nederlandse taal (vanaf nu: taal) is in principe ruimte om alle domeinen te meten, met daarbij de kanttekening dat in ieder geval het domein Lezen en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Taalverzorging uit het domein Begrippenlijst en Taalverzorging getoetst moeten worden conform de eisen genoemd in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Toetsbesluit</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PO (2014). </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Het is niet wettelijk verplicht om de domeinen Mondelinge taalvaardigheid, Schrijven en Begrippenlijst uit het domein Begrippenlijst en Taalverzorging te toetsen</a:t>
            </a:r>
            <a:r>
              <a:rPr lang="nl-NL"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nl-NL"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Toetsaanbieders</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zijn vrij om vanuit deze Algemene Toetswijzer PO aan de andere domeinen invulling te geven in hun eigen handleidingen en deze domeinen op te nemen in hun eindtoets.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Door ook andere domeinen in de eindtoets op te nemen kan meer recht gedaan worden aan de onderwijsinhouden voor taal</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en aan het evalueren van de prestaties van leerlingen aan het einde van het basisonderwijs (zie ook paragraaf 3.2 hieronder). Uiteraard blijft het de verantwoordelijkheid van de school om ervoor te zorgen dat de onderdelen die niet door een eindtoets getoetst worden, door kinderen beheerst worden.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Voor scholen is het belangrijk zich te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realiseren welke domeinen </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een eindtoets getoetst worden. In de eindtoetsen gaat het niet om dé taalvaardigheid van de leerling maar om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beperkt deel van de taalvaardigheid</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Immers, het is niet verplicht om alle domeinen te toetsen en binnen de domeinen kunnen keuzes gemaakt worden in wat wel of niet getoetst wordt. Het is derhalve nodig om op andere wijzen dan via de eindtoets een beeld te verwerven van de ontwikkeling van de taalvaardigheid van leerlingen. Dit kan bijvoorbeeld aan de hand van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methodegebonden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toetsen, observaties, portfolio's en besprekingen van de uitvoering van taaltaken met leerlingen.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indicatie van het behaalde referentieniveau kan in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leerlingrapport</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dus alleen voor het domein Lezen en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Taalverzorging worden gegeven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Voor de andere (sub)domeinen dienen eindtoetsaanbieders zelf een cesuur te kunnen verantwoorden.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a:t>
            </a:r>
            <a:r>
              <a:rPr lang="nl-NL" sz="1600" b="1" i="1" dirty="0">
                <a:solidFill>
                  <a:srgbClr val="0456A2"/>
                </a:solidFill>
                <a:effectLst/>
                <a:latin typeface="Calibri" panose="020F0502020204030204" pitchFamily="34" charset="0"/>
                <a:ea typeface="Calibri" panose="020F0502020204030204" pitchFamily="34" charset="0"/>
              </a:rPr>
              <a:t>Bron: CVTE, Algemeen deel toetswijzer voor eindtoets PO, Versie 27 augustus 2014</a:t>
            </a:r>
            <a:endParaRPr lang="nl-NL" sz="1600" b="1" dirty="0">
              <a:solidFill>
                <a:srgbClr val="0456A2"/>
              </a:solidFill>
            </a:endParaRPr>
          </a:p>
        </p:txBody>
      </p:sp>
    </p:spTree>
    <p:extLst>
      <p:ext uri="{BB962C8B-B14F-4D97-AF65-F5344CB8AC3E}">
        <p14:creationId xmlns:p14="http://schemas.microsoft.com/office/powerpoint/2010/main" val="4075318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Autofit/>
          </a:bodyPr>
          <a:lstStyle/>
          <a:p>
            <a:pPr algn="l"/>
            <a:r>
              <a:rPr lang="nl-NL" sz="3600" dirty="0">
                <a:solidFill>
                  <a:srgbClr val="66AB38"/>
                </a:solidFill>
                <a:latin typeface="Arial Rounded MT Bold" panose="020F0704030504030204" pitchFamily="34" charset="0"/>
              </a:rPr>
              <a:t>Voorbeelden referentieopgaven eindtoets lezen</a:t>
            </a:r>
            <a:endParaRPr lang="nl-NL" sz="36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B98D9702-3B52-431C-975A-9F7BE040A70B}"/>
              </a:ext>
            </a:extLst>
          </p:cNvPr>
          <p:cNvPicPr>
            <a:picLocks noChangeAspect="1"/>
          </p:cNvPicPr>
          <p:nvPr/>
        </p:nvPicPr>
        <p:blipFill>
          <a:blip r:embed="rId5"/>
          <a:stretch>
            <a:fillRect/>
          </a:stretch>
        </p:blipFill>
        <p:spPr>
          <a:xfrm>
            <a:off x="825160" y="1044987"/>
            <a:ext cx="7920346" cy="4768026"/>
          </a:xfrm>
          <a:prstGeom prst="rect">
            <a:avLst/>
          </a:prstGeom>
        </p:spPr>
      </p:pic>
    </p:spTree>
    <p:extLst>
      <p:ext uri="{BB962C8B-B14F-4D97-AF65-F5344CB8AC3E}">
        <p14:creationId xmlns:p14="http://schemas.microsoft.com/office/powerpoint/2010/main" val="41652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69211" y="88210"/>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D170C5DE-53B0-4D0B-A2A8-BE25AA34EFB3}"/>
              </a:ext>
            </a:extLst>
          </p:cNvPr>
          <p:cNvPicPr>
            <a:picLocks noChangeAspect="1"/>
          </p:cNvPicPr>
          <p:nvPr/>
        </p:nvPicPr>
        <p:blipFill>
          <a:blip r:embed="rId3"/>
          <a:stretch>
            <a:fillRect/>
          </a:stretch>
        </p:blipFill>
        <p:spPr>
          <a:xfrm>
            <a:off x="5698419" y="3760505"/>
            <a:ext cx="6724650" cy="2905125"/>
          </a:xfrm>
          <a:prstGeom prst="rect">
            <a:avLst/>
          </a:prstGeom>
        </p:spPr>
      </p:pic>
      <p:pic>
        <p:nvPicPr>
          <p:cNvPr id="5" name="Afbeelding 4">
            <a:extLst>
              <a:ext uri="{FF2B5EF4-FFF2-40B4-BE49-F238E27FC236}">
                <a16:creationId xmlns:a16="http://schemas.microsoft.com/office/drawing/2014/main" id="{E6426C1E-3801-4A95-9B9D-5D10396A4F9F}"/>
              </a:ext>
            </a:extLst>
          </p:cNvPr>
          <p:cNvPicPr>
            <a:picLocks noChangeAspect="1"/>
          </p:cNvPicPr>
          <p:nvPr/>
        </p:nvPicPr>
        <p:blipFill>
          <a:blip r:embed="rId4"/>
          <a:stretch>
            <a:fillRect/>
          </a:stretch>
        </p:blipFill>
        <p:spPr>
          <a:xfrm>
            <a:off x="277113" y="803326"/>
            <a:ext cx="5574389" cy="5487964"/>
          </a:xfrm>
          <a:prstGeom prst="rect">
            <a:avLst/>
          </a:prstGeom>
        </p:spPr>
      </p:pic>
    </p:spTree>
    <p:extLst>
      <p:ext uri="{BB962C8B-B14F-4D97-AF65-F5344CB8AC3E}">
        <p14:creationId xmlns:p14="http://schemas.microsoft.com/office/powerpoint/2010/main" val="2684285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54463" y="27464"/>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 interpunctie</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3848FC35-7C5F-4F12-8F28-697D9860747D}"/>
              </a:ext>
            </a:extLst>
          </p:cNvPr>
          <p:cNvPicPr>
            <a:picLocks noChangeAspect="1"/>
          </p:cNvPicPr>
          <p:nvPr/>
        </p:nvPicPr>
        <p:blipFill>
          <a:blip r:embed="rId5"/>
          <a:stretch>
            <a:fillRect/>
          </a:stretch>
        </p:blipFill>
        <p:spPr>
          <a:xfrm>
            <a:off x="484852" y="769400"/>
            <a:ext cx="6594373" cy="4827081"/>
          </a:xfrm>
          <a:prstGeom prst="rect">
            <a:avLst/>
          </a:prstGeom>
        </p:spPr>
      </p:pic>
    </p:spTree>
    <p:extLst>
      <p:ext uri="{BB962C8B-B14F-4D97-AF65-F5344CB8AC3E}">
        <p14:creationId xmlns:p14="http://schemas.microsoft.com/office/powerpoint/2010/main" val="99613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middag</a:t>
            </a:r>
          </a:p>
        </p:txBody>
      </p:sp>
      <p:sp>
        <p:nvSpPr>
          <p:cNvPr id="6" name="Tijdelijke aanduiding voor inhoud 5"/>
          <p:cNvSpPr>
            <a:spLocks noGrp="1"/>
          </p:cNvSpPr>
          <p:nvPr>
            <p:ph idx="1"/>
          </p:nvPr>
        </p:nvSpPr>
        <p:spPr/>
        <p:txBody>
          <a:bodyPr/>
          <a:lstStyle/>
          <a:p>
            <a:r>
              <a:rPr lang="nl-NL" dirty="0">
                <a:solidFill>
                  <a:srgbClr val="0B5DA7"/>
                </a:solidFill>
              </a:rPr>
              <a:t>We hebben inzicht in de referentieniveaus voor rekenen en taal</a:t>
            </a:r>
          </a:p>
          <a:p>
            <a:r>
              <a:rPr lang="nl-NL" dirty="0">
                <a:solidFill>
                  <a:srgbClr val="0B5DA7"/>
                </a:solidFill>
              </a:rPr>
              <a:t>We hebben zicht op de doelen voor rekenen per leerjaar</a:t>
            </a:r>
          </a:p>
          <a:p>
            <a:r>
              <a:rPr lang="nl-NL" dirty="0">
                <a:solidFill>
                  <a:srgbClr val="0B5DA7"/>
                </a:solidFill>
              </a:rPr>
              <a:t>We begrijpen waar de ruimte zit om keuzes te maken uit de methode als we werken vanuit leerlijnen</a:t>
            </a:r>
          </a:p>
          <a:p>
            <a:pPr marL="0" indent="0">
              <a:buNone/>
            </a:pPr>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785260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 name="Afbeelding 9">
            <a:extLst>
              <a:ext uri="{FF2B5EF4-FFF2-40B4-BE49-F238E27FC236}">
                <a16:creationId xmlns:a16="http://schemas.microsoft.com/office/drawing/2014/main" id="{5E46C8A0-4E82-48AE-9279-835D7EA6C4B8}"/>
              </a:ext>
            </a:extLst>
          </p:cNvPr>
          <p:cNvPicPr>
            <a:picLocks noChangeAspect="1"/>
          </p:cNvPicPr>
          <p:nvPr/>
        </p:nvPicPr>
        <p:blipFill>
          <a:blip r:embed="rId3"/>
          <a:stretch>
            <a:fillRect/>
          </a:stretch>
        </p:blipFill>
        <p:spPr>
          <a:xfrm>
            <a:off x="6507743" y="3723792"/>
            <a:ext cx="5099237" cy="3149853"/>
          </a:xfrm>
          <a:prstGeom prst="rect">
            <a:avLst/>
          </a:prstGeom>
        </p:spPr>
      </p:pic>
      <p:pic>
        <p:nvPicPr>
          <p:cNvPr id="4" name="Afbeelding 3">
            <a:extLst>
              <a:ext uri="{FF2B5EF4-FFF2-40B4-BE49-F238E27FC236}">
                <a16:creationId xmlns:a16="http://schemas.microsoft.com/office/drawing/2014/main" id="{DC3BA5CD-C845-4890-A4AC-ED76DCA95E3D}"/>
              </a:ext>
            </a:extLst>
          </p:cNvPr>
          <p:cNvPicPr>
            <a:picLocks noChangeAspect="1"/>
          </p:cNvPicPr>
          <p:nvPr/>
        </p:nvPicPr>
        <p:blipFill>
          <a:blip r:embed="rId4"/>
          <a:stretch>
            <a:fillRect/>
          </a:stretch>
        </p:blipFill>
        <p:spPr>
          <a:xfrm>
            <a:off x="245274" y="178533"/>
            <a:ext cx="6844950" cy="338301"/>
          </a:xfrm>
          <a:prstGeom prst="rect">
            <a:avLst/>
          </a:prstGeom>
        </p:spPr>
      </p:pic>
      <p:pic>
        <p:nvPicPr>
          <p:cNvPr id="11" name="Afbeelding 10">
            <a:extLst>
              <a:ext uri="{FF2B5EF4-FFF2-40B4-BE49-F238E27FC236}">
                <a16:creationId xmlns:a16="http://schemas.microsoft.com/office/drawing/2014/main" id="{F6D1C427-FC46-42AA-A56F-1FF7EB1B224B}"/>
              </a:ext>
            </a:extLst>
          </p:cNvPr>
          <p:cNvPicPr>
            <a:picLocks noChangeAspect="1"/>
          </p:cNvPicPr>
          <p:nvPr/>
        </p:nvPicPr>
        <p:blipFill>
          <a:blip r:embed="rId5"/>
          <a:stretch>
            <a:fillRect/>
          </a:stretch>
        </p:blipFill>
        <p:spPr>
          <a:xfrm>
            <a:off x="354462" y="592678"/>
            <a:ext cx="6626574" cy="3131113"/>
          </a:xfrm>
          <a:prstGeom prst="rect">
            <a:avLst/>
          </a:prstGeom>
        </p:spPr>
      </p:pic>
    </p:spTree>
    <p:extLst>
      <p:ext uri="{BB962C8B-B14F-4D97-AF65-F5344CB8AC3E}">
        <p14:creationId xmlns:p14="http://schemas.microsoft.com/office/powerpoint/2010/main" val="2458859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0554" y="359353"/>
            <a:ext cx="10515600" cy="659552"/>
          </a:xfrm>
        </p:spPr>
        <p:txBody>
          <a:bodyPr>
            <a:normAutofit fontScale="90000"/>
          </a:bodyPr>
          <a:lstStyle/>
          <a:p>
            <a:r>
              <a:rPr lang="nl-NL" dirty="0">
                <a:solidFill>
                  <a:srgbClr val="66AB38"/>
                </a:solidFill>
                <a:latin typeface="Arial Rounded MT Bold" panose="020F0704030504030204" pitchFamily="34" charset="0"/>
              </a:rPr>
              <a:t>Concept kerndoelen Nederlands</a:t>
            </a:r>
            <a:endParaRPr lang="nl-NL" sz="2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17DEB222-393C-8049-09C0-A62A44EA8096}"/>
              </a:ext>
            </a:extLst>
          </p:cNvPr>
          <p:cNvPicPr>
            <a:picLocks noChangeAspect="1"/>
          </p:cNvPicPr>
          <p:nvPr/>
        </p:nvPicPr>
        <p:blipFill>
          <a:blip r:embed="rId4"/>
          <a:stretch>
            <a:fillRect/>
          </a:stretch>
        </p:blipFill>
        <p:spPr>
          <a:xfrm>
            <a:off x="1697288" y="1003888"/>
            <a:ext cx="7864155" cy="4976112"/>
          </a:xfrm>
          <a:prstGeom prst="rect">
            <a:avLst/>
          </a:prstGeom>
        </p:spPr>
      </p:pic>
    </p:spTree>
    <p:extLst>
      <p:ext uri="{BB962C8B-B14F-4D97-AF65-F5344CB8AC3E}">
        <p14:creationId xmlns:p14="http://schemas.microsoft.com/office/powerpoint/2010/main" val="3322629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5A63FB9-742C-AAE4-EDAE-A5D135662FD7}"/>
              </a:ext>
            </a:extLst>
          </p:cNvPr>
          <p:cNvPicPr>
            <a:picLocks noChangeAspect="1"/>
          </p:cNvPicPr>
          <p:nvPr/>
        </p:nvPicPr>
        <p:blipFill>
          <a:blip r:embed="rId2"/>
          <a:stretch>
            <a:fillRect/>
          </a:stretch>
        </p:blipFill>
        <p:spPr>
          <a:xfrm>
            <a:off x="0" y="1146196"/>
            <a:ext cx="12192000" cy="4565608"/>
          </a:xfrm>
          <a:prstGeom prst="rect">
            <a:avLst/>
          </a:prstGeom>
        </p:spPr>
      </p:pic>
    </p:spTree>
    <p:extLst>
      <p:ext uri="{BB962C8B-B14F-4D97-AF65-F5344CB8AC3E}">
        <p14:creationId xmlns:p14="http://schemas.microsoft.com/office/powerpoint/2010/main" val="4115111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5B2447F-BD80-A076-82D5-6DE791542477}"/>
              </a:ext>
            </a:extLst>
          </p:cNvPr>
          <p:cNvPicPr>
            <a:picLocks noChangeAspect="1"/>
          </p:cNvPicPr>
          <p:nvPr/>
        </p:nvPicPr>
        <p:blipFill>
          <a:blip r:embed="rId2"/>
          <a:stretch>
            <a:fillRect/>
          </a:stretch>
        </p:blipFill>
        <p:spPr>
          <a:xfrm>
            <a:off x="0" y="681062"/>
            <a:ext cx="12192000" cy="5495876"/>
          </a:xfrm>
          <a:prstGeom prst="rect">
            <a:avLst/>
          </a:prstGeom>
        </p:spPr>
      </p:pic>
    </p:spTree>
    <p:extLst>
      <p:ext uri="{BB962C8B-B14F-4D97-AF65-F5344CB8AC3E}">
        <p14:creationId xmlns:p14="http://schemas.microsoft.com/office/powerpoint/2010/main" val="784434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165123" y="1705475"/>
            <a:ext cx="9942542" cy="4526584"/>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078251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1: De referentieniveaus</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838199" y="1049462"/>
            <a:ext cx="11077135" cy="5196593"/>
          </a:xfrm>
        </p:spPr>
        <p:txBody>
          <a:bodyPr>
            <a:normAutofit fontScale="92500" lnSpcReduction="10000"/>
          </a:bodyPr>
          <a:lstStyle/>
          <a:p>
            <a:pPr marL="0" indent="0">
              <a:buNone/>
            </a:pPr>
            <a:endParaRPr lang="nl-NL" dirty="0">
              <a:solidFill>
                <a:srgbClr val="FF0000"/>
              </a:solidFill>
            </a:endParaRPr>
          </a:p>
          <a:p>
            <a:pPr marL="0" indent="0">
              <a:buNone/>
            </a:pPr>
            <a:r>
              <a:rPr lang="nl-NL" dirty="0">
                <a:solidFill>
                  <a:srgbClr val="002060"/>
                </a:solidFill>
              </a:rPr>
              <a:t>Bekijken</a:t>
            </a:r>
          </a:p>
          <a:p>
            <a:pPr>
              <a:buFontTx/>
              <a:buChar char="-"/>
            </a:pPr>
            <a:r>
              <a:rPr lang="nl-NL" dirty="0">
                <a:solidFill>
                  <a:srgbClr val="002060"/>
                </a:solidFill>
              </a:rPr>
              <a:t>de referentieniveaus Rekenen en Wiskunde en Taal</a:t>
            </a:r>
          </a:p>
          <a:p>
            <a:pPr>
              <a:buFontTx/>
              <a:buChar char="-"/>
            </a:pPr>
            <a:r>
              <a:rPr lang="nl-NL" dirty="0">
                <a:solidFill>
                  <a:srgbClr val="002060"/>
                </a:solidFill>
              </a:rPr>
              <a:t>de interpretatie van NieuwLeren</a:t>
            </a:r>
          </a:p>
          <a:p>
            <a:pPr>
              <a:buFontTx/>
              <a:buChar char="-"/>
            </a:pPr>
            <a:r>
              <a:rPr lang="nl-NL" dirty="0">
                <a:solidFill>
                  <a:srgbClr val="002060"/>
                </a:solidFill>
              </a:rPr>
              <a:t>De referentieopgaven (ook gesorteerd per domein)</a:t>
            </a:r>
          </a:p>
          <a:p>
            <a:pPr marL="0" indent="0">
              <a:buNone/>
            </a:pPr>
            <a:endParaRPr lang="nl-NL" dirty="0">
              <a:solidFill>
                <a:srgbClr val="002060"/>
              </a:solidFill>
            </a:endParaRPr>
          </a:p>
          <a:p>
            <a:pPr marL="0" indent="0">
              <a:buNone/>
            </a:pPr>
            <a:r>
              <a:rPr lang="nl-NL" dirty="0">
                <a:solidFill>
                  <a:srgbClr val="002060"/>
                </a:solidFill>
              </a:rPr>
              <a:t>Bespreken</a:t>
            </a:r>
          </a:p>
          <a:p>
            <a:r>
              <a:rPr lang="nl-NL" dirty="0">
                <a:solidFill>
                  <a:srgbClr val="002060"/>
                </a:solidFill>
              </a:rPr>
              <a:t>Is het eindniveau duidelijk?</a:t>
            </a:r>
          </a:p>
          <a:p>
            <a:r>
              <a:rPr lang="nl-NL" b="1" dirty="0">
                <a:solidFill>
                  <a:srgbClr val="002060"/>
                </a:solidFill>
              </a:rPr>
              <a:t>Wat zijn de grootste verschillen tussen 1F en 1S</a:t>
            </a:r>
          </a:p>
          <a:p>
            <a:r>
              <a:rPr lang="nl-NL" dirty="0">
                <a:solidFill>
                  <a:srgbClr val="002060"/>
                </a:solidFill>
              </a:rPr>
              <a:t>Wat betekent dit alles voor mijn onderwijs?</a:t>
            </a:r>
          </a:p>
          <a:p>
            <a:r>
              <a:rPr lang="nl-NL" dirty="0">
                <a:solidFill>
                  <a:srgbClr val="002060"/>
                </a:solidFill>
              </a:rPr>
              <a:t>Weet ik op welke onderdelen de leerlingen minder goed scoren op de eindtoets?</a:t>
            </a:r>
          </a:p>
          <a:p>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3457743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7302332" y="1008422"/>
            <a:ext cx="4714240" cy="325994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423610" y="1306375"/>
            <a:ext cx="7884160" cy="4708981"/>
          </a:xfrm>
          <a:prstGeom prst="rect">
            <a:avLst/>
          </a:prstGeom>
        </p:spPr>
        <p:txBody>
          <a:bodyPr wrap="square">
            <a:spAutoFit/>
          </a:bodyPr>
          <a:lstStyle/>
          <a:p>
            <a:r>
              <a:rPr lang="nl-NL" sz="2000" dirty="0">
                <a:solidFill>
                  <a:srgbClr val="0070C0"/>
                </a:solidFill>
              </a:rPr>
              <a:t>Herkenbaar?</a:t>
            </a:r>
          </a:p>
          <a:p>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Leerlijn te veel verstopt in de methode</a:t>
            </a:r>
          </a:p>
          <a:p>
            <a:pPr marL="457200" indent="-457200">
              <a:buFont typeface="Wingdings" panose="05000000000000000000" pitchFamily="2" charset="2"/>
              <a:buChar char="§"/>
            </a:pPr>
            <a:r>
              <a:rPr lang="nl-NL" sz="2000" dirty="0">
                <a:solidFill>
                  <a:srgbClr val="0070C0"/>
                </a:solidFill>
              </a:rPr>
              <a:t>Te veel leerstof: welke keuzes maak ik?</a:t>
            </a:r>
          </a:p>
          <a:p>
            <a:pPr marL="457200" indent="-457200">
              <a:buFont typeface="Wingdings" panose="05000000000000000000" pitchFamily="2" charset="2"/>
              <a:buChar char="§"/>
            </a:pPr>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Wat gaat er bijvoorbeeld allemaal over taal?</a:t>
            </a:r>
          </a:p>
          <a:p>
            <a:pPr marL="914400" lvl="1" indent="-457200">
              <a:buFont typeface="Wingdings" panose="05000000000000000000" pitchFamily="2" charset="2"/>
              <a:buChar char="§"/>
            </a:pPr>
            <a:r>
              <a:rPr lang="nl-NL" sz="2000" dirty="0">
                <a:solidFill>
                  <a:srgbClr val="0070C0"/>
                </a:solidFill>
              </a:rPr>
              <a:t>Taalmethode</a:t>
            </a:r>
          </a:p>
          <a:p>
            <a:pPr marL="914400" lvl="1" indent="-457200">
              <a:buFont typeface="Wingdings" panose="05000000000000000000" pitchFamily="2" charset="2"/>
              <a:buChar char="§"/>
            </a:pPr>
            <a:r>
              <a:rPr lang="nl-NL" sz="2000" dirty="0">
                <a:solidFill>
                  <a:srgbClr val="0070C0"/>
                </a:solidFill>
              </a:rPr>
              <a:t>Spelling</a:t>
            </a:r>
          </a:p>
          <a:p>
            <a:pPr marL="914400" lvl="1" indent="-457200">
              <a:buFont typeface="Wingdings" panose="05000000000000000000" pitchFamily="2" charset="2"/>
              <a:buChar char="§"/>
            </a:pPr>
            <a:r>
              <a:rPr lang="nl-NL" sz="2000" dirty="0">
                <a:solidFill>
                  <a:srgbClr val="0070C0"/>
                </a:solidFill>
              </a:rPr>
              <a:t>Begrijpend lezen</a:t>
            </a:r>
          </a:p>
          <a:p>
            <a:pPr marL="914400" lvl="1" indent="-457200">
              <a:buFont typeface="Wingdings" panose="05000000000000000000" pitchFamily="2" charset="2"/>
              <a:buChar char="§"/>
            </a:pPr>
            <a:r>
              <a:rPr lang="nl-NL" sz="2000" dirty="0">
                <a:solidFill>
                  <a:srgbClr val="0070C0"/>
                </a:solidFill>
              </a:rPr>
              <a:t>Methode technisch lezen</a:t>
            </a:r>
          </a:p>
          <a:p>
            <a:pPr marL="914400" lvl="1" indent="-457200">
              <a:buFont typeface="Wingdings" panose="05000000000000000000" pitchFamily="2" charset="2"/>
              <a:buChar char="§"/>
            </a:pPr>
            <a:r>
              <a:rPr lang="nl-NL" sz="2000" dirty="0">
                <a:solidFill>
                  <a:srgbClr val="0070C0"/>
                </a:solidFill>
              </a:rPr>
              <a:t>Methode studievaardigheden</a:t>
            </a:r>
          </a:p>
          <a:p>
            <a:pPr marL="914400" lvl="1" indent="-457200">
              <a:buFont typeface="Wingdings" panose="05000000000000000000" pitchFamily="2" charset="2"/>
              <a:buChar char="§"/>
            </a:pPr>
            <a:r>
              <a:rPr lang="nl-NL" sz="2000" dirty="0">
                <a:solidFill>
                  <a:srgbClr val="0070C0"/>
                </a:solidFill>
              </a:rPr>
              <a:t>Vrij lezen, voorlezen</a:t>
            </a:r>
          </a:p>
          <a:p>
            <a:pPr marL="914400" lvl="1" indent="-457200">
              <a:buFont typeface="Wingdings" panose="05000000000000000000" pitchFamily="2" charset="2"/>
              <a:buChar char="§"/>
            </a:pPr>
            <a:r>
              <a:rPr lang="nl-NL" sz="2000" dirty="0">
                <a:solidFill>
                  <a:srgbClr val="0070C0"/>
                </a:solidFill>
              </a:rPr>
              <a:t>Kringgesprek</a:t>
            </a:r>
          </a:p>
          <a:p>
            <a:pPr marL="914400" lvl="1" indent="-457200">
              <a:buFont typeface="Wingdings" panose="05000000000000000000" pitchFamily="2" charset="2"/>
              <a:buChar char="§"/>
            </a:pPr>
            <a:r>
              <a:rPr lang="nl-NL" sz="2000" dirty="0">
                <a:solidFill>
                  <a:srgbClr val="0070C0"/>
                </a:solidFill>
              </a:rPr>
              <a:t>….</a:t>
            </a:r>
          </a:p>
          <a:p>
            <a:endParaRPr lang="nl-NL" sz="2000" dirty="0">
              <a:solidFill>
                <a:srgbClr val="0070C0"/>
              </a:solidFill>
            </a:endParaRP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58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fontScale="90000"/>
          </a:bodyPr>
          <a:lstStyle/>
          <a:p>
            <a:pPr algn="l"/>
            <a:r>
              <a:rPr lang="nl-NL" dirty="0">
                <a:solidFill>
                  <a:srgbClr val="66AB38"/>
                </a:solidFill>
                <a:latin typeface="Arial Rounded MT Bold" panose="020F0704030504030204" pitchFamily="34" charset="0"/>
              </a:rPr>
              <a:t>Hoe ontwerp ik een mooie leerlijn?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55111" y="401144"/>
            <a:ext cx="1239245" cy="928398"/>
          </a:xfrm>
          <a:prstGeom prst="rect">
            <a:avLst/>
          </a:prstGeom>
        </p:spPr>
      </p:pic>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1012874" y="2147311"/>
            <a:ext cx="9197925" cy="3943999"/>
          </a:xfrm>
          <a:noFill/>
        </p:spPr>
        <p:txBody>
          <a:bodyPr>
            <a:normAutofit/>
          </a:bodyPr>
          <a:lstStyle/>
          <a:p>
            <a:r>
              <a:rPr lang="nl-NL" dirty="0">
                <a:solidFill>
                  <a:srgbClr val="0456A2"/>
                </a:solidFill>
              </a:rPr>
              <a:t>Doelen in ik-vorm</a:t>
            </a:r>
          </a:p>
          <a:p>
            <a:r>
              <a:rPr lang="nl-NL" dirty="0">
                <a:solidFill>
                  <a:srgbClr val="0456A2"/>
                </a:solidFill>
              </a:rPr>
              <a:t>Productdoelen of procesdoelen</a:t>
            </a:r>
          </a:p>
          <a:p>
            <a:pPr lvl="1"/>
            <a:r>
              <a:rPr lang="nl-NL" dirty="0">
                <a:solidFill>
                  <a:srgbClr val="0456A2"/>
                </a:solidFill>
              </a:rPr>
              <a:t>Ik kan, ik weet</a:t>
            </a:r>
          </a:p>
          <a:p>
            <a:pPr lvl="1"/>
            <a:r>
              <a:rPr lang="nl-NL" dirty="0">
                <a:solidFill>
                  <a:srgbClr val="0456A2"/>
                </a:solidFill>
              </a:rPr>
              <a:t>Ik leer over, ik train, ik oefen</a:t>
            </a:r>
          </a:p>
          <a:p>
            <a:pPr lvl="1"/>
            <a:endParaRPr lang="nl-NL" dirty="0">
              <a:solidFill>
                <a:srgbClr val="0456A2"/>
              </a:solidFill>
            </a:endParaRPr>
          </a:p>
          <a:p>
            <a:pPr lvl="1"/>
            <a:endParaRPr lang="nl-NL" dirty="0">
              <a:solidFill>
                <a:srgbClr val="0456A2"/>
              </a:solidFill>
            </a:endParaRPr>
          </a:p>
          <a:p>
            <a:pPr marL="457200" lvl="1" indent="0">
              <a:buNone/>
            </a:pPr>
            <a:r>
              <a:rPr lang="nl-NL" i="1" dirty="0">
                <a:solidFill>
                  <a:srgbClr val="0456A2"/>
                </a:solidFill>
              </a:rPr>
              <a:t>Denk na over cumulatief hiërarchische doelen </a:t>
            </a:r>
          </a:p>
          <a:p>
            <a:pPr marL="457200" lvl="1" indent="0">
              <a:buNone/>
            </a:pPr>
            <a:r>
              <a:rPr lang="nl-NL" i="1" dirty="0">
                <a:solidFill>
                  <a:srgbClr val="0456A2"/>
                </a:solidFill>
              </a:rPr>
              <a:t>Denk na over herhaling van doelen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192999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a:bodyPr>
          <a:lstStyle/>
          <a:p>
            <a:pPr algn="l"/>
            <a:r>
              <a:rPr lang="nl-NL" dirty="0">
                <a:solidFill>
                  <a:srgbClr val="66AB38"/>
                </a:solidFill>
                <a:latin typeface="Arial Rounded MT Bold" panose="020F0704030504030204" pitchFamily="34" charset="0"/>
              </a:rPr>
              <a:t>3 typen leerlijnen</a:t>
            </a:r>
            <a:endParaRPr lang="nl-NL" dirty="0">
              <a:solidFill>
                <a:srgbClr val="66AB38"/>
              </a:solidFill>
            </a:endParaRPr>
          </a:p>
        </p:txBody>
      </p:sp>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701449" y="2193695"/>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extLst>
              <p:ext uri="{D42A27DB-BD31-4B8C-83A1-F6EECF244321}">
                <p14:modId xmlns:p14="http://schemas.microsoft.com/office/powerpoint/2010/main" val="799428871"/>
              </p:ext>
            </p:extLst>
          </p:nvPr>
        </p:nvGraphicFramePr>
        <p:xfrm>
          <a:off x="6769651" y="437322"/>
          <a:ext cx="4163391" cy="13768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extLst>
              <p:ext uri="{D42A27DB-BD31-4B8C-83A1-F6EECF244321}">
                <p14:modId xmlns:p14="http://schemas.microsoft.com/office/powerpoint/2010/main" val="2177529800"/>
              </p:ext>
            </p:extLst>
          </p:nvPr>
        </p:nvGraphicFramePr>
        <p:xfrm>
          <a:off x="7999847" y="1716158"/>
          <a:ext cx="3092223" cy="223961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extLst>
              <p:ext uri="{D42A27DB-BD31-4B8C-83A1-F6EECF244321}">
                <p14:modId xmlns:p14="http://schemas.microsoft.com/office/powerpoint/2010/main" val="1215426597"/>
              </p:ext>
            </p:extLst>
          </p:nvPr>
        </p:nvGraphicFramePr>
        <p:xfrm>
          <a:off x="6526696" y="3659104"/>
          <a:ext cx="2511287" cy="230587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764883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D7D6D43-0E35-4A8B-887E-940ADB1230A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05ED91E8-4B5C-42CD-88E5-C5603EFE821C}"/>
              </a:ext>
            </a:extLst>
          </p:cNvPr>
          <p:cNvSpPr txBox="1">
            <a:spLocks/>
          </p:cNvSpPr>
          <p:nvPr/>
        </p:nvSpPr>
        <p:spPr>
          <a:xfrm rot="19970017">
            <a:off x="9410720" y="991961"/>
            <a:ext cx="2328826" cy="7979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Waar moet je</a:t>
            </a:r>
          </a:p>
          <a:p>
            <a:r>
              <a:rPr lang="nl-NL" sz="2000" dirty="0">
                <a:solidFill>
                  <a:srgbClr val="00BFFE"/>
                </a:solidFill>
                <a:latin typeface="Arial Rounded MT Bold" panose="020F0704030504030204" pitchFamily="34" charset="0"/>
              </a:rPr>
              <a:t> over nadenken?</a:t>
            </a:r>
            <a:endParaRPr lang="nl-NL" sz="2000" dirty="0"/>
          </a:p>
        </p:txBody>
      </p:sp>
      <p:sp>
        <p:nvSpPr>
          <p:cNvPr id="4" name="Titel 1">
            <a:extLst>
              <a:ext uri="{FF2B5EF4-FFF2-40B4-BE49-F238E27FC236}">
                <a16:creationId xmlns:a16="http://schemas.microsoft.com/office/drawing/2014/main" id="{69B9E1C1-4B41-4835-A16A-20929AE1399F}"/>
              </a:ext>
            </a:extLst>
          </p:cNvPr>
          <p:cNvSpPr txBox="1">
            <a:spLocks/>
          </p:cNvSpPr>
          <p:nvPr/>
        </p:nvSpPr>
        <p:spPr>
          <a:xfrm rot="20082890">
            <a:off x="516922" y="932833"/>
            <a:ext cx="2797340" cy="950637"/>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Kijkwijzer doelgericht werken</a:t>
            </a:r>
            <a:endParaRPr lang="nl-NL" dirty="0"/>
          </a:p>
        </p:txBody>
      </p:sp>
      <p:pic>
        <p:nvPicPr>
          <p:cNvPr id="5" name="Afbeelding 4">
            <a:extLst>
              <a:ext uri="{FF2B5EF4-FFF2-40B4-BE49-F238E27FC236}">
                <a16:creationId xmlns:a16="http://schemas.microsoft.com/office/drawing/2014/main" id="{9D512000-BD1B-4DFC-8268-743E42F369D3}"/>
              </a:ext>
            </a:extLst>
          </p:cNvPr>
          <p:cNvPicPr>
            <a:picLocks noChangeAspect="1"/>
          </p:cNvPicPr>
          <p:nvPr/>
        </p:nvPicPr>
        <p:blipFill>
          <a:blip r:embed="rId4"/>
          <a:stretch>
            <a:fillRect/>
          </a:stretch>
        </p:blipFill>
        <p:spPr>
          <a:xfrm>
            <a:off x="949089" y="2277534"/>
            <a:ext cx="910255" cy="1224136"/>
          </a:xfrm>
          <a:prstGeom prst="rect">
            <a:avLst/>
          </a:prstGeom>
        </p:spPr>
      </p:pic>
      <p:pic>
        <p:nvPicPr>
          <p:cNvPr id="6" name="Afbeelding 5">
            <a:extLst>
              <a:ext uri="{FF2B5EF4-FFF2-40B4-BE49-F238E27FC236}">
                <a16:creationId xmlns:a16="http://schemas.microsoft.com/office/drawing/2014/main" id="{E9A52C6F-65CE-4C45-BE5F-3137D8601208}"/>
              </a:ext>
            </a:extLst>
          </p:cNvPr>
          <p:cNvPicPr>
            <a:picLocks noChangeAspect="1"/>
          </p:cNvPicPr>
          <p:nvPr/>
        </p:nvPicPr>
        <p:blipFill>
          <a:blip r:embed="rId5"/>
          <a:stretch>
            <a:fillRect/>
          </a:stretch>
        </p:blipFill>
        <p:spPr>
          <a:xfrm>
            <a:off x="10231794" y="2277534"/>
            <a:ext cx="752937" cy="893018"/>
          </a:xfrm>
          <a:prstGeom prst="rect">
            <a:avLst/>
          </a:prstGeom>
        </p:spPr>
      </p:pic>
      <p:pic>
        <p:nvPicPr>
          <p:cNvPr id="8" name="Afbeelding 7">
            <a:extLst>
              <a:ext uri="{FF2B5EF4-FFF2-40B4-BE49-F238E27FC236}">
                <a16:creationId xmlns:a16="http://schemas.microsoft.com/office/drawing/2014/main" id="{0B9E6D83-832C-426C-A69D-2A7573EA694F}"/>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5900"/>
                    </a14:imgEffect>
                  </a14:imgLayer>
                </a14:imgProps>
              </a:ext>
            </a:extLst>
          </a:blip>
          <a:srcRect l="33577" t="17421" r="35039" b="5209"/>
          <a:stretch/>
        </p:blipFill>
        <p:spPr>
          <a:xfrm>
            <a:off x="3590882" y="11487"/>
            <a:ext cx="5036234" cy="6980366"/>
          </a:xfrm>
          <a:prstGeom prst="rect">
            <a:avLst/>
          </a:prstGeom>
        </p:spPr>
      </p:pic>
      <p:sp>
        <p:nvSpPr>
          <p:cNvPr id="2" name="Titel 1">
            <a:extLst>
              <a:ext uri="{FF2B5EF4-FFF2-40B4-BE49-F238E27FC236}">
                <a16:creationId xmlns:a16="http://schemas.microsoft.com/office/drawing/2014/main" id="{0EE7D647-242E-CF79-BD8C-F6776B59DFFA}"/>
              </a:ext>
            </a:extLst>
          </p:cNvPr>
          <p:cNvSpPr txBox="1">
            <a:spLocks/>
          </p:cNvSpPr>
          <p:nvPr/>
        </p:nvSpPr>
        <p:spPr>
          <a:xfrm rot="16200000">
            <a:off x="1893207" y="3471490"/>
            <a:ext cx="4079519" cy="907465"/>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ADD2"/>
                </a:solidFill>
                <a:latin typeface="Arial Rounded MT Bold" panose="020F0704030504030204" pitchFamily="34" charset="0"/>
              </a:rPr>
              <a:t>Volg de methode</a:t>
            </a:r>
            <a:endParaRPr lang="nl-NL" dirty="0">
              <a:solidFill>
                <a:srgbClr val="00ADD2"/>
              </a:solidFill>
            </a:endParaRPr>
          </a:p>
        </p:txBody>
      </p:sp>
      <p:sp>
        <p:nvSpPr>
          <p:cNvPr id="9" name="Titel 1">
            <a:extLst>
              <a:ext uri="{FF2B5EF4-FFF2-40B4-BE49-F238E27FC236}">
                <a16:creationId xmlns:a16="http://schemas.microsoft.com/office/drawing/2014/main" id="{5FE6958F-2401-E771-C0E8-8D5B86403815}"/>
              </a:ext>
            </a:extLst>
          </p:cNvPr>
          <p:cNvSpPr txBox="1">
            <a:spLocks/>
          </p:cNvSpPr>
          <p:nvPr/>
        </p:nvSpPr>
        <p:spPr>
          <a:xfrm rot="5400000">
            <a:off x="5916203" y="3346365"/>
            <a:ext cx="4535537" cy="907465"/>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050"/>
                </a:solidFill>
                <a:latin typeface="Arial Rounded MT Bold" panose="020F0704030504030204" pitchFamily="34" charset="0"/>
              </a:rPr>
              <a:t>Een nieuwe structuur?</a:t>
            </a:r>
            <a:endParaRPr lang="nl-NL" dirty="0">
              <a:solidFill>
                <a:srgbClr val="00B050"/>
              </a:solidFill>
            </a:endParaRPr>
          </a:p>
        </p:txBody>
      </p:sp>
    </p:spTree>
    <p:extLst>
      <p:ext uri="{BB962C8B-B14F-4D97-AF65-F5344CB8AC3E}">
        <p14:creationId xmlns:p14="http://schemas.microsoft.com/office/powerpoint/2010/main" val="2748228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B2E5972-F1D4-4F6A-AF9E-4A3131657C2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p:cNvSpPr>
            <a:spLocks noGrp="1"/>
          </p:cNvSpPr>
          <p:nvPr>
            <p:ph type="title"/>
          </p:nvPr>
        </p:nvSpPr>
        <p:spPr>
          <a:xfrm>
            <a:off x="395223" y="276120"/>
            <a:ext cx="8431020" cy="857250"/>
          </a:xfrm>
        </p:spPr>
        <p:txBody>
          <a:bodyPr>
            <a:normAutofit fontScale="90000"/>
          </a:bodyPr>
          <a:lstStyle/>
          <a:p>
            <a:pPr algn="l"/>
            <a:r>
              <a:rPr lang="nl-NL" dirty="0">
                <a:solidFill>
                  <a:srgbClr val="66AB38"/>
                </a:solidFill>
                <a:latin typeface="Arial Rounded MT Bold" panose="020F0704030504030204" pitchFamily="34" charset="0"/>
              </a:rPr>
              <a:t>Leerlijn rekenen  </a:t>
            </a:r>
            <a:br>
              <a:rPr lang="nl-NL" dirty="0">
                <a:solidFill>
                  <a:srgbClr val="00BFFE"/>
                </a:solidFill>
                <a:latin typeface="Arial Rounded MT Bold" panose="020F0704030504030204" pitchFamily="34" charset="0"/>
              </a:rPr>
            </a:br>
            <a:r>
              <a:rPr lang="nl-NL" sz="2700" dirty="0">
                <a:solidFill>
                  <a:srgbClr val="00BFFE"/>
                </a:solidFill>
                <a:latin typeface="Arial Rounded MT Bold" panose="020F0704030504030204" pitchFamily="34" charset="0"/>
              </a:rPr>
              <a:t>voorbeeld van een onderdeel van de leerlijn van groep 5</a:t>
            </a:r>
            <a:endParaRPr lang="nl-NL" sz="2700" dirty="0"/>
          </a:p>
        </p:txBody>
      </p:sp>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304">
            <a:off x="10500110" y="402519"/>
            <a:ext cx="1219120" cy="828831"/>
          </a:xfrm>
          <a:prstGeom prst="rect">
            <a:avLst/>
          </a:prstGeom>
        </p:spPr>
      </p:pic>
      <p:pic>
        <p:nvPicPr>
          <p:cNvPr id="3" name="Afbeelding 2">
            <a:extLst>
              <a:ext uri="{FF2B5EF4-FFF2-40B4-BE49-F238E27FC236}">
                <a16:creationId xmlns:a16="http://schemas.microsoft.com/office/drawing/2014/main" id="{7E44C558-D31D-442B-9D1A-06617DDF41F1}"/>
              </a:ext>
            </a:extLst>
          </p:cNvPr>
          <p:cNvPicPr>
            <a:picLocks noChangeAspect="1"/>
          </p:cNvPicPr>
          <p:nvPr/>
        </p:nvPicPr>
        <p:blipFill>
          <a:blip r:embed="rId6"/>
          <a:stretch>
            <a:fillRect/>
          </a:stretch>
        </p:blipFill>
        <p:spPr>
          <a:xfrm>
            <a:off x="3587493" y="1357749"/>
            <a:ext cx="5238750" cy="5210175"/>
          </a:xfrm>
          <a:prstGeom prst="rect">
            <a:avLst/>
          </a:prstGeom>
        </p:spPr>
      </p:pic>
    </p:spTree>
    <p:extLst>
      <p:ext uri="{BB962C8B-B14F-4D97-AF65-F5344CB8AC3E}">
        <p14:creationId xmlns:p14="http://schemas.microsoft.com/office/powerpoint/2010/main" val="1775216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303616"/>
            <a:ext cx="10837065" cy="1143000"/>
          </a:xfrm>
        </p:spPr>
        <p:txBody>
          <a:bodyPr>
            <a:noAutofit/>
          </a:bodyPr>
          <a:lstStyle/>
          <a:p>
            <a:pPr algn="l"/>
            <a:r>
              <a:rPr lang="nl-NL" sz="3600" dirty="0">
                <a:solidFill>
                  <a:srgbClr val="00BFFE"/>
                </a:solidFill>
                <a:latin typeface="Arial Rounded MT Bold" panose="020F0704030504030204" pitchFamily="34" charset="0"/>
              </a:rPr>
              <a:t>Van methode naar leerlijnen, hoe doe je dat?</a:t>
            </a:r>
            <a:endParaRPr lang="nl-NL" sz="3600" dirty="0"/>
          </a:p>
        </p:txBody>
      </p:sp>
      <p:sp>
        <p:nvSpPr>
          <p:cNvPr id="3" name="Tijdelijke aanduiding voor inhoud 2"/>
          <p:cNvSpPr>
            <a:spLocks noGrp="1"/>
          </p:cNvSpPr>
          <p:nvPr>
            <p:ph idx="1"/>
          </p:nvPr>
        </p:nvSpPr>
        <p:spPr>
          <a:xfrm>
            <a:off x="677468" y="1281576"/>
            <a:ext cx="10837064" cy="4670779"/>
          </a:xfrm>
          <a:noFill/>
        </p:spPr>
        <p:txBody>
          <a:bodyPr>
            <a:normAutofit/>
          </a:bodyPr>
          <a:lstStyle/>
          <a:p>
            <a:endParaRPr lang="nl-NL" dirty="0">
              <a:solidFill>
                <a:srgbClr val="0456A2"/>
              </a:solidFill>
            </a:endParaRPr>
          </a:p>
          <a:p>
            <a:r>
              <a:rPr lang="nl-NL" dirty="0">
                <a:solidFill>
                  <a:srgbClr val="0456A2"/>
                </a:solidFill>
              </a:rPr>
              <a:t>Fase 1: leerdoelen vanuit de methode centraal zetten</a:t>
            </a:r>
          </a:p>
          <a:p>
            <a:r>
              <a:rPr lang="nl-NL" dirty="0">
                <a:solidFill>
                  <a:srgbClr val="0456A2"/>
                </a:solidFill>
              </a:rPr>
              <a:t>Fase 2: onderdelen vanuit de methode vervangen door eigen materiaal, gebaseerd op de leerlijnen uit de methode</a:t>
            </a:r>
          </a:p>
          <a:p>
            <a:r>
              <a:rPr lang="nl-NL" dirty="0">
                <a:solidFill>
                  <a:srgbClr val="0456A2"/>
                </a:solidFill>
              </a:rPr>
              <a:t>Fase 3: zelf leerlijnen samenstellen adv ervaringen leerkrachten, eigen inzichten </a:t>
            </a:r>
            <a:r>
              <a:rPr lang="nl-NL" dirty="0" err="1">
                <a:solidFill>
                  <a:srgbClr val="0456A2"/>
                </a:solidFill>
              </a:rPr>
              <a:t>etc</a:t>
            </a:r>
            <a:endParaRPr lang="nl-NL" dirty="0">
              <a:solidFill>
                <a:srgbClr val="0456A2"/>
              </a:solidFill>
            </a:endParaRPr>
          </a:p>
          <a:p>
            <a:r>
              <a:rPr lang="nl-NL" dirty="0">
                <a:solidFill>
                  <a:srgbClr val="0456A2"/>
                </a:solidFill>
              </a:rPr>
              <a:t>Fase 4: combineren van leerlijnen van de verschillende vakken (thematisch onderwijs) </a:t>
            </a:r>
          </a:p>
          <a:p>
            <a:pPr marL="914400" lvl="2" indent="0">
              <a:buNone/>
            </a:pPr>
            <a:endParaRPr lang="nl-NL" dirty="0">
              <a:solidFill>
                <a:srgbClr val="0456A2"/>
              </a:solidFill>
            </a:endParaRPr>
          </a:p>
          <a:p>
            <a:pPr lvl="1"/>
            <a:endParaRPr lang="nl-NL" dirty="0">
              <a:solidFill>
                <a:srgbClr val="0456A2"/>
              </a:solidFill>
              <a:highlight>
                <a:srgbClr val="FFFF00"/>
              </a:highlight>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0806">
            <a:off x="10937660" y="1165494"/>
            <a:ext cx="975887" cy="841829"/>
          </a:xfrm>
          <a:prstGeom prst="rect">
            <a:avLst/>
          </a:prstGeom>
        </p:spPr>
      </p:pic>
    </p:spTree>
    <p:extLst>
      <p:ext uri="{BB962C8B-B14F-4D97-AF65-F5344CB8AC3E}">
        <p14:creationId xmlns:p14="http://schemas.microsoft.com/office/powerpoint/2010/main" val="1965095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767" y="109822"/>
            <a:ext cx="12192000" cy="1143000"/>
          </a:xfrm>
        </p:spPr>
        <p:txBody>
          <a:bodyPr>
            <a:noAutofit/>
          </a:bodyPr>
          <a:lstStyle/>
          <a:p>
            <a:r>
              <a:rPr lang="nl-NL" sz="3500" dirty="0">
                <a:solidFill>
                  <a:srgbClr val="00BFFE"/>
                </a:solidFill>
                <a:latin typeface="Arial Rounded MT Bold" panose="020F0704030504030204" pitchFamily="34" charset="0"/>
              </a:rPr>
              <a:t>Fase 1 Leerdoelen vanuit de methodes centraal zetten</a:t>
            </a:r>
            <a:endParaRPr lang="nl-NL" sz="3500" dirty="0"/>
          </a:p>
        </p:txBody>
      </p:sp>
      <p:sp>
        <p:nvSpPr>
          <p:cNvPr id="3" name="Tijdelijke aanduiding voor inhoud 2"/>
          <p:cNvSpPr>
            <a:spLocks noGrp="1"/>
          </p:cNvSpPr>
          <p:nvPr>
            <p:ph idx="1"/>
          </p:nvPr>
        </p:nvSpPr>
        <p:spPr>
          <a:xfrm>
            <a:off x="384767" y="1484850"/>
            <a:ext cx="10837064" cy="4670779"/>
          </a:xfrm>
          <a:noFill/>
        </p:spPr>
        <p:txBody>
          <a:bodyPr>
            <a:normAutofit/>
          </a:bodyPr>
          <a:lstStyle/>
          <a:p>
            <a:r>
              <a:rPr lang="nl-NL" dirty="0">
                <a:solidFill>
                  <a:srgbClr val="0456A2"/>
                </a:solidFill>
              </a:rPr>
              <a:t>Volg de methode, maar wel vanuit de doelen</a:t>
            </a:r>
          </a:p>
          <a:p>
            <a:r>
              <a:rPr lang="nl-NL" dirty="0">
                <a:solidFill>
                  <a:srgbClr val="0456A2"/>
                </a:solidFill>
              </a:rPr>
              <a:t>Bekijk goed wat de </a:t>
            </a:r>
            <a:r>
              <a:rPr lang="nl-NL" dirty="0" err="1">
                <a:solidFill>
                  <a:srgbClr val="0456A2"/>
                </a:solidFill>
              </a:rPr>
              <a:t>toetsdoelen</a:t>
            </a:r>
            <a:r>
              <a:rPr lang="nl-NL" dirty="0">
                <a:solidFill>
                  <a:srgbClr val="0456A2"/>
                </a:solidFill>
              </a:rPr>
              <a:t> zijn</a:t>
            </a:r>
          </a:p>
          <a:p>
            <a:r>
              <a:rPr lang="nl-NL" dirty="0">
                <a:solidFill>
                  <a:srgbClr val="0456A2"/>
                </a:solidFill>
              </a:rPr>
              <a:t>Deel de doelen met de leerlingen</a:t>
            </a:r>
          </a:p>
          <a:p>
            <a:r>
              <a:rPr lang="nl-NL" dirty="0">
                <a:solidFill>
                  <a:srgbClr val="0456A2"/>
                </a:solidFill>
              </a:rPr>
              <a:t>Zorg dat de leerlingen reflecteren op de doelen!</a:t>
            </a:r>
          </a:p>
          <a:p>
            <a:r>
              <a:rPr lang="nl-NL" dirty="0">
                <a:solidFill>
                  <a:srgbClr val="0456A2"/>
                </a:solidFill>
              </a:rPr>
              <a:t>Check regelmatig of de doelen behaald zijn (korte toetsjes </a:t>
            </a:r>
            <a:br>
              <a:rPr lang="nl-NL" dirty="0">
                <a:solidFill>
                  <a:srgbClr val="0456A2"/>
                </a:solidFill>
              </a:rPr>
            </a:br>
            <a:r>
              <a:rPr lang="nl-NL" dirty="0">
                <a:solidFill>
                  <a:srgbClr val="0456A2"/>
                </a:solidFill>
              </a:rPr>
              <a:t>(paar vragen) aan einde van de dag?)</a:t>
            </a:r>
            <a:r>
              <a:rPr lang="nl-NL" sz="2800" dirty="0">
                <a:solidFill>
                  <a:srgbClr val="0456A2"/>
                </a:solidFill>
              </a:rPr>
              <a:t> </a:t>
            </a:r>
          </a:p>
          <a:p>
            <a:r>
              <a:rPr lang="nl-NL" sz="2800" dirty="0">
                <a:solidFill>
                  <a:srgbClr val="0456A2"/>
                </a:solidFill>
              </a:rPr>
              <a:t>Begin met gesprekken met leerlingen over de doelen </a:t>
            </a:r>
            <a:r>
              <a:rPr lang="nl-NL" sz="2800" dirty="0" err="1">
                <a:solidFill>
                  <a:srgbClr val="0456A2"/>
                </a:solidFill>
              </a:rPr>
              <a:t>nav</a:t>
            </a:r>
            <a:r>
              <a:rPr lang="nl-NL" sz="2800" dirty="0">
                <a:solidFill>
                  <a:srgbClr val="0456A2"/>
                </a:solidFill>
              </a:rPr>
              <a:t> </a:t>
            </a:r>
            <a:br>
              <a:rPr lang="nl-NL" sz="2800" dirty="0">
                <a:solidFill>
                  <a:srgbClr val="0456A2"/>
                </a:solidFill>
              </a:rPr>
            </a:br>
            <a:r>
              <a:rPr lang="nl-NL" sz="2800" dirty="0">
                <a:solidFill>
                  <a:srgbClr val="0456A2"/>
                </a:solidFill>
              </a:rPr>
              <a:t>hun reflectie</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8002"/>
            <a:ext cx="12656734" cy="934278"/>
          </a:xfrm>
          <a:prstGeom prst="rect">
            <a:avLst/>
          </a:prstGeom>
        </p:spPr>
      </p:pic>
      <p:pic>
        <p:nvPicPr>
          <p:cNvPr id="5" name="Afbeelding 4">
            <a:extLst>
              <a:ext uri="{FF2B5EF4-FFF2-40B4-BE49-F238E27FC236}">
                <a16:creationId xmlns:a16="http://schemas.microsoft.com/office/drawing/2014/main" id="{C6FC5C59-DDC1-43C4-9A00-4D0C34A61448}"/>
              </a:ext>
            </a:extLst>
          </p:cNvPr>
          <p:cNvPicPr>
            <a:picLocks noChangeAspect="1"/>
          </p:cNvPicPr>
          <p:nvPr/>
        </p:nvPicPr>
        <p:blipFill rotWithShape="1">
          <a:blip r:embed="rId4"/>
          <a:srcRect l="30116" r="30307" b="1105"/>
          <a:stretch/>
        </p:blipFill>
        <p:spPr>
          <a:xfrm>
            <a:off x="9193485" y="1412477"/>
            <a:ext cx="3078482" cy="4324964"/>
          </a:xfrm>
          <a:prstGeom prst="rect">
            <a:avLst/>
          </a:prstGeom>
        </p:spPr>
      </p:pic>
    </p:spTree>
    <p:extLst>
      <p:ext uri="{BB962C8B-B14F-4D97-AF65-F5344CB8AC3E}">
        <p14:creationId xmlns:p14="http://schemas.microsoft.com/office/powerpoint/2010/main" val="1656044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7007" y="1007470"/>
            <a:ext cx="11207428" cy="6260827"/>
          </a:xfrm>
          <a:noFill/>
        </p:spPr>
        <p:txBody>
          <a:bodyPr>
            <a:noAutofit/>
          </a:bodyPr>
          <a:lstStyle/>
          <a:p>
            <a:r>
              <a:rPr lang="nl-NL" sz="2400" dirty="0">
                <a:solidFill>
                  <a:srgbClr val="0456A2"/>
                </a:solidFill>
              </a:rPr>
              <a:t>Blijf binnen de </a:t>
            </a:r>
            <a:r>
              <a:rPr lang="nl-NL" sz="2400" dirty="0" err="1">
                <a:solidFill>
                  <a:srgbClr val="0456A2"/>
                </a:solidFill>
              </a:rPr>
              <a:t>toetsperiode</a:t>
            </a:r>
            <a:r>
              <a:rPr lang="nl-NL" sz="2400" dirty="0">
                <a:solidFill>
                  <a:srgbClr val="0456A2"/>
                </a:solidFill>
              </a:rPr>
              <a:t>, bekijk daar wat de </a:t>
            </a:r>
            <a:r>
              <a:rPr lang="nl-NL" sz="2400" dirty="0" err="1">
                <a:solidFill>
                  <a:srgbClr val="0456A2"/>
                </a:solidFill>
              </a:rPr>
              <a:t>toetsdoelen</a:t>
            </a:r>
            <a:r>
              <a:rPr lang="nl-NL" sz="2400" dirty="0">
                <a:solidFill>
                  <a:srgbClr val="0456A2"/>
                </a:solidFill>
              </a:rPr>
              <a:t> zijn (zo kun je gewoon de methodetoets afnemen)</a:t>
            </a:r>
          </a:p>
          <a:p>
            <a:r>
              <a:rPr lang="nl-NL" sz="2400" dirty="0">
                <a:solidFill>
                  <a:srgbClr val="0456A2"/>
                </a:solidFill>
              </a:rPr>
              <a:t>Voeg onderdelen samen zodat je aan 1 of 2 doelen per week werkt (voeg bijvoorbeeld: meten en meetkunde samen, binnen de </a:t>
            </a:r>
            <a:r>
              <a:rPr lang="nl-NL" sz="2400" dirty="0" err="1">
                <a:solidFill>
                  <a:srgbClr val="0456A2"/>
                </a:solidFill>
              </a:rPr>
              <a:t>toetsperiode</a:t>
            </a:r>
            <a:r>
              <a:rPr lang="nl-NL" sz="2400" dirty="0">
                <a:solidFill>
                  <a:srgbClr val="0456A2"/>
                </a:solidFill>
              </a:rPr>
              <a:t>)</a:t>
            </a:r>
          </a:p>
          <a:p>
            <a:r>
              <a:rPr lang="nl-NL" sz="2400" dirty="0">
                <a:solidFill>
                  <a:srgbClr val="0456A2"/>
                </a:solidFill>
              </a:rPr>
              <a:t>Schrap opdrachten die overbodig zijn en die niet passen bij het doel van die dag/week</a:t>
            </a:r>
          </a:p>
          <a:p>
            <a:r>
              <a:rPr lang="nl-NL" sz="2400" dirty="0">
                <a:solidFill>
                  <a:srgbClr val="0456A2"/>
                </a:solidFill>
              </a:rPr>
              <a:t>Bekijk globaal hoeveel opdrachten er overblijven per doel</a:t>
            </a:r>
          </a:p>
          <a:p>
            <a:r>
              <a:rPr lang="nl-NL" sz="2400" dirty="0">
                <a:solidFill>
                  <a:srgbClr val="0456A2"/>
                </a:solidFill>
              </a:rPr>
              <a:t>Zoek er zelf materiaal bij waar nodig</a:t>
            </a:r>
          </a:p>
          <a:p>
            <a:r>
              <a:rPr lang="nl-NL" sz="2400" dirty="0">
                <a:solidFill>
                  <a:srgbClr val="0456A2"/>
                </a:solidFill>
              </a:rPr>
              <a:t>Deel en bespreek de doelen met de leerlingen</a:t>
            </a:r>
          </a:p>
          <a:p>
            <a:r>
              <a:rPr lang="nl-NL" sz="2400" dirty="0">
                <a:solidFill>
                  <a:srgbClr val="0456A2"/>
                </a:solidFill>
              </a:rPr>
              <a:t>Zorg dat de leerlingen reflecteren op de doelen!</a:t>
            </a:r>
          </a:p>
          <a:p>
            <a:r>
              <a:rPr lang="nl-NL" sz="2400" dirty="0">
                <a:solidFill>
                  <a:srgbClr val="0456A2"/>
                </a:solidFill>
              </a:rPr>
              <a:t>Check regelmatig of de doelen behaald zijn (korte toetsjes (paar vragen) aan einde van de dag?)</a:t>
            </a:r>
          </a:p>
          <a:p>
            <a:r>
              <a:rPr lang="nl-NL" sz="2400" i="1" dirty="0">
                <a:solidFill>
                  <a:srgbClr val="0456A2"/>
                </a:solidFill>
              </a:rPr>
              <a:t>Zorg voor een </a:t>
            </a:r>
            <a:r>
              <a:rPr lang="nl-NL" sz="2400" i="1" dirty="0" err="1">
                <a:solidFill>
                  <a:srgbClr val="0456A2"/>
                </a:solidFill>
              </a:rPr>
              <a:t>automatiserings</a:t>
            </a:r>
            <a:r>
              <a:rPr lang="nl-NL" sz="2400" i="1" dirty="0">
                <a:solidFill>
                  <a:srgbClr val="0456A2"/>
                </a:solidFill>
              </a:rPr>
              <a:t>/herhalingsm</a:t>
            </a:r>
            <a:r>
              <a:rPr lang="nl-NL" sz="2600" i="1" dirty="0">
                <a:solidFill>
                  <a:srgbClr val="0456A2"/>
                </a:solidFill>
              </a:rPr>
              <a:t>ateriaal van belangrijke doelen en verhaaltjessommen </a:t>
            </a:r>
            <a:r>
              <a:rPr lang="nl-NL" sz="2600" i="1" dirty="0" err="1">
                <a:solidFill>
                  <a:srgbClr val="0456A2"/>
                </a:solidFill>
              </a:rPr>
              <a:t>etc</a:t>
            </a:r>
            <a:endParaRPr lang="nl-NL" sz="2600"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5141"/>
            <a:ext cx="12656734" cy="934278"/>
          </a:xfrm>
          <a:prstGeom prst="rect">
            <a:avLst/>
          </a:prstGeom>
        </p:spPr>
      </p:pic>
      <p:sp>
        <p:nvSpPr>
          <p:cNvPr id="5" name="Titel 1">
            <a:extLst>
              <a:ext uri="{FF2B5EF4-FFF2-40B4-BE49-F238E27FC236}">
                <a16:creationId xmlns:a16="http://schemas.microsoft.com/office/drawing/2014/main" id="{A7A52D13-603F-4B0F-A7CF-164218B18B54}"/>
              </a:ext>
            </a:extLst>
          </p:cNvPr>
          <p:cNvSpPr txBox="1">
            <a:spLocks/>
          </p:cNvSpPr>
          <p:nvPr/>
        </p:nvSpPr>
        <p:spPr>
          <a:xfrm>
            <a:off x="587007" y="0"/>
            <a:ext cx="13208506"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00BFFE"/>
                </a:solidFill>
                <a:latin typeface="Arial Rounded MT Bold" panose="020F0704030504030204" pitchFamily="34" charset="0"/>
              </a:rPr>
              <a:t>Fase 2 Onderdelen vanuit de methode vervangen</a:t>
            </a:r>
            <a:endParaRPr lang="nl-NL" sz="3600" dirty="0"/>
          </a:p>
        </p:txBody>
      </p:sp>
    </p:spTree>
    <p:extLst>
      <p:ext uri="{BB962C8B-B14F-4D97-AF65-F5344CB8AC3E}">
        <p14:creationId xmlns:p14="http://schemas.microsoft.com/office/powerpoint/2010/main" val="35454461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Fase 3 Zelf leerlijnen samenstellen</a:t>
            </a:r>
            <a:endParaRPr lang="nl-NL" sz="3600" dirty="0"/>
          </a:p>
        </p:txBody>
      </p:sp>
      <p:sp>
        <p:nvSpPr>
          <p:cNvPr id="3" name="Tijdelijke aanduiding voor inhoud 2"/>
          <p:cNvSpPr>
            <a:spLocks noGrp="1"/>
          </p:cNvSpPr>
          <p:nvPr>
            <p:ph idx="1"/>
          </p:nvPr>
        </p:nvSpPr>
        <p:spPr>
          <a:xfrm>
            <a:off x="677468" y="1093610"/>
            <a:ext cx="10769197" cy="4670779"/>
          </a:xfrm>
          <a:noFill/>
        </p:spPr>
        <p:txBody>
          <a:bodyPr>
            <a:normAutofit fontScale="92500" lnSpcReduction="10000"/>
          </a:bodyPr>
          <a:lstStyle/>
          <a:p>
            <a:r>
              <a:rPr lang="nl-NL" dirty="0">
                <a:solidFill>
                  <a:srgbClr val="0456A2"/>
                </a:solidFill>
              </a:rPr>
              <a:t>Op basis van de ervaringen zelf leerlijnen samenstellen, of onze leerlijnen gebruiken</a:t>
            </a:r>
          </a:p>
          <a:p>
            <a:r>
              <a:rPr lang="nl-NL" dirty="0">
                <a:solidFill>
                  <a:srgbClr val="0456A2"/>
                </a:solidFill>
              </a:rPr>
              <a:t>Bepaal zelf de doelen en plan deze in een leerjaar in, verdeel de doelen over de weken</a:t>
            </a:r>
          </a:p>
          <a:p>
            <a:r>
              <a:rPr lang="nl-NL" dirty="0">
                <a:solidFill>
                  <a:srgbClr val="0456A2"/>
                </a:solidFill>
              </a:rPr>
              <a:t>Denk goed na over de indeling, automatisering en herhaling (herhalingsboek?)</a:t>
            </a:r>
          </a:p>
          <a:p>
            <a:r>
              <a:rPr lang="nl-NL" dirty="0">
                <a:solidFill>
                  <a:srgbClr val="0456A2"/>
                </a:solidFill>
              </a:rPr>
              <a:t>De methode gebruiken als bronnenboek </a:t>
            </a:r>
          </a:p>
          <a:p>
            <a:r>
              <a:rPr lang="nl-NL" dirty="0">
                <a:solidFill>
                  <a:srgbClr val="0456A2"/>
                </a:solidFill>
              </a:rPr>
              <a:t>Zelf materiaal gaan ontwerpen/verzamelen</a:t>
            </a:r>
          </a:p>
          <a:p>
            <a:r>
              <a:rPr lang="nl-NL" dirty="0">
                <a:solidFill>
                  <a:srgbClr val="0456A2"/>
                </a:solidFill>
              </a:rPr>
              <a:t>Toetsing: formatieve evaluatie (korte voortgangstoetsjes), en gesprekken met leerlingen</a:t>
            </a:r>
          </a:p>
          <a:p>
            <a:r>
              <a:rPr lang="nl-NL" dirty="0">
                <a:solidFill>
                  <a:srgbClr val="0456A2"/>
                </a:solidFill>
              </a:rPr>
              <a:t>Leerlingen bewijzen wat ze kunnen in hun portfolio</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532898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6C67806-1700-462D-9817-330C7667E20C}"/>
              </a:ext>
            </a:extLst>
          </p:cNvPr>
          <p:cNvPicPr>
            <a:picLocks noChangeAspect="1"/>
          </p:cNvPicPr>
          <p:nvPr/>
        </p:nvPicPr>
        <p:blipFill>
          <a:blip r:embed="rId2"/>
          <a:stretch>
            <a:fillRect/>
          </a:stretch>
        </p:blipFill>
        <p:spPr>
          <a:xfrm>
            <a:off x="536370" y="299294"/>
            <a:ext cx="10980468" cy="2006583"/>
          </a:xfrm>
          <a:prstGeom prst="rect">
            <a:avLst/>
          </a:prstGeom>
        </p:spPr>
      </p:pic>
      <p:sp>
        <p:nvSpPr>
          <p:cNvPr id="6" name="Titel 1">
            <a:extLst>
              <a:ext uri="{FF2B5EF4-FFF2-40B4-BE49-F238E27FC236}">
                <a16:creationId xmlns:a16="http://schemas.microsoft.com/office/drawing/2014/main" id="{A00AFD8D-5DD9-4BE9-BF4E-E72776B63EB4}"/>
              </a:ext>
            </a:extLst>
          </p:cNvPr>
          <p:cNvSpPr txBox="1">
            <a:spLocks/>
          </p:cNvSpPr>
          <p:nvPr/>
        </p:nvSpPr>
        <p:spPr>
          <a:xfrm>
            <a:off x="1011191" y="2571750"/>
            <a:ext cx="8989255" cy="8572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Belangrijk</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906855" y="3429000"/>
            <a:ext cx="9197925"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0456A2"/>
                </a:solidFill>
              </a:rPr>
              <a:t>Weet wat het einddoel is</a:t>
            </a:r>
          </a:p>
          <a:p>
            <a:r>
              <a:rPr lang="nl-NL">
                <a:solidFill>
                  <a:srgbClr val="0456A2"/>
                </a:solidFill>
              </a:rPr>
              <a:t>Methode is prima te gebruiken, maar ken de leerlijnen</a:t>
            </a:r>
          </a:p>
          <a:p>
            <a:r>
              <a:rPr lang="nl-NL">
                <a:solidFill>
                  <a:srgbClr val="0456A2"/>
                </a:solidFill>
              </a:rPr>
              <a:t>Maak bewuste keuzes over welke onderdelen meer aandacht nodig hebben</a:t>
            </a:r>
          </a:p>
          <a:p>
            <a:r>
              <a:rPr lang="nl-NL">
                <a:solidFill>
                  <a:srgbClr val="0456A2"/>
                </a:solidFill>
              </a:rPr>
              <a:t>Betrek de leerlingen bij de leerdoelen</a:t>
            </a:r>
          </a:p>
          <a:p>
            <a:pPr lvl="1"/>
            <a:endParaRPr lang="nl-NL">
              <a:solidFill>
                <a:srgbClr val="0456A2"/>
              </a:solidFill>
            </a:endParaRPr>
          </a:p>
          <a:p>
            <a:endParaRPr lang="nl-NL">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97368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821F19C-8BAF-4AB1-874C-F490573BD749}"/>
              </a:ext>
            </a:extLst>
          </p:cNvPr>
          <p:cNvPicPr>
            <a:picLocks noChangeAspect="1"/>
          </p:cNvPicPr>
          <p:nvPr/>
        </p:nvPicPr>
        <p:blipFill>
          <a:blip r:embed="rId2"/>
          <a:stretch>
            <a:fillRect/>
          </a:stretch>
        </p:blipFill>
        <p:spPr>
          <a:xfrm>
            <a:off x="891270" y="1873769"/>
            <a:ext cx="9700691" cy="4580048"/>
          </a:xfrm>
          <a:prstGeom prst="rect">
            <a:avLst/>
          </a:prstGeom>
        </p:spPr>
      </p:pic>
      <p:sp>
        <p:nvSpPr>
          <p:cNvPr id="4" name="Titel 1">
            <a:extLst>
              <a:ext uri="{FF2B5EF4-FFF2-40B4-BE49-F238E27FC236}">
                <a16:creationId xmlns:a16="http://schemas.microsoft.com/office/drawing/2014/main" id="{0A54EFB3-6EFC-4F3F-9BEB-DD21BC866F27}"/>
              </a:ext>
            </a:extLst>
          </p:cNvPr>
          <p:cNvSpPr txBox="1">
            <a:spLocks/>
          </p:cNvSpPr>
          <p:nvPr/>
        </p:nvSpPr>
        <p:spPr>
          <a:xfrm>
            <a:off x="891270" y="623028"/>
            <a:ext cx="9961609" cy="125074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Beheersingsgericht leren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a:t>
            </a:r>
            <a:r>
              <a:rPr lang="nl-NL" dirty="0" err="1">
                <a:solidFill>
                  <a:srgbClr val="66AB38"/>
                </a:solidFill>
                <a:latin typeface="Arial Rounded MT Bold" panose="020F0704030504030204" pitchFamily="34" charset="0"/>
              </a:rPr>
              <a:t>mastery</a:t>
            </a:r>
            <a:r>
              <a:rPr lang="nl-NL" dirty="0">
                <a:solidFill>
                  <a:srgbClr val="66AB38"/>
                </a:solidFill>
                <a:latin typeface="Arial Rounded MT Bold" panose="020F0704030504030204" pitchFamily="34" charset="0"/>
              </a:rPr>
              <a:t> </a:t>
            </a:r>
            <a:r>
              <a:rPr lang="nl-NL" dirty="0" err="1">
                <a:solidFill>
                  <a:srgbClr val="66AB38"/>
                </a:solidFill>
                <a:latin typeface="Arial Rounded MT Bold" panose="020F0704030504030204" pitchFamily="34" charset="0"/>
              </a:rPr>
              <a:t>learning</a:t>
            </a:r>
            <a:r>
              <a:rPr lang="nl-NL" dirty="0">
                <a:solidFill>
                  <a:srgbClr val="66AB38"/>
                </a:solidFill>
                <a:latin typeface="Arial Rounded MT Bold" panose="020F0704030504030204" pitchFamily="34" charset="0"/>
              </a:rPr>
              <a:t>)</a:t>
            </a:r>
            <a:endParaRPr lang="nl-NL" dirty="0">
              <a:solidFill>
                <a:srgbClr val="66AB38"/>
              </a:solidFill>
            </a:endParaRPr>
          </a:p>
        </p:txBody>
      </p:sp>
    </p:spTree>
    <p:extLst>
      <p:ext uri="{BB962C8B-B14F-4D97-AF65-F5344CB8AC3E}">
        <p14:creationId xmlns:p14="http://schemas.microsoft.com/office/powerpoint/2010/main" val="2182925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74885" y="475822"/>
            <a:ext cx="9982158"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Beheersingsgericht leren &lt;&gt; methodisch leren</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5848726" y="1528919"/>
            <a:ext cx="4908317" cy="3943999"/>
          </a:xfrm>
          <a:prstGeom prst="rect">
            <a:avLst/>
          </a:prstGeom>
          <a:no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Meer onderwerpen door elkaar heen</a:t>
            </a:r>
          </a:p>
          <a:p>
            <a:r>
              <a:rPr lang="nl-NL" dirty="0">
                <a:solidFill>
                  <a:srgbClr val="0456A2"/>
                </a:solidFill>
              </a:rPr>
              <a:t>Niet beheerst? Komt later wel, of RT </a:t>
            </a:r>
            <a:r>
              <a:rPr lang="nl-NL" dirty="0" err="1">
                <a:solidFill>
                  <a:srgbClr val="0456A2"/>
                </a:solidFill>
              </a:rPr>
              <a:t>etc</a:t>
            </a:r>
            <a:endParaRPr lang="nl-NL" dirty="0">
              <a:solidFill>
                <a:srgbClr val="0456A2"/>
              </a:solidFill>
            </a:endParaRPr>
          </a:p>
          <a:p>
            <a:r>
              <a:rPr lang="nl-NL" dirty="0">
                <a:solidFill>
                  <a:srgbClr val="0456A2"/>
                </a:solidFill>
              </a:rPr>
              <a:t>Tempo van de methode aanhouden</a:t>
            </a:r>
          </a:p>
          <a:p>
            <a:r>
              <a:rPr lang="nl-NL" dirty="0">
                <a:solidFill>
                  <a:srgbClr val="0456A2"/>
                </a:solidFill>
              </a:rPr>
              <a:t>Steeds een beetje niet beheersen, risico op ‘gatenkaas’, probleem bij complexere onderwerpen</a:t>
            </a:r>
          </a:p>
          <a:p>
            <a:pPr lvl="1"/>
            <a:endParaRPr lang="nl-NL" dirty="0">
              <a:solidFill>
                <a:srgbClr val="0456A2"/>
              </a:solidFill>
            </a:endParaRPr>
          </a:p>
          <a:p>
            <a:endParaRPr lang="nl-NL" dirty="0">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F2E8A4A3-CE24-72DF-C518-1B4EF0C509ED}"/>
              </a:ext>
            </a:extLst>
          </p:cNvPr>
          <p:cNvSpPr txBox="1">
            <a:spLocks/>
          </p:cNvSpPr>
          <p:nvPr/>
        </p:nvSpPr>
        <p:spPr>
          <a:xfrm>
            <a:off x="1018159" y="1609400"/>
            <a:ext cx="4908317"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Weet wat het einddoel is</a:t>
            </a:r>
          </a:p>
          <a:p>
            <a:r>
              <a:rPr lang="nl-NL" dirty="0">
                <a:solidFill>
                  <a:srgbClr val="0456A2"/>
                </a:solidFill>
              </a:rPr>
              <a:t>Formuleer succescriteria</a:t>
            </a:r>
          </a:p>
          <a:p>
            <a:r>
              <a:rPr lang="nl-NL" dirty="0">
                <a:solidFill>
                  <a:srgbClr val="0456A2"/>
                </a:solidFill>
              </a:rPr>
              <a:t>Bedenk andere manieren om</a:t>
            </a:r>
            <a:br>
              <a:rPr lang="nl-NL" dirty="0">
                <a:solidFill>
                  <a:srgbClr val="0456A2"/>
                </a:solidFill>
              </a:rPr>
            </a:br>
            <a:r>
              <a:rPr lang="nl-NL" dirty="0">
                <a:solidFill>
                  <a:srgbClr val="0456A2"/>
                </a:solidFill>
              </a:rPr>
              <a:t>de leerling toch verder te krijgen</a:t>
            </a:r>
          </a:p>
          <a:p>
            <a:r>
              <a:rPr lang="nl-NL" dirty="0">
                <a:solidFill>
                  <a:srgbClr val="0456A2"/>
                </a:solidFill>
              </a:rPr>
              <a:t>Niet beheerst door iedereen:</a:t>
            </a:r>
            <a:br>
              <a:rPr lang="nl-NL" dirty="0">
                <a:solidFill>
                  <a:srgbClr val="0456A2"/>
                </a:solidFill>
              </a:rPr>
            </a:br>
            <a:r>
              <a:rPr lang="nl-NL" dirty="0">
                <a:solidFill>
                  <a:srgbClr val="0456A2"/>
                </a:solidFill>
              </a:rPr>
              <a:t>neem extra tijd</a:t>
            </a:r>
          </a:p>
          <a:p>
            <a:pPr lvl="1"/>
            <a:endParaRPr lang="nl-NL" dirty="0">
              <a:solidFill>
                <a:srgbClr val="0456A2"/>
              </a:solidFill>
            </a:endParaRPr>
          </a:p>
          <a:p>
            <a:endParaRPr lang="nl-NL" dirty="0">
              <a:solidFill>
                <a:srgbClr val="0456A2"/>
              </a:solidFill>
            </a:endParaRPr>
          </a:p>
          <a:p>
            <a:pPr marL="0" indent="0">
              <a:buFont typeface="Arial" panose="020B0604020202020204" pitchFamily="34" charset="0"/>
              <a:buNone/>
            </a:pPr>
            <a:endParaRPr lang="nl-NL" dirty="0">
              <a:solidFill>
                <a:srgbClr val="0456A2"/>
              </a:solidFill>
            </a:endParaRPr>
          </a:p>
        </p:txBody>
      </p:sp>
    </p:spTree>
    <p:extLst>
      <p:ext uri="{BB962C8B-B14F-4D97-AF65-F5344CB8AC3E}">
        <p14:creationId xmlns:p14="http://schemas.microsoft.com/office/powerpoint/2010/main" val="41586625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Stappen naar het werken vanuit leerlijnen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(los van de methode)</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Zorg dat je de leerlijnen goed kent (concreet)</a:t>
            </a:r>
          </a:p>
          <a:p>
            <a:r>
              <a:rPr lang="nl-NL" dirty="0">
                <a:solidFill>
                  <a:srgbClr val="0456A2"/>
                </a:solidFill>
              </a:rPr>
              <a:t>Verdeel de doelen over het jaar</a:t>
            </a:r>
          </a:p>
          <a:p>
            <a:r>
              <a:rPr lang="nl-NL" dirty="0">
                <a:solidFill>
                  <a:srgbClr val="0456A2"/>
                </a:solidFill>
              </a:rPr>
              <a:t>Zorg per blok (aantal weken) voor duidelijke succescriteria (toets </a:t>
            </a:r>
            <a:r>
              <a:rPr lang="nl-NL" dirty="0" err="1">
                <a:solidFill>
                  <a:srgbClr val="0456A2"/>
                </a:solidFill>
              </a:rPr>
              <a:t>oid</a:t>
            </a:r>
            <a:r>
              <a:rPr lang="nl-NL" dirty="0">
                <a:solidFill>
                  <a:srgbClr val="0456A2"/>
                </a:solidFill>
              </a:rPr>
              <a:t>)</a:t>
            </a:r>
          </a:p>
          <a:p>
            <a:r>
              <a:rPr lang="nl-NL" dirty="0">
                <a:solidFill>
                  <a:srgbClr val="0456A2"/>
                </a:solidFill>
              </a:rPr>
              <a:t>Zoek per blok naar voldoende lesmateriaal</a:t>
            </a:r>
          </a:p>
          <a:p>
            <a:r>
              <a:rPr lang="nl-NL" dirty="0">
                <a:solidFill>
                  <a:srgbClr val="0456A2"/>
                </a:solidFill>
              </a:rPr>
              <a:t>Plan herhaling in (aparte dag, herhalingsweek)</a:t>
            </a:r>
          </a:p>
          <a:p>
            <a:r>
              <a:rPr lang="nl-NL" dirty="0">
                <a:solidFill>
                  <a:srgbClr val="0456A2"/>
                </a:solidFill>
              </a:rPr>
              <a:t>Plan automatisering in</a:t>
            </a:r>
          </a:p>
          <a:p>
            <a:r>
              <a:rPr lang="nl-NL" dirty="0">
                <a:solidFill>
                  <a:srgbClr val="0456A2"/>
                </a:solidFill>
              </a:rPr>
              <a:t>Bereid een blok voor als team en evalueer dit ook</a:t>
            </a:r>
          </a:p>
          <a:p>
            <a:r>
              <a:rPr lang="nl-NL" dirty="0">
                <a:solidFill>
                  <a:srgbClr val="0456A2"/>
                </a:solidFill>
              </a:rPr>
              <a:t>Kies samen welke strategieën je de leerlingen aanleert</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599943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2" name="Afbeelding 11">
            <a:extLst>
              <a:ext uri="{FF2B5EF4-FFF2-40B4-BE49-F238E27FC236}">
                <a16:creationId xmlns:a16="http://schemas.microsoft.com/office/drawing/2014/main" id="{E8EF73B5-62A2-8759-704D-0121E529F2E7}"/>
              </a:ext>
            </a:extLst>
          </p:cNvPr>
          <p:cNvPicPr>
            <a:picLocks noChangeAspect="1"/>
          </p:cNvPicPr>
          <p:nvPr/>
        </p:nvPicPr>
        <p:blipFill>
          <a:blip r:embed="rId4"/>
          <a:stretch>
            <a:fillRect/>
          </a:stretch>
        </p:blipFill>
        <p:spPr>
          <a:xfrm>
            <a:off x="1695236" y="-39493"/>
            <a:ext cx="8369645" cy="5949506"/>
          </a:xfrm>
          <a:prstGeom prst="rect">
            <a:avLst/>
          </a:prstGeom>
        </p:spPr>
      </p:pic>
    </p:spTree>
    <p:extLst>
      <p:ext uri="{BB962C8B-B14F-4D97-AF65-F5344CB8AC3E}">
        <p14:creationId xmlns:p14="http://schemas.microsoft.com/office/powerpoint/2010/main" val="409727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4" name="Afbeelding 3">
            <a:extLst>
              <a:ext uri="{FF2B5EF4-FFF2-40B4-BE49-F238E27FC236}">
                <a16:creationId xmlns:a16="http://schemas.microsoft.com/office/drawing/2014/main" id="{F08F2373-188E-6342-71EA-C6262250B7A7}"/>
              </a:ext>
            </a:extLst>
          </p:cNvPr>
          <p:cNvPicPr>
            <a:picLocks noChangeAspect="1"/>
          </p:cNvPicPr>
          <p:nvPr/>
        </p:nvPicPr>
        <p:blipFill>
          <a:blip r:embed="rId4"/>
          <a:stretch>
            <a:fillRect/>
          </a:stretch>
        </p:blipFill>
        <p:spPr>
          <a:xfrm>
            <a:off x="2215581" y="144199"/>
            <a:ext cx="7789082" cy="5820783"/>
          </a:xfrm>
          <a:prstGeom prst="rect">
            <a:avLst/>
          </a:prstGeom>
        </p:spPr>
      </p:pic>
    </p:spTree>
    <p:extLst>
      <p:ext uri="{BB962C8B-B14F-4D97-AF65-F5344CB8AC3E}">
        <p14:creationId xmlns:p14="http://schemas.microsoft.com/office/powerpoint/2010/main" val="1911469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5" name="Afbeelding 4" descr="Afbeelding met tekst&#10;&#10;Automatisch gegenereerde beschrijving">
            <a:extLst>
              <a:ext uri="{FF2B5EF4-FFF2-40B4-BE49-F238E27FC236}">
                <a16:creationId xmlns:a16="http://schemas.microsoft.com/office/drawing/2014/main" id="{3545D8BA-151F-ED57-E337-254B93339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312" y="101438"/>
            <a:ext cx="7360357" cy="6655124"/>
          </a:xfrm>
          <a:prstGeom prst="rect">
            <a:avLst/>
          </a:prstGeom>
        </p:spPr>
      </p:pic>
    </p:spTree>
    <p:extLst>
      <p:ext uri="{BB962C8B-B14F-4D97-AF65-F5344CB8AC3E}">
        <p14:creationId xmlns:p14="http://schemas.microsoft.com/office/powerpoint/2010/main" val="450046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0" name="Afbeelding 9" descr="Afbeelding met tekst&#10;&#10;Automatisch gegenereerde beschrijving">
            <a:extLst>
              <a:ext uri="{FF2B5EF4-FFF2-40B4-BE49-F238E27FC236}">
                <a16:creationId xmlns:a16="http://schemas.microsoft.com/office/drawing/2014/main" id="{E09A7BE6-D694-FE46-F665-302784E9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330" y="28254"/>
            <a:ext cx="8969340" cy="5705668"/>
          </a:xfrm>
          <a:prstGeom prst="rect">
            <a:avLst/>
          </a:prstGeom>
        </p:spPr>
      </p:pic>
    </p:spTree>
    <p:extLst>
      <p:ext uri="{BB962C8B-B14F-4D97-AF65-F5344CB8AC3E}">
        <p14:creationId xmlns:p14="http://schemas.microsoft.com/office/powerpoint/2010/main" val="20737799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AutoShape 2">
            <a:extLst>
              <a:ext uri="{FF2B5EF4-FFF2-40B4-BE49-F238E27FC236}">
                <a16:creationId xmlns:a16="http://schemas.microsoft.com/office/drawing/2014/main" id="{4DA978B8-5CEB-C88C-42AB-01B45C1D7A2A}"/>
              </a:ext>
            </a:extLst>
          </p:cNvPr>
          <p:cNvSpPr>
            <a:spLocks noChangeAspect="1" noChangeArrowheads="1"/>
          </p:cNvSpPr>
          <p:nvPr/>
        </p:nvSpPr>
        <p:spPr bwMode="auto">
          <a:xfrm>
            <a:off x="5943600" y="3276600"/>
            <a:ext cx="3063240" cy="3063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a:extLst>
              <a:ext uri="{FF2B5EF4-FFF2-40B4-BE49-F238E27FC236}">
                <a16:creationId xmlns:a16="http://schemas.microsoft.com/office/drawing/2014/main" id="{429A3BBA-9DA4-73BC-C066-A1108DF03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80" y="195646"/>
            <a:ext cx="12034620" cy="5420354"/>
          </a:xfrm>
          <a:prstGeom prst="rect">
            <a:avLst/>
          </a:prstGeom>
        </p:spPr>
      </p:pic>
      <p:sp>
        <p:nvSpPr>
          <p:cNvPr id="5" name="Tijdelijke aanduiding voor inhoud 2">
            <a:extLst>
              <a:ext uri="{FF2B5EF4-FFF2-40B4-BE49-F238E27FC236}">
                <a16:creationId xmlns:a16="http://schemas.microsoft.com/office/drawing/2014/main" id="{25B0DDF0-7C25-753B-4E04-E2B0CC245896}"/>
              </a:ext>
            </a:extLst>
          </p:cNvPr>
          <p:cNvSpPr txBox="1">
            <a:spLocks/>
          </p:cNvSpPr>
          <p:nvPr/>
        </p:nvSpPr>
        <p:spPr>
          <a:xfrm>
            <a:off x="322999" y="371717"/>
            <a:ext cx="6056201" cy="5075105"/>
          </a:xfrm>
          <a:prstGeom prst="rect">
            <a:avLst/>
          </a:prstGeom>
          <a:solidFill>
            <a:schemeClr val="bg1">
              <a:lumMod val="95000"/>
              <a:alpha val="64000"/>
            </a:schemeClr>
          </a:solid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Werken in units</a:t>
            </a:r>
          </a:p>
          <a:p>
            <a:r>
              <a:rPr lang="nl-NL" dirty="0"/>
              <a:t>Instructie in aparte lokalen</a:t>
            </a:r>
          </a:p>
          <a:p>
            <a:r>
              <a:rPr lang="nl-NL" dirty="0"/>
              <a:t>Verwerking in deze ruimte</a:t>
            </a:r>
          </a:p>
          <a:p>
            <a:r>
              <a:rPr lang="nl-NL" dirty="0"/>
              <a:t>Leerkrachten en onderwijsondersteuners</a:t>
            </a:r>
          </a:p>
          <a:p>
            <a:r>
              <a:rPr lang="nl-NL" dirty="0"/>
              <a:t>Rustige werksfeer</a:t>
            </a:r>
          </a:p>
          <a:p>
            <a:r>
              <a:rPr lang="nl-NL" dirty="0"/>
              <a:t>Rekenen: 50% </a:t>
            </a:r>
            <a:r>
              <a:rPr lang="nl-NL" dirty="0" err="1"/>
              <a:t>gynzy</a:t>
            </a:r>
            <a:r>
              <a:rPr lang="nl-NL" dirty="0"/>
              <a:t> en spellen, papier, </a:t>
            </a:r>
            <a:r>
              <a:rPr lang="nl-NL" dirty="0" err="1"/>
              <a:t>etc</a:t>
            </a:r>
            <a:endParaRPr lang="nl-NL" dirty="0"/>
          </a:p>
          <a:p>
            <a:r>
              <a:rPr lang="nl-NL" dirty="0"/>
              <a:t>Langere tijd met een doel/domein bezig</a:t>
            </a:r>
          </a:p>
          <a:p>
            <a:r>
              <a:rPr lang="nl-NL" dirty="0"/>
              <a:t>Sommige leerlingen meer structuur</a:t>
            </a:r>
          </a:p>
          <a:p>
            <a:r>
              <a:rPr lang="nl-NL" dirty="0"/>
              <a:t>Goede werksfeer, weinig conflicten</a:t>
            </a:r>
          </a:p>
          <a:p>
            <a:r>
              <a:rPr lang="nl-NL" dirty="0"/>
              <a:t>Samenwerking tussen leerkrachten</a:t>
            </a:r>
          </a:p>
          <a:p>
            <a:r>
              <a:rPr lang="nl-NL" dirty="0"/>
              <a:t>Doelen staan centraal</a:t>
            </a:r>
          </a:p>
          <a:p>
            <a:r>
              <a:rPr lang="nl-NL" dirty="0"/>
              <a:t>Portfolioboekje per leerling</a:t>
            </a:r>
          </a:p>
          <a:p>
            <a:r>
              <a:rPr lang="nl-NL" dirty="0"/>
              <a:t>Matrix om doelenvoortgang bij te houden</a:t>
            </a:r>
          </a:p>
          <a:p>
            <a:pPr lvl="1"/>
            <a:endParaRPr lang="nl-NL" dirty="0">
              <a:solidFill>
                <a:schemeClr val="bg1"/>
              </a:solidFill>
            </a:endParaRPr>
          </a:p>
          <a:p>
            <a:endParaRPr lang="nl-NL" dirty="0">
              <a:solidFill>
                <a:schemeClr val="bg1"/>
              </a:solidFill>
            </a:endParaRPr>
          </a:p>
          <a:p>
            <a:pPr marL="0" indent="0">
              <a:buFont typeface="Arial" panose="020B0604020202020204" pitchFamily="34" charset="0"/>
              <a:buNone/>
            </a:pPr>
            <a:endParaRPr lang="nl-NL" dirty="0">
              <a:solidFill>
                <a:schemeClr val="bg1"/>
              </a:solidFill>
            </a:endParaRPr>
          </a:p>
        </p:txBody>
      </p:sp>
    </p:spTree>
    <p:extLst>
      <p:ext uri="{BB962C8B-B14F-4D97-AF65-F5344CB8AC3E}">
        <p14:creationId xmlns:p14="http://schemas.microsoft.com/office/powerpoint/2010/main" val="4300924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D7D6D43-0E35-4A8B-887E-940ADB1230A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05ED91E8-4B5C-42CD-88E5-C5603EFE821C}"/>
              </a:ext>
            </a:extLst>
          </p:cNvPr>
          <p:cNvSpPr txBox="1">
            <a:spLocks/>
          </p:cNvSpPr>
          <p:nvPr/>
        </p:nvSpPr>
        <p:spPr>
          <a:xfrm>
            <a:off x="360140" y="1792708"/>
            <a:ext cx="6203220" cy="26901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Bespreek aan de hand van ‘Mijn onderwijs’ en de fasen waar jij met je school zou willen uitkomen.  </a:t>
            </a:r>
          </a:p>
          <a:p>
            <a:endParaRPr lang="nl-NL" sz="2000" dirty="0">
              <a:solidFill>
                <a:srgbClr val="00BFFE"/>
              </a:solidFill>
              <a:latin typeface="Arial Rounded MT Bold" panose="020F0704030504030204" pitchFamily="34" charset="0"/>
            </a:endParaRPr>
          </a:p>
          <a:p>
            <a:r>
              <a:rPr lang="nl-NL" sz="2000" dirty="0">
                <a:solidFill>
                  <a:srgbClr val="00BFFE"/>
                </a:solidFill>
                <a:latin typeface="Arial Rounded MT Bold" panose="020F0704030504030204" pitchFamily="34" charset="0"/>
              </a:rPr>
              <a:t>Bespreek ook: waar liggen kansen, waar gaat het al goed, waar liggen uitdagingen?</a:t>
            </a:r>
          </a:p>
          <a:p>
            <a:endParaRPr lang="nl-NL" sz="2000" dirty="0">
              <a:solidFill>
                <a:srgbClr val="00BFFE"/>
              </a:solidFill>
              <a:latin typeface="Arial Rounded MT Bold" panose="020F0704030504030204" pitchFamily="34" charset="0"/>
            </a:endParaRPr>
          </a:p>
          <a:p>
            <a:r>
              <a:rPr lang="nl-NL" sz="2000" dirty="0">
                <a:solidFill>
                  <a:srgbClr val="00BFFE"/>
                </a:solidFill>
                <a:latin typeface="Arial Rounded MT Bold" panose="020F0704030504030204" pitchFamily="34" charset="0"/>
              </a:rPr>
              <a:t>Deel ervaringen over wat je al hebt gedaan, wat ging goed </a:t>
            </a:r>
            <a:r>
              <a:rPr lang="nl-NL" sz="2000" dirty="0" err="1">
                <a:solidFill>
                  <a:srgbClr val="00BFFE"/>
                </a:solidFill>
                <a:latin typeface="Arial Rounded MT Bold" panose="020F0704030504030204" pitchFamily="34" charset="0"/>
              </a:rPr>
              <a:t>etc</a:t>
            </a:r>
            <a:r>
              <a:rPr lang="nl-NL" sz="2000" dirty="0">
                <a:solidFill>
                  <a:srgbClr val="00BFFE"/>
                </a:solidFill>
                <a:latin typeface="Arial Rounded MT Bold" panose="020F0704030504030204" pitchFamily="34" charset="0"/>
              </a:rPr>
              <a:t>?</a:t>
            </a:r>
          </a:p>
        </p:txBody>
      </p:sp>
      <p:sp>
        <p:nvSpPr>
          <p:cNvPr id="4" name="Titel 1">
            <a:extLst>
              <a:ext uri="{FF2B5EF4-FFF2-40B4-BE49-F238E27FC236}">
                <a16:creationId xmlns:a16="http://schemas.microsoft.com/office/drawing/2014/main" id="{69B9E1C1-4B41-4835-A16A-20929AE1399F}"/>
              </a:ext>
            </a:extLst>
          </p:cNvPr>
          <p:cNvSpPr txBox="1">
            <a:spLocks/>
          </p:cNvSpPr>
          <p:nvPr/>
        </p:nvSpPr>
        <p:spPr>
          <a:xfrm>
            <a:off x="398746" y="440295"/>
            <a:ext cx="2797340" cy="950637"/>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Gesprek</a:t>
            </a:r>
          </a:p>
          <a:p>
            <a:r>
              <a:rPr lang="nl-NL" dirty="0">
                <a:solidFill>
                  <a:srgbClr val="00BFFE"/>
                </a:solidFill>
                <a:latin typeface="Arial Rounded MT Bold" panose="020F0704030504030204" pitchFamily="34" charset="0"/>
              </a:rPr>
              <a:t> </a:t>
            </a:r>
            <a:endParaRPr lang="nl-NL" dirty="0"/>
          </a:p>
        </p:txBody>
      </p:sp>
      <p:pic>
        <p:nvPicPr>
          <p:cNvPr id="8" name="Afbeelding 7">
            <a:extLst>
              <a:ext uri="{FF2B5EF4-FFF2-40B4-BE49-F238E27FC236}">
                <a16:creationId xmlns:a16="http://schemas.microsoft.com/office/drawing/2014/main" id="{0B9E6D83-832C-426C-A69D-2A7573EA694F}"/>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Lst>
          </a:blip>
          <a:srcRect l="33577" t="17421" r="35039" b="5209"/>
          <a:stretch/>
        </p:blipFill>
        <p:spPr>
          <a:xfrm>
            <a:off x="7632098" y="431168"/>
            <a:ext cx="3394662" cy="4705100"/>
          </a:xfrm>
          <a:prstGeom prst="rect">
            <a:avLst/>
          </a:prstGeom>
        </p:spPr>
      </p:pic>
      <p:sp>
        <p:nvSpPr>
          <p:cNvPr id="2" name="Titel 1">
            <a:extLst>
              <a:ext uri="{FF2B5EF4-FFF2-40B4-BE49-F238E27FC236}">
                <a16:creationId xmlns:a16="http://schemas.microsoft.com/office/drawing/2014/main" id="{0EE7D647-242E-CF79-BD8C-F6776B59DFFA}"/>
              </a:ext>
            </a:extLst>
          </p:cNvPr>
          <p:cNvSpPr txBox="1">
            <a:spLocks/>
          </p:cNvSpPr>
          <p:nvPr/>
        </p:nvSpPr>
        <p:spPr>
          <a:xfrm rot="16200000">
            <a:off x="6416646" y="3234582"/>
            <a:ext cx="2690153" cy="493113"/>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ADD2"/>
                </a:solidFill>
                <a:latin typeface="Arial Rounded MT Bold" panose="020F0704030504030204" pitchFamily="34" charset="0"/>
              </a:rPr>
              <a:t>Volg de methode</a:t>
            </a:r>
            <a:endParaRPr lang="nl-NL" dirty="0">
              <a:solidFill>
                <a:srgbClr val="00ADD2"/>
              </a:solidFill>
            </a:endParaRPr>
          </a:p>
        </p:txBody>
      </p:sp>
      <p:sp>
        <p:nvSpPr>
          <p:cNvPr id="9" name="Titel 1">
            <a:extLst>
              <a:ext uri="{FF2B5EF4-FFF2-40B4-BE49-F238E27FC236}">
                <a16:creationId xmlns:a16="http://schemas.microsoft.com/office/drawing/2014/main" id="{5FE6958F-2401-E771-C0E8-8D5B86403815}"/>
              </a:ext>
            </a:extLst>
          </p:cNvPr>
          <p:cNvSpPr txBox="1">
            <a:spLocks/>
          </p:cNvSpPr>
          <p:nvPr/>
        </p:nvSpPr>
        <p:spPr>
          <a:xfrm rot="5400000">
            <a:off x="9284771" y="3182912"/>
            <a:ext cx="2990864" cy="493113"/>
          </a:xfrm>
          <a:prstGeom prst="rect">
            <a:avLst/>
          </a:prstGeom>
        </p:spPr>
        <p:txBody>
          <a:bodyP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050"/>
                </a:solidFill>
                <a:latin typeface="Arial Rounded MT Bold" panose="020F0704030504030204" pitchFamily="34" charset="0"/>
              </a:rPr>
              <a:t>Een nieuwe structuur?</a:t>
            </a:r>
            <a:endParaRPr lang="nl-NL" dirty="0">
              <a:solidFill>
                <a:srgbClr val="00B050"/>
              </a:solidFill>
            </a:endParaRPr>
          </a:p>
        </p:txBody>
      </p:sp>
    </p:spTree>
    <p:extLst>
      <p:ext uri="{BB962C8B-B14F-4D97-AF65-F5344CB8AC3E}">
        <p14:creationId xmlns:p14="http://schemas.microsoft.com/office/powerpoint/2010/main" val="7300415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ADD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4996" y="100081"/>
            <a:ext cx="11102008" cy="1325563"/>
          </a:xfrm>
        </p:spPr>
        <p:txBody>
          <a:bodyPr/>
          <a:lstStyle/>
          <a:p>
            <a:r>
              <a:rPr lang="nl-NL" dirty="0">
                <a:solidFill>
                  <a:srgbClr val="002060"/>
                </a:solidFill>
                <a:latin typeface="Arial Rounded MT Bold" panose="020F0704030504030204" pitchFamily="34" charset="0"/>
              </a:rPr>
              <a:t>Opdracht 2  Leerlijn rekenen</a:t>
            </a:r>
          </a:p>
        </p:txBody>
      </p:sp>
      <p:sp>
        <p:nvSpPr>
          <p:cNvPr id="3" name="Tijdelijke aanduiding voor inhoud 2"/>
          <p:cNvSpPr>
            <a:spLocks noGrp="1"/>
          </p:cNvSpPr>
          <p:nvPr>
            <p:ph idx="1"/>
          </p:nvPr>
        </p:nvSpPr>
        <p:spPr>
          <a:xfrm>
            <a:off x="404950" y="1410896"/>
            <a:ext cx="11535260" cy="4961903"/>
          </a:xfrm>
          <a:solidFill>
            <a:srgbClr val="00ADCF"/>
          </a:solidFill>
        </p:spPr>
        <p:txBody>
          <a:bodyPr>
            <a:normAutofit lnSpcReduction="10000"/>
          </a:bodyPr>
          <a:lstStyle/>
          <a:p>
            <a:pPr marL="0" indent="0">
              <a:buNone/>
            </a:pPr>
            <a:r>
              <a:rPr lang="nl-NL" dirty="0">
                <a:solidFill>
                  <a:srgbClr val="002060"/>
                </a:solidFill>
              </a:rPr>
              <a:t>Bekijken</a:t>
            </a:r>
          </a:p>
          <a:p>
            <a:pPr lvl="1"/>
            <a:r>
              <a:rPr lang="nl-NL" dirty="0">
                <a:solidFill>
                  <a:srgbClr val="002060"/>
                </a:solidFill>
              </a:rPr>
              <a:t>Boek Leerlijnen voor het basisonderwijs, verdeeld over de leerjaren</a:t>
            </a:r>
          </a:p>
          <a:p>
            <a:pPr lvl="1"/>
            <a:r>
              <a:rPr lang="nl-NL" dirty="0">
                <a:solidFill>
                  <a:srgbClr val="002060"/>
                </a:solidFill>
              </a:rPr>
              <a:t>Doelen methode</a:t>
            </a:r>
          </a:p>
          <a:p>
            <a:pPr marL="0" indent="0">
              <a:buNone/>
            </a:pPr>
            <a:r>
              <a:rPr lang="nl-NL" dirty="0">
                <a:solidFill>
                  <a:srgbClr val="002060"/>
                </a:solidFill>
              </a:rPr>
              <a:t>Bespreken, kies je groep</a:t>
            </a:r>
          </a:p>
          <a:p>
            <a:r>
              <a:rPr lang="nl-NL" b="1" dirty="0">
                <a:solidFill>
                  <a:srgbClr val="002060"/>
                </a:solidFill>
              </a:rPr>
              <a:t>Welke doelen zijn cruciaal bij rekenen?</a:t>
            </a:r>
          </a:p>
          <a:p>
            <a:r>
              <a:rPr lang="nl-NL" b="1" dirty="0">
                <a:solidFill>
                  <a:srgbClr val="002060"/>
                </a:solidFill>
              </a:rPr>
              <a:t>Wat is het meest relevant in jouw leerjaar?</a:t>
            </a:r>
          </a:p>
          <a:p>
            <a:r>
              <a:rPr lang="nl-NL" b="1" dirty="0">
                <a:solidFill>
                  <a:srgbClr val="002060"/>
                </a:solidFill>
              </a:rPr>
              <a:t>Waar gaat het vaak mis? Wat werkt goed?</a:t>
            </a:r>
          </a:p>
          <a:p>
            <a:r>
              <a:rPr lang="nl-NL" b="1" dirty="0">
                <a:solidFill>
                  <a:srgbClr val="002060"/>
                </a:solidFill>
              </a:rPr>
              <a:t>Hoe maken we deze doelen zichtbaar?</a:t>
            </a:r>
          </a:p>
          <a:p>
            <a:r>
              <a:rPr lang="nl-NL" b="1" dirty="0">
                <a:solidFill>
                  <a:srgbClr val="002060"/>
                </a:solidFill>
              </a:rPr>
              <a:t>Wat gebeurt er in het leerjaar voor en na jouw leerjaar?</a:t>
            </a:r>
          </a:p>
          <a:p>
            <a:r>
              <a:rPr lang="nl-NL" b="1" dirty="0">
                <a:solidFill>
                  <a:srgbClr val="002060"/>
                </a:solidFill>
              </a:rPr>
              <a:t>Maak een helder overzicht van deze doelen; voor aan de muur? Doel: inzichtelijk voor jou, je collega, stagiaires, invallers etc.</a:t>
            </a:r>
          </a:p>
          <a:p>
            <a:endParaRPr lang="nl-NL" b="1" dirty="0">
              <a:solidFill>
                <a:srgbClr val="002060"/>
              </a:solidFill>
            </a:endParaRPr>
          </a:p>
        </p:txBody>
      </p:sp>
      <p:pic>
        <p:nvPicPr>
          <p:cNvPr id="4" name="Afbeelding 3">
            <a:extLst>
              <a:ext uri="{FF2B5EF4-FFF2-40B4-BE49-F238E27FC236}">
                <a16:creationId xmlns:a16="http://schemas.microsoft.com/office/drawing/2014/main" id="{73BA8244-47D1-4283-A65F-8C963ABC3C12}"/>
              </a:ext>
            </a:extLst>
          </p:cNvPr>
          <p:cNvPicPr>
            <a:picLocks noChangeAspect="1"/>
          </p:cNvPicPr>
          <p:nvPr/>
        </p:nvPicPr>
        <p:blipFill rotWithShape="1">
          <a:blip r:embed="rId3"/>
          <a:srcRect l="30116" r="30307" b="1105"/>
          <a:stretch/>
        </p:blipFill>
        <p:spPr>
          <a:xfrm>
            <a:off x="9938155" y="1083212"/>
            <a:ext cx="2141303" cy="3008320"/>
          </a:xfrm>
          <a:prstGeom prst="rect">
            <a:avLst/>
          </a:prstGeom>
        </p:spPr>
      </p:pic>
    </p:spTree>
    <p:extLst>
      <p:ext uri="{BB962C8B-B14F-4D97-AF65-F5344CB8AC3E}">
        <p14:creationId xmlns:p14="http://schemas.microsoft.com/office/powerpoint/2010/main" val="39826290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0"/>
            <a:ext cx="10515600" cy="1325563"/>
          </a:xfrm>
        </p:spPr>
        <p:txBody>
          <a:bodyPr/>
          <a:lstStyle/>
          <a:p>
            <a:r>
              <a:rPr lang="nl-NL" dirty="0">
                <a:solidFill>
                  <a:srgbClr val="00BFFE"/>
                </a:solidFill>
                <a:latin typeface="Arial Rounded MT Bold" panose="020F0704030504030204" pitchFamily="34" charset="0"/>
              </a:rPr>
              <a:t>Filmpje kindgesprekken</a:t>
            </a:r>
          </a:p>
        </p:txBody>
      </p:sp>
      <p:sp>
        <p:nvSpPr>
          <p:cNvPr id="6" name="Tijdelijke aanduiding voor inhoud 5"/>
          <p:cNvSpPr>
            <a:spLocks noGrp="1"/>
          </p:cNvSpPr>
          <p:nvPr>
            <p:ph idx="1"/>
          </p:nvPr>
        </p:nvSpPr>
        <p:spPr>
          <a:xfrm>
            <a:off x="838199" y="1232452"/>
            <a:ext cx="10651436" cy="4126523"/>
          </a:xfrm>
        </p:spPr>
        <p:txBody>
          <a:bodyPr>
            <a:normAutofit/>
          </a:bodyPr>
          <a:lstStyle/>
          <a:p>
            <a:endParaRPr lang="nl-NL" dirty="0">
              <a:solidFill>
                <a:srgbClr val="0B5DA7"/>
              </a:solidFill>
            </a:endParaRP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7" name="Tekstvak 6">
            <a:extLst>
              <a:ext uri="{FF2B5EF4-FFF2-40B4-BE49-F238E27FC236}">
                <a16:creationId xmlns:a16="http://schemas.microsoft.com/office/drawing/2014/main" id="{EB73354B-E5AA-4201-96D4-3D0102049938}"/>
              </a:ext>
            </a:extLst>
          </p:cNvPr>
          <p:cNvSpPr txBox="1"/>
          <p:nvPr/>
        </p:nvSpPr>
        <p:spPr>
          <a:xfrm>
            <a:off x="2559326" y="5302382"/>
            <a:ext cx="6109252" cy="646331"/>
          </a:xfrm>
          <a:prstGeom prst="rect">
            <a:avLst/>
          </a:prstGeom>
          <a:noFill/>
        </p:spPr>
        <p:txBody>
          <a:bodyPr wrap="square">
            <a:spAutoFit/>
          </a:bodyPr>
          <a:lstStyle/>
          <a:p>
            <a:r>
              <a:rPr lang="nl-NL" dirty="0"/>
              <a:t>https://www.leraar24.nl/247171/kind-coachgesprek-met-goede-feedback-leerdoelen-halen/</a:t>
            </a:r>
          </a:p>
        </p:txBody>
      </p:sp>
      <p:pic>
        <p:nvPicPr>
          <p:cNvPr id="2" name="Afbeelding 1">
            <a:extLst>
              <a:ext uri="{FF2B5EF4-FFF2-40B4-BE49-F238E27FC236}">
                <a16:creationId xmlns:a16="http://schemas.microsoft.com/office/drawing/2014/main" id="{B4E93647-5081-427A-AECC-264113F07299}"/>
              </a:ext>
            </a:extLst>
          </p:cNvPr>
          <p:cNvPicPr>
            <a:picLocks noChangeAspect="1"/>
          </p:cNvPicPr>
          <p:nvPr/>
        </p:nvPicPr>
        <p:blipFill>
          <a:blip r:embed="rId4"/>
          <a:stretch>
            <a:fillRect/>
          </a:stretch>
        </p:blipFill>
        <p:spPr>
          <a:xfrm>
            <a:off x="2679838" y="1109108"/>
            <a:ext cx="7524750" cy="4143375"/>
          </a:xfrm>
          <a:prstGeom prst="rect">
            <a:avLst/>
          </a:prstGeom>
        </p:spPr>
      </p:pic>
    </p:spTree>
    <p:extLst>
      <p:ext uri="{BB962C8B-B14F-4D97-AF65-F5344CB8AC3E}">
        <p14:creationId xmlns:p14="http://schemas.microsoft.com/office/powerpoint/2010/main" val="3441086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Van kerndoel en referentieniveau</a:t>
            </a:r>
            <a:br>
              <a:rPr lang="nl-NL" dirty="0">
                <a:solidFill>
                  <a:srgbClr val="87B632"/>
                </a:solidFill>
                <a:latin typeface="Arial Rounded MT Bold" panose="020F0704030504030204" pitchFamily="34" charset="0"/>
              </a:rPr>
            </a:br>
            <a:r>
              <a:rPr lang="nl-NL" dirty="0">
                <a:solidFill>
                  <a:srgbClr val="87B632"/>
                </a:solidFill>
                <a:latin typeface="Arial Rounded MT Bold" panose="020F0704030504030204" pitchFamily="34" charset="0"/>
              </a:rPr>
              <a:t>naar leerlijn</a:t>
            </a:r>
          </a:p>
        </p:txBody>
      </p:sp>
      <p:sp>
        <p:nvSpPr>
          <p:cNvPr id="6" name="Tijdelijke aanduiding voor inhoud 5"/>
          <p:cNvSpPr>
            <a:spLocks noGrp="1"/>
          </p:cNvSpPr>
          <p:nvPr>
            <p:ph idx="1"/>
          </p:nvPr>
        </p:nvSpPr>
        <p:spPr/>
        <p:txBody>
          <a:bodyPr/>
          <a:lstStyle/>
          <a:p>
            <a:r>
              <a:rPr lang="nl-NL" dirty="0">
                <a:solidFill>
                  <a:srgbClr val="0B5DA7"/>
                </a:solidFill>
              </a:rPr>
              <a:t>Kerndoelen</a:t>
            </a:r>
          </a:p>
          <a:p>
            <a:r>
              <a:rPr lang="nl-NL" dirty="0">
                <a:solidFill>
                  <a:srgbClr val="0B5DA7"/>
                </a:solidFill>
              </a:rPr>
              <a:t>Referentieniveaus</a:t>
            </a:r>
          </a:p>
          <a:p>
            <a:r>
              <a:rPr lang="nl-NL" dirty="0">
                <a:solidFill>
                  <a:srgbClr val="0B5DA7"/>
                </a:solidFill>
              </a:rPr>
              <a:t>Leerlijnen</a:t>
            </a:r>
          </a:p>
          <a:p>
            <a:r>
              <a:rPr lang="nl-NL" dirty="0">
                <a:solidFill>
                  <a:srgbClr val="0B5DA7"/>
                </a:solidFill>
              </a:rPr>
              <a:t>Methodedoelen</a:t>
            </a:r>
          </a:p>
          <a:p>
            <a:endParaRPr lang="nl-NL" dirty="0">
              <a:solidFill>
                <a:srgbClr val="0B5DA7"/>
              </a:solidFill>
            </a:endParaRPr>
          </a:p>
          <a:p>
            <a:pPr marL="0" indent="0">
              <a:buNone/>
            </a:pPr>
            <a:r>
              <a:rPr lang="nl-NL" dirty="0">
                <a:solidFill>
                  <a:srgbClr val="0B5DA7"/>
                </a:solidFill>
              </a:rPr>
              <a:t>Wat is het einddoel?</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4741342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6021</TotalTime>
  <Words>2436</Words>
  <Application>Microsoft Office PowerPoint</Application>
  <PresentationFormat>Breedbeeld</PresentationFormat>
  <Paragraphs>345</Paragraphs>
  <Slides>68</Slides>
  <Notes>33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68</vt:i4>
      </vt:variant>
    </vt:vector>
  </HeadingPairs>
  <TitlesOfParts>
    <vt:vector size="76" baseType="lpstr">
      <vt:lpstr>Aptos</vt:lpstr>
      <vt:lpstr>Arial</vt:lpstr>
      <vt:lpstr>Arial Rounded MT Bold</vt:lpstr>
      <vt:lpstr>Calibri</vt:lpstr>
      <vt:lpstr>Calibri Light</vt:lpstr>
      <vt:lpstr>Verdana</vt:lpstr>
      <vt:lpstr>Wingdings</vt:lpstr>
      <vt:lpstr>Kantoorthema</vt:lpstr>
      <vt:lpstr>PowerPoint-presentatie</vt:lpstr>
      <vt:lpstr>Even voorstellen</vt:lpstr>
      <vt:lpstr>Studiemiddag ‘Doelgericht werken vanuit leerlijnen’</vt:lpstr>
      <vt:lpstr>Doelen voor deze middag</vt:lpstr>
      <vt:lpstr>PowerPoint-presentatie</vt:lpstr>
      <vt:lpstr>Leerlijn</vt:lpstr>
      <vt:lpstr>Leerlijn</vt:lpstr>
      <vt:lpstr>PowerPoint-presentatie</vt:lpstr>
      <vt:lpstr>Van kerndoel en referentieniveau naar leerlijn</vt:lpstr>
      <vt:lpstr>Wat is nu precies het einddoel?  </vt:lpstr>
      <vt:lpstr>Kerndoelen  1996  van 115 naar 58  Voorbeeld, getallen en bewerkingen:  </vt:lpstr>
      <vt:lpstr>Referentieniveaus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Het zijn de einddoelen voor groep 8  Niet uitgewerkt naar de lagere groepen  Wel verder uitgewerkt in het VO en MBO: 2F, 3F etc  Soms lastig te interpreteren welk niveau nu exact bedoeld wordt </vt:lpstr>
      <vt:lpstr>Referentieniveaus rekenen, domeinen</vt:lpstr>
      <vt:lpstr>Referentieniveaus  </vt:lpstr>
      <vt:lpstr>Referentieniveaus  </vt:lpstr>
      <vt:lpstr>PowerPoint-presentatie</vt:lpstr>
      <vt:lpstr>Referentieniveaus  </vt:lpstr>
      <vt:lpstr>Doorstroomtoetsen </vt:lpstr>
      <vt:lpstr>Centrale eindtoets en doorstroomtoets  </vt:lpstr>
      <vt:lpstr>Centrale eindtoets  </vt:lpstr>
      <vt:lpstr>Voorbeelden referentieopgaven eindtoets</vt:lpstr>
      <vt:lpstr>Voorbeelden referentieopgaven eindtoets</vt:lpstr>
      <vt:lpstr>PowerPoint-presentatie</vt:lpstr>
      <vt:lpstr>Concept kerndoelen rekenen en wiskunde</vt:lpstr>
      <vt:lpstr>PowerPoint-presentatie</vt:lpstr>
      <vt:lpstr>PowerPoint-presentatie</vt:lpstr>
      <vt:lpstr>PowerPoint-presentatie</vt:lpstr>
      <vt:lpstr>Leerlijn taal</vt:lpstr>
      <vt:lpstr>Wat is nu precies het einddoel?  </vt:lpstr>
      <vt:lpstr>Huidige kerndoelen Nederlands  Mondeling taalonderwijs  Kerndoel 1  De leerlingen leren informatie te verwerven uit gesproken taal. Ze leren tevens die informatie, mondeling of schriftelijk, gestructureerd weer te geven.  … Schriftelijk taalonderwijs Kerndoel 4  De leerlingen leren informatie te achterhalen in informatieve en instructieve teksten, waaronder schema's, tabellen en digitale bronnen.  Kerndoel 5  De leerlingen leren naar inhoud en vorm teksten te schrijven met verschillende functies, zoals: informeren, instrueren, overtuigen of plezier verschaffen.   … Nederlands Taalbeschouwing, waaronder strategieën  Kerndoel 10  De leerlingen leren bij de doelen onder «mondeling taalonderwijs» en «schriftelijk taalonderwijs» strategieën te herkennen, te verwoorden, te gebruiken en te beoordelen. </vt:lpstr>
      <vt:lpstr>Referentieniveaus taal, domeinen</vt:lpstr>
      <vt:lpstr>Leerlijn taal, domeinen</vt:lpstr>
      <vt:lpstr>PowerPoint-presentatie</vt:lpstr>
      <vt:lpstr>PowerPoint-presentatie</vt:lpstr>
      <vt:lpstr>PowerPoint-presentatie</vt:lpstr>
      <vt:lpstr>Voorbeelden referentieopgaven eindtoets lezen</vt:lpstr>
      <vt:lpstr>Voorbeelden referentieopgaven eindtoets</vt:lpstr>
      <vt:lpstr>Voorbeelden referentieopgaven eindtoets, interpunctie</vt:lpstr>
      <vt:lpstr>PowerPoint-presentatie</vt:lpstr>
      <vt:lpstr>Concept kerndoelen Nederlands</vt:lpstr>
      <vt:lpstr>PowerPoint-presentatie</vt:lpstr>
      <vt:lpstr>PowerPoint-presentatie</vt:lpstr>
      <vt:lpstr>Conclusie</vt:lpstr>
      <vt:lpstr>Opdracht 1: De referentieniveaus </vt:lpstr>
      <vt:lpstr>2. Van methode naar leerlijn</vt:lpstr>
      <vt:lpstr>Waarom wil je losser komen van je methode?</vt:lpstr>
      <vt:lpstr>Hoe ontwerp ik een mooie leerlijn?</vt:lpstr>
      <vt:lpstr>3 typen leerlijnen</vt:lpstr>
      <vt:lpstr>Leerlijn rekenen   voorbeeld van een onderdeel van de leerlijn van groep 5</vt:lpstr>
      <vt:lpstr>Van methode naar leerlijnen, hoe doe je dat?</vt:lpstr>
      <vt:lpstr>Fase 1 Leerdoelen vanuit de methodes centraal zetten</vt:lpstr>
      <vt:lpstr>PowerPoint-presentatie</vt:lpstr>
      <vt:lpstr>Fase 3 Zelf leerlijnen samenstellen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Opdracht 2  Leerlijn rekenen</vt:lpstr>
      <vt:lpstr>Filmpje kindgesprekken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133</cp:revision>
  <cp:lastPrinted>2021-04-08T12:40:05Z</cp:lastPrinted>
  <dcterms:created xsi:type="dcterms:W3CDTF">2019-12-07T18:56:50Z</dcterms:created>
  <dcterms:modified xsi:type="dcterms:W3CDTF">2024-09-30T07:22:22Z</dcterms:modified>
</cp:coreProperties>
</file>