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48" r:id="rId2"/>
    <p:sldId id="256" r:id="rId3"/>
    <p:sldId id="449" r:id="rId4"/>
    <p:sldId id="397" r:id="rId5"/>
    <p:sldId id="401" r:id="rId6"/>
    <p:sldId id="403" r:id="rId7"/>
    <p:sldId id="402" r:id="rId8"/>
    <p:sldId id="399" r:id="rId9"/>
    <p:sldId id="404" r:id="rId10"/>
    <p:sldId id="450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5298"/>
    <a:srgbClr val="B8D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1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27255D-7CB7-4237-A17A-6EC2AAB02F9C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01454BC-116E-4369-BD5A-41A8C1E98F67}">
      <dgm:prSet phldrT="[Tekst]"/>
      <dgm:spPr/>
      <dgm:t>
        <a:bodyPr/>
        <a:lstStyle/>
        <a:p>
          <a:r>
            <a:rPr lang="nl-NL" dirty="0"/>
            <a:t>Meten en meetkunde</a:t>
          </a:r>
        </a:p>
      </dgm:t>
    </dgm:pt>
    <dgm:pt modelId="{CA0E6B75-5351-4CD2-9C77-00B774B748CC}" type="parTrans" cxnId="{29522DA0-BCCF-462A-9E44-9F8DC0082984}">
      <dgm:prSet/>
      <dgm:spPr/>
      <dgm:t>
        <a:bodyPr/>
        <a:lstStyle/>
        <a:p>
          <a:endParaRPr lang="nl-NL"/>
        </a:p>
      </dgm:t>
    </dgm:pt>
    <dgm:pt modelId="{D31AFC5F-9F0B-4321-B9A2-A79644343649}" type="sibTrans" cxnId="{29522DA0-BCCF-462A-9E44-9F8DC0082984}">
      <dgm:prSet/>
      <dgm:spPr/>
      <dgm:t>
        <a:bodyPr/>
        <a:lstStyle/>
        <a:p>
          <a:endParaRPr lang="nl-NL"/>
        </a:p>
      </dgm:t>
    </dgm:pt>
    <dgm:pt modelId="{2BD5B20D-B32A-495F-91EB-CCB728D196B7}">
      <dgm:prSet phldrT="[Tekst]"/>
      <dgm:spPr/>
      <dgm:t>
        <a:bodyPr/>
        <a:lstStyle/>
        <a:p>
          <a:r>
            <a:rPr lang="nl-NL" dirty="0"/>
            <a:t>Getallen en getalrelaties</a:t>
          </a:r>
        </a:p>
        <a:p>
          <a:endParaRPr lang="nl-NL" dirty="0"/>
        </a:p>
      </dgm:t>
    </dgm:pt>
    <dgm:pt modelId="{7CC6DF8A-2750-4FEC-A5FC-897862C3105F}" type="parTrans" cxnId="{B2D01884-B8C7-416B-A6AD-22125A09F649}">
      <dgm:prSet/>
      <dgm:spPr/>
      <dgm:t>
        <a:bodyPr/>
        <a:lstStyle/>
        <a:p>
          <a:endParaRPr lang="nl-NL"/>
        </a:p>
      </dgm:t>
    </dgm:pt>
    <dgm:pt modelId="{9F12E00B-8B56-4B37-BA7E-64084321060A}" type="sibTrans" cxnId="{B2D01884-B8C7-416B-A6AD-22125A09F649}">
      <dgm:prSet/>
      <dgm:spPr/>
      <dgm:t>
        <a:bodyPr/>
        <a:lstStyle/>
        <a:p>
          <a:endParaRPr lang="nl-NL"/>
        </a:p>
      </dgm:t>
    </dgm:pt>
    <dgm:pt modelId="{D4865D12-5996-437E-B864-2B991A179843}">
      <dgm:prSet phldrT="[Tekst]"/>
      <dgm:spPr/>
      <dgm:t>
        <a:bodyPr/>
        <a:lstStyle/>
        <a:p>
          <a:r>
            <a:rPr lang="nl-NL" dirty="0"/>
            <a:t>Tijd en snelheid</a:t>
          </a:r>
        </a:p>
      </dgm:t>
    </dgm:pt>
    <dgm:pt modelId="{7CF6FB29-D78C-48D0-B03F-66821B51D0F1}" type="parTrans" cxnId="{3FF08F81-4321-4806-9FA3-08EDE9CE1305}">
      <dgm:prSet/>
      <dgm:spPr/>
      <dgm:t>
        <a:bodyPr/>
        <a:lstStyle/>
        <a:p>
          <a:endParaRPr lang="nl-NL"/>
        </a:p>
      </dgm:t>
    </dgm:pt>
    <dgm:pt modelId="{F6836341-8C60-42B0-9081-D0CF5839517D}" type="sibTrans" cxnId="{3FF08F81-4321-4806-9FA3-08EDE9CE1305}">
      <dgm:prSet/>
      <dgm:spPr/>
      <dgm:t>
        <a:bodyPr/>
        <a:lstStyle/>
        <a:p>
          <a:endParaRPr lang="nl-NL"/>
        </a:p>
      </dgm:t>
    </dgm:pt>
    <dgm:pt modelId="{4C80689D-F54C-4FF5-B6A3-E46FCE1C228E}">
      <dgm:prSet phldrT="[Tekst]"/>
      <dgm:spPr/>
      <dgm:t>
        <a:bodyPr/>
        <a:lstStyle/>
        <a:p>
          <a:r>
            <a:rPr lang="nl-NL" dirty="0"/>
            <a:t>Optellen en aftrekken </a:t>
          </a:r>
        </a:p>
      </dgm:t>
    </dgm:pt>
    <dgm:pt modelId="{DCA13A09-1D5C-4D81-B8F1-E0E82D47EEA1}" type="parTrans" cxnId="{C6402A17-51BD-4699-990A-308C791D1FB7}">
      <dgm:prSet/>
      <dgm:spPr/>
      <dgm:t>
        <a:bodyPr/>
        <a:lstStyle/>
        <a:p>
          <a:endParaRPr lang="nl-NL"/>
        </a:p>
      </dgm:t>
    </dgm:pt>
    <dgm:pt modelId="{E1E599EA-0735-4656-8D00-3A3EE40C71B7}" type="sibTrans" cxnId="{C6402A17-51BD-4699-990A-308C791D1FB7}">
      <dgm:prSet/>
      <dgm:spPr/>
      <dgm:t>
        <a:bodyPr/>
        <a:lstStyle/>
        <a:p>
          <a:endParaRPr lang="nl-NL"/>
        </a:p>
      </dgm:t>
    </dgm:pt>
    <dgm:pt modelId="{8CF5B1EB-D820-4524-85AF-C7115853DF51}">
      <dgm:prSet phldrT="[Tekst]"/>
      <dgm:spPr/>
      <dgm:t>
        <a:bodyPr/>
        <a:lstStyle/>
        <a:p>
          <a:r>
            <a:rPr lang="nl-NL" dirty="0"/>
            <a:t>Tabellen en grafieken</a:t>
          </a:r>
        </a:p>
      </dgm:t>
    </dgm:pt>
    <dgm:pt modelId="{E5A4A5FD-21F6-4241-82A3-6C961C598A28}" type="parTrans" cxnId="{E4C7A6BF-4A8C-4A48-8B55-58C8EAD21F73}">
      <dgm:prSet/>
      <dgm:spPr/>
      <dgm:t>
        <a:bodyPr/>
        <a:lstStyle/>
        <a:p>
          <a:endParaRPr lang="nl-NL"/>
        </a:p>
      </dgm:t>
    </dgm:pt>
    <dgm:pt modelId="{AEA95879-A458-4C7D-9C22-70197A471989}" type="sibTrans" cxnId="{E4C7A6BF-4A8C-4A48-8B55-58C8EAD21F73}">
      <dgm:prSet/>
      <dgm:spPr/>
      <dgm:t>
        <a:bodyPr/>
        <a:lstStyle/>
        <a:p>
          <a:endParaRPr lang="nl-NL"/>
        </a:p>
      </dgm:t>
    </dgm:pt>
    <dgm:pt modelId="{89C785D8-0D3A-4D74-8FA8-3EBF319FAB39}">
      <dgm:prSet phldrT="[Tekst]"/>
      <dgm:spPr/>
      <dgm:t>
        <a:bodyPr/>
        <a:lstStyle/>
        <a:p>
          <a:r>
            <a:rPr lang="nl-NL" dirty="0"/>
            <a:t>Vermenigvuldigen en delen</a:t>
          </a:r>
        </a:p>
      </dgm:t>
    </dgm:pt>
    <dgm:pt modelId="{CF35FD1F-D0F7-4F8F-87E7-343DC0D852DD}" type="parTrans" cxnId="{467666AE-0648-480C-A745-6B3833D52820}">
      <dgm:prSet/>
      <dgm:spPr/>
      <dgm:t>
        <a:bodyPr/>
        <a:lstStyle/>
        <a:p>
          <a:endParaRPr lang="nl-NL"/>
        </a:p>
      </dgm:t>
    </dgm:pt>
    <dgm:pt modelId="{26ED8F45-4FAE-4445-9E76-0F83D09E778C}" type="sibTrans" cxnId="{467666AE-0648-480C-A745-6B3833D52820}">
      <dgm:prSet/>
      <dgm:spPr/>
      <dgm:t>
        <a:bodyPr/>
        <a:lstStyle/>
        <a:p>
          <a:endParaRPr lang="nl-NL"/>
        </a:p>
      </dgm:t>
    </dgm:pt>
    <dgm:pt modelId="{791BB471-3507-4720-99E2-81B53A586C31}">
      <dgm:prSet/>
      <dgm:spPr/>
      <dgm:t>
        <a:bodyPr/>
        <a:lstStyle/>
        <a:p>
          <a:endParaRPr lang="nl-NL"/>
        </a:p>
      </dgm:t>
    </dgm:pt>
    <dgm:pt modelId="{D19991AC-66BD-4990-B19E-40BD7A6FE236}" type="parTrans" cxnId="{485F409B-069F-490F-8D89-17FA92996793}">
      <dgm:prSet/>
      <dgm:spPr/>
      <dgm:t>
        <a:bodyPr/>
        <a:lstStyle/>
        <a:p>
          <a:endParaRPr lang="nl-NL"/>
        </a:p>
      </dgm:t>
    </dgm:pt>
    <dgm:pt modelId="{D6421E20-A53B-48E3-90D9-39B27285DB0A}" type="sibTrans" cxnId="{485F409B-069F-490F-8D89-17FA92996793}">
      <dgm:prSet/>
      <dgm:spPr/>
      <dgm:t>
        <a:bodyPr/>
        <a:lstStyle/>
        <a:p>
          <a:endParaRPr lang="nl-NL"/>
        </a:p>
      </dgm:t>
    </dgm:pt>
    <dgm:pt modelId="{B75A47D2-9657-496C-9D03-1CDE9D4D105F}" type="pres">
      <dgm:prSet presAssocID="{2827255D-7CB7-4237-A17A-6EC2AAB02F9C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FF4067F8-498A-4D00-B3EB-C603A270F738}" type="pres">
      <dgm:prSet presAssocID="{A01454BC-116E-4369-BD5A-41A8C1E98F67}" presName="parentText1" presStyleLbl="node1" presStyleIdx="0" presStyleCnt="3" custScaleX="125632" custLinFactNeighborX="18600" custLinFactNeighborY="-8853">
        <dgm:presLayoutVars>
          <dgm:chMax/>
          <dgm:chPref val="3"/>
          <dgm:bulletEnabled val="1"/>
        </dgm:presLayoutVars>
      </dgm:prSet>
      <dgm:spPr/>
    </dgm:pt>
    <dgm:pt modelId="{FF222E89-EBC4-4C68-BF68-BD2162FA5264}" type="pres">
      <dgm:prSet presAssocID="{A01454BC-116E-4369-BD5A-41A8C1E98F67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5144B6F6-384D-4ACD-9259-DA4676D9074F}" type="pres">
      <dgm:prSet presAssocID="{D4865D12-5996-437E-B864-2B991A179843}" presName="parentText2" presStyleLbl="node1" presStyleIdx="1" presStyleCnt="3" custScaleX="155272" custLinFactNeighborX="27482" custLinFactNeighborY="-4292">
        <dgm:presLayoutVars>
          <dgm:chMax/>
          <dgm:chPref val="3"/>
          <dgm:bulletEnabled val="1"/>
        </dgm:presLayoutVars>
      </dgm:prSet>
      <dgm:spPr/>
    </dgm:pt>
    <dgm:pt modelId="{995E30A1-5248-4F2F-92B3-B9458708B9EB}" type="pres">
      <dgm:prSet presAssocID="{D4865D12-5996-437E-B864-2B991A179843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A457FEBB-7AC0-4C84-B975-7D322E7C4F57}" type="pres">
      <dgm:prSet presAssocID="{8CF5B1EB-D820-4524-85AF-C7115853DF51}" presName="parentText3" presStyleLbl="node1" presStyleIdx="2" presStyleCnt="3" custScaleX="185778" custLinFactNeighborX="42828" custLinFactNeighborY="50">
        <dgm:presLayoutVars>
          <dgm:chMax/>
          <dgm:chPref val="3"/>
          <dgm:bulletEnabled val="1"/>
        </dgm:presLayoutVars>
      </dgm:prSet>
      <dgm:spPr/>
    </dgm:pt>
    <dgm:pt modelId="{AE974191-9ECE-4A26-BD6B-97C4C134E431}" type="pres">
      <dgm:prSet presAssocID="{8CF5B1EB-D820-4524-85AF-C7115853DF51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6402A17-51BD-4699-990A-308C791D1FB7}" srcId="{D4865D12-5996-437E-B864-2B991A179843}" destId="{4C80689D-F54C-4FF5-B6A3-E46FCE1C228E}" srcOrd="0" destOrd="0" parTransId="{DCA13A09-1D5C-4D81-B8F1-E0E82D47EEA1}" sibTransId="{E1E599EA-0735-4656-8D00-3A3EE40C71B7}"/>
    <dgm:cxn modelId="{B8B15839-6402-4123-84E5-5FE13D688275}" type="presOf" srcId="{8CF5B1EB-D820-4524-85AF-C7115853DF51}" destId="{A457FEBB-7AC0-4C84-B975-7D322E7C4F57}" srcOrd="0" destOrd="0" presId="urn:microsoft.com/office/officeart/2009/3/layout/IncreasingArrowsProcess"/>
    <dgm:cxn modelId="{81FBD539-087B-47C6-9F16-82A9D1C26912}" type="presOf" srcId="{2BD5B20D-B32A-495F-91EB-CCB728D196B7}" destId="{FF222E89-EBC4-4C68-BF68-BD2162FA5264}" srcOrd="0" destOrd="0" presId="urn:microsoft.com/office/officeart/2009/3/layout/IncreasingArrowsProcess"/>
    <dgm:cxn modelId="{53DF4B4F-ABB7-4720-8F15-DF5999065777}" type="presOf" srcId="{791BB471-3507-4720-99E2-81B53A586C31}" destId="{AE974191-9ECE-4A26-BD6B-97C4C134E431}" srcOrd="0" destOrd="1" presId="urn:microsoft.com/office/officeart/2009/3/layout/IncreasingArrowsProcess"/>
    <dgm:cxn modelId="{3FF08F81-4321-4806-9FA3-08EDE9CE1305}" srcId="{2827255D-7CB7-4237-A17A-6EC2AAB02F9C}" destId="{D4865D12-5996-437E-B864-2B991A179843}" srcOrd="1" destOrd="0" parTransId="{7CF6FB29-D78C-48D0-B03F-66821B51D0F1}" sibTransId="{F6836341-8C60-42B0-9081-D0CF5839517D}"/>
    <dgm:cxn modelId="{B2D01884-B8C7-416B-A6AD-22125A09F649}" srcId="{A01454BC-116E-4369-BD5A-41A8C1E98F67}" destId="{2BD5B20D-B32A-495F-91EB-CCB728D196B7}" srcOrd="0" destOrd="0" parTransId="{7CC6DF8A-2750-4FEC-A5FC-897862C3105F}" sibTransId="{9F12E00B-8B56-4B37-BA7E-64084321060A}"/>
    <dgm:cxn modelId="{98241C86-385E-46E0-8190-0D45D1992786}" type="presOf" srcId="{D4865D12-5996-437E-B864-2B991A179843}" destId="{5144B6F6-384D-4ACD-9259-DA4676D9074F}" srcOrd="0" destOrd="0" presId="urn:microsoft.com/office/officeart/2009/3/layout/IncreasingArrowsProcess"/>
    <dgm:cxn modelId="{46066990-F4D8-4F9D-9129-8466AAD17691}" type="presOf" srcId="{2827255D-7CB7-4237-A17A-6EC2AAB02F9C}" destId="{B75A47D2-9657-496C-9D03-1CDE9D4D105F}" srcOrd="0" destOrd="0" presId="urn:microsoft.com/office/officeart/2009/3/layout/IncreasingArrowsProcess"/>
    <dgm:cxn modelId="{485F409B-069F-490F-8D89-17FA92996793}" srcId="{8CF5B1EB-D820-4524-85AF-C7115853DF51}" destId="{791BB471-3507-4720-99E2-81B53A586C31}" srcOrd="1" destOrd="0" parTransId="{D19991AC-66BD-4990-B19E-40BD7A6FE236}" sibTransId="{D6421E20-A53B-48E3-90D9-39B27285DB0A}"/>
    <dgm:cxn modelId="{29522DA0-BCCF-462A-9E44-9F8DC0082984}" srcId="{2827255D-7CB7-4237-A17A-6EC2AAB02F9C}" destId="{A01454BC-116E-4369-BD5A-41A8C1E98F67}" srcOrd="0" destOrd="0" parTransId="{CA0E6B75-5351-4CD2-9C77-00B774B748CC}" sibTransId="{D31AFC5F-9F0B-4321-B9A2-A79644343649}"/>
    <dgm:cxn modelId="{E01797A9-7DDA-4A54-83A8-5CAEC8C13449}" type="presOf" srcId="{4C80689D-F54C-4FF5-B6A3-E46FCE1C228E}" destId="{995E30A1-5248-4F2F-92B3-B9458708B9EB}" srcOrd="0" destOrd="0" presId="urn:microsoft.com/office/officeart/2009/3/layout/IncreasingArrowsProcess"/>
    <dgm:cxn modelId="{467666AE-0648-480C-A745-6B3833D52820}" srcId="{8CF5B1EB-D820-4524-85AF-C7115853DF51}" destId="{89C785D8-0D3A-4D74-8FA8-3EBF319FAB39}" srcOrd="0" destOrd="0" parTransId="{CF35FD1F-D0F7-4F8F-87E7-343DC0D852DD}" sibTransId="{26ED8F45-4FAE-4445-9E76-0F83D09E778C}"/>
    <dgm:cxn modelId="{E4C7A6BF-4A8C-4A48-8B55-58C8EAD21F73}" srcId="{2827255D-7CB7-4237-A17A-6EC2AAB02F9C}" destId="{8CF5B1EB-D820-4524-85AF-C7115853DF51}" srcOrd="2" destOrd="0" parTransId="{E5A4A5FD-21F6-4241-82A3-6C961C598A28}" sibTransId="{AEA95879-A458-4C7D-9C22-70197A471989}"/>
    <dgm:cxn modelId="{AB0DE8C0-2BD8-4BD5-87DB-9BD4AAA952FF}" type="presOf" srcId="{89C785D8-0D3A-4D74-8FA8-3EBF319FAB39}" destId="{AE974191-9ECE-4A26-BD6B-97C4C134E431}" srcOrd="0" destOrd="0" presId="urn:microsoft.com/office/officeart/2009/3/layout/IncreasingArrowsProcess"/>
    <dgm:cxn modelId="{D3B5FBF2-5CA0-495C-8925-4521FF67BBCE}" type="presOf" srcId="{A01454BC-116E-4369-BD5A-41A8C1E98F67}" destId="{FF4067F8-498A-4D00-B3EB-C603A270F738}" srcOrd="0" destOrd="0" presId="urn:microsoft.com/office/officeart/2009/3/layout/IncreasingArrowsProcess"/>
    <dgm:cxn modelId="{F0451D4A-7C9C-48E4-B3BD-12062A4420BA}" type="presParOf" srcId="{B75A47D2-9657-496C-9D03-1CDE9D4D105F}" destId="{FF4067F8-498A-4D00-B3EB-C603A270F738}" srcOrd="0" destOrd="0" presId="urn:microsoft.com/office/officeart/2009/3/layout/IncreasingArrowsProcess"/>
    <dgm:cxn modelId="{4CB97FCD-4055-45D7-B37C-154385D0D5E3}" type="presParOf" srcId="{B75A47D2-9657-496C-9D03-1CDE9D4D105F}" destId="{FF222E89-EBC4-4C68-BF68-BD2162FA5264}" srcOrd="1" destOrd="0" presId="urn:microsoft.com/office/officeart/2009/3/layout/IncreasingArrowsProcess"/>
    <dgm:cxn modelId="{BA540A61-EDA1-4888-88E8-E4407FFBFB55}" type="presParOf" srcId="{B75A47D2-9657-496C-9D03-1CDE9D4D105F}" destId="{5144B6F6-384D-4ACD-9259-DA4676D9074F}" srcOrd="2" destOrd="0" presId="urn:microsoft.com/office/officeart/2009/3/layout/IncreasingArrowsProcess"/>
    <dgm:cxn modelId="{B422F94E-9738-4D8E-92C5-0675BF121F9C}" type="presParOf" srcId="{B75A47D2-9657-496C-9D03-1CDE9D4D105F}" destId="{995E30A1-5248-4F2F-92B3-B9458708B9EB}" srcOrd="3" destOrd="0" presId="urn:microsoft.com/office/officeart/2009/3/layout/IncreasingArrowsProcess"/>
    <dgm:cxn modelId="{5E7A9CF5-FB1C-47E3-A6D8-A816351D3646}" type="presParOf" srcId="{B75A47D2-9657-496C-9D03-1CDE9D4D105F}" destId="{A457FEBB-7AC0-4C84-B975-7D322E7C4F57}" srcOrd="4" destOrd="0" presId="urn:microsoft.com/office/officeart/2009/3/layout/IncreasingArrowsProcess"/>
    <dgm:cxn modelId="{E693C3CD-40E1-4C14-9407-D0FBB3BB05D4}" type="presParOf" srcId="{B75A47D2-9657-496C-9D03-1CDE9D4D105F}" destId="{AE974191-9ECE-4A26-BD6B-97C4C134E431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067F8-498A-4D00-B3EB-C603A270F738}">
      <dsp:nvSpPr>
        <dsp:cNvPr id="0" name=""/>
        <dsp:cNvSpPr/>
      </dsp:nvSpPr>
      <dsp:spPr>
        <a:xfrm>
          <a:off x="2138666" y="0"/>
          <a:ext cx="8442484" cy="97868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5536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Meten en meetkunde</a:t>
          </a:r>
        </a:p>
      </dsp:txBody>
      <dsp:txXfrm>
        <a:off x="2138666" y="244672"/>
        <a:ext cx="8197812" cy="489345"/>
      </dsp:txXfrm>
    </dsp:sp>
    <dsp:sp modelId="{FF222E89-EBC4-4C68-BF68-BD2162FA5264}">
      <dsp:nvSpPr>
        <dsp:cNvPr id="0" name=""/>
        <dsp:cNvSpPr/>
      </dsp:nvSpPr>
      <dsp:spPr>
        <a:xfrm>
          <a:off x="1749980" y="762269"/>
          <a:ext cx="2069763" cy="18853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Getallen en getalrelaties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 dirty="0"/>
        </a:p>
      </dsp:txBody>
      <dsp:txXfrm>
        <a:off x="1749980" y="762269"/>
        <a:ext cx="2069763" cy="1885316"/>
      </dsp:txXfrm>
    </dsp:sp>
    <dsp:sp modelId="{5144B6F6-384D-4ACD-9259-DA4676D9074F}">
      <dsp:nvSpPr>
        <dsp:cNvPr id="0" name=""/>
        <dsp:cNvSpPr/>
      </dsp:nvSpPr>
      <dsp:spPr>
        <a:xfrm>
          <a:off x="3423346" y="291782"/>
          <a:ext cx="7220532" cy="97868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5536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Tijd en snelheid</a:t>
          </a:r>
        </a:p>
      </dsp:txBody>
      <dsp:txXfrm>
        <a:off x="3423346" y="536454"/>
        <a:ext cx="6975860" cy="489345"/>
      </dsp:txXfrm>
    </dsp:sp>
    <dsp:sp modelId="{995E30A1-5248-4F2F-92B3-B9458708B9EB}">
      <dsp:nvSpPr>
        <dsp:cNvPr id="0" name=""/>
        <dsp:cNvSpPr/>
      </dsp:nvSpPr>
      <dsp:spPr>
        <a:xfrm>
          <a:off x="3819744" y="1088498"/>
          <a:ext cx="2069763" cy="18853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Optellen en aftrekken </a:t>
          </a:r>
        </a:p>
      </dsp:txBody>
      <dsp:txXfrm>
        <a:off x="3819744" y="1088498"/>
        <a:ext cx="2069763" cy="1885316"/>
      </dsp:txXfrm>
    </dsp:sp>
    <dsp:sp modelId="{A457FEBB-7AC0-4C84-B975-7D322E7C4F57}">
      <dsp:nvSpPr>
        <dsp:cNvPr id="0" name=""/>
        <dsp:cNvSpPr/>
      </dsp:nvSpPr>
      <dsp:spPr>
        <a:xfrm>
          <a:off x="5849906" y="660507"/>
          <a:ext cx="4793972" cy="97868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5536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Tabellen en grafieken</a:t>
          </a:r>
        </a:p>
      </dsp:txBody>
      <dsp:txXfrm>
        <a:off x="5849906" y="905179"/>
        <a:ext cx="4549300" cy="489345"/>
      </dsp:txXfrm>
    </dsp:sp>
    <dsp:sp modelId="{AE974191-9ECE-4A26-BD6B-97C4C134E431}">
      <dsp:nvSpPr>
        <dsp:cNvPr id="0" name=""/>
        <dsp:cNvSpPr/>
      </dsp:nvSpPr>
      <dsp:spPr>
        <a:xfrm>
          <a:off x="5889507" y="1414728"/>
          <a:ext cx="2069763" cy="18577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Vermenigvuldigen en delen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/>
        </a:p>
      </dsp:txBody>
      <dsp:txXfrm>
        <a:off x="5889507" y="1414728"/>
        <a:ext cx="2069763" cy="1857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203DE-98DD-4A54-BF1B-59B951DA61E8}" type="datetimeFigureOut">
              <a:rPr lang="nl-NL" smtClean="0"/>
              <a:t>28-11-2024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68FBB-6658-4916-B84F-383917E53E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9363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11405-0ED1-7574-672D-28B72CCE0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C199608-B4A0-4AD6-7BAD-0C95BF9CCE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23AB1CB-B6AF-7E48-4C24-5A522B83E8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9650A58-FB93-BA0D-D03A-4CC30223CA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9871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752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3A49A-5C35-2657-39AB-622F88112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17352F8-2B34-3022-FD46-E3583F4925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74BB1FA-9F3E-8449-CED9-DE0223B0B5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C71391A-13F3-E60C-419E-B0A6B896BA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008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AA661-6473-2878-2070-F130BA5A3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A3B56C2-2882-4F54-1751-107E3CB97E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83D4786-4660-CE91-9555-4F4788480F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F4CED07-7C9F-2390-7859-ED929271F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8868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BBC80-78C7-5B8C-907D-E54888F3F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FC0422D-22D4-DEB5-04E1-2B1C2C4CB9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B9F483E-DCDD-9D49-D9D2-9F65428A76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D4190D9-2689-D6A3-8170-0A36647587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7220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8B11A-0A21-289E-B91A-A10399F78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1347328-0836-8195-CBF7-383EAD9F9A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CA7BA30-D686-A2C4-F032-AF6D09C903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68022A5-D478-5722-DC9C-7BCADCED6E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7992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FC770-9658-708A-51CE-A3E73E367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144C4F7-6002-31D5-A1B7-296CDF0BEE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B820FAC-DFC4-A4E2-7225-48018CD72F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F417BE7-9047-2753-F5D9-D7901529B9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06E8DBA-4BCD-3EEC-0B84-8BAF11954C65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0193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D405F-F0D1-447B-AB6F-32621C139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D09BECE-3B0A-E6FD-FBFD-D57BF50053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420B5C7-320D-AA4B-59A6-08786C7C40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BE4C77C-20DE-2B47-8547-CF474CDB7A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0573FC0-4A07-D92E-2293-5359FF34E438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9772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9E84C-B596-926E-965F-4DC98C1AF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57A12FC-8818-740C-6C25-8DBD1FF61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702686-B03C-ABC0-2054-C65383E22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7721-7DBB-44DB-AF0F-BC337E3C80ED}" type="datetimeFigureOut">
              <a:rPr lang="nl-NL" smtClean="0"/>
              <a:t>28-11-2024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BEA102-4121-EBAF-D97C-BD3F225B4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54FD30-9C9D-9466-FB7D-9BF64EA7F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B384-1CB7-4374-AC7E-BF06C2D74A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6061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038FCF-E7F6-CB0D-A95F-C3881A463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973668C-0BD3-A950-CF7B-8150F24D2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8E34F4-0E86-65FC-193E-8EEA3AD14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7721-7DBB-44DB-AF0F-BC337E3C80ED}" type="datetimeFigureOut">
              <a:rPr lang="nl-NL" smtClean="0"/>
              <a:t>28-11-2024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C5FE3DD-7CE0-C68D-2322-501F6EEF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9ED06C-C326-BFC2-A938-23C9789BB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B384-1CB7-4374-AC7E-BF06C2D74A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8884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7427FB1-A7E9-0270-26D0-073331B5A2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B0AB6D8-3C2D-3585-A626-B0CE48FC1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77D61A-0CF4-F40E-2279-6B46920BB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7721-7DBB-44DB-AF0F-BC337E3C80ED}" type="datetimeFigureOut">
              <a:rPr lang="nl-NL" smtClean="0"/>
              <a:t>28-11-2024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EE3B10-83F1-CD5A-4074-0B2B29D2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1F2E2C-5C01-F15B-1504-FD89FD716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B384-1CB7-4374-AC7E-BF06C2D74A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992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5D4C7-0C22-E4EA-2F43-E35CCBC7D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574198-65C3-D589-7B3C-4BFA88BD3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9F9FE6-4576-2082-CADE-B6E9380A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7721-7DBB-44DB-AF0F-BC337E3C80ED}" type="datetimeFigureOut">
              <a:rPr lang="nl-NL" smtClean="0"/>
              <a:t>28-11-2024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315F09-C0C0-EF72-A432-8AB1A936C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7AA6A4-E524-5E16-4A7F-669D1CB78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B384-1CB7-4374-AC7E-BF06C2D74A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944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6D641C-55D4-A8B4-DB00-4171F551A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977E615-0B02-FD33-FE12-4F4CE820F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16B5A9-C4A5-7211-F503-BB1FE756E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7721-7DBB-44DB-AF0F-BC337E3C80ED}" type="datetimeFigureOut">
              <a:rPr lang="nl-NL" smtClean="0"/>
              <a:t>28-11-2024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35748B-64EA-4C80-F4AF-9799BB91C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C3FB67-D852-F4E8-AC2D-35AF2CE3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B384-1CB7-4374-AC7E-BF06C2D74A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35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DDCCED-7FB7-F745-F416-A52DB151D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455FB4-6CBF-7691-D1E9-92746D1314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5A7A80F-1C12-FD5F-5733-E59F341F0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5AA73FF-8001-0CB9-0886-6B5A9B0FE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7721-7DBB-44DB-AF0F-BC337E3C80ED}" type="datetimeFigureOut">
              <a:rPr lang="nl-NL" smtClean="0"/>
              <a:t>28-11-2024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E647FC1-EBCD-E93E-110D-AFC6FD44A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C6DAC57-6917-F3BA-74FB-9451ED3CE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B384-1CB7-4374-AC7E-BF06C2D74A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166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9F6998-0360-C56B-F75D-458FA939F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56FCD72-C14B-42F7-CE63-F8839D585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0A66741-6DFB-D0E2-8187-803EAB71C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1004A21-E61F-D6AC-5C7D-10C1B8C6E0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1430192-64B9-9A1A-B305-DE2D75DE90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842DDB4-A421-DDAC-4CF6-2F7E5A1B9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7721-7DBB-44DB-AF0F-BC337E3C80ED}" type="datetimeFigureOut">
              <a:rPr lang="nl-NL" smtClean="0"/>
              <a:t>28-11-2024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821C1F1-1C40-AEA7-8AB5-76B92B7C3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3522035-D048-33A0-61B9-F9FA02AD8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B384-1CB7-4374-AC7E-BF06C2D74A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929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5F971D-1E25-E9A8-1D6E-DB7CEE7A7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ED67B03-DA02-51BF-7ADC-3D39A9813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7721-7DBB-44DB-AF0F-BC337E3C80ED}" type="datetimeFigureOut">
              <a:rPr lang="nl-NL" smtClean="0"/>
              <a:t>28-11-2024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D6285B0-C66E-8D23-7A5B-CFE47A18A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C8150EF-7514-A011-B690-C155E6BB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B384-1CB7-4374-AC7E-BF06C2D74A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59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7ED4BBC-D20B-3AD0-3539-564111CB9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7721-7DBB-44DB-AF0F-BC337E3C80ED}" type="datetimeFigureOut">
              <a:rPr lang="nl-NL" smtClean="0"/>
              <a:t>28-11-2024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4B00DFD-FD5E-EF05-CC0C-993B0DB39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622EEB8-B357-A148-E1EC-AF5A77427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B384-1CB7-4374-AC7E-BF06C2D74A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363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C80EF0-6148-9B69-3F95-D0943AA9E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6357FB-BE23-0640-A817-861717E36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96B3904-6FC2-594D-F166-A9182DE03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C9413AC-BEF7-49FF-F25A-074B6B776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7721-7DBB-44DB-AF0F-BC337E3C80ED}" type="datetimeFigureOut">
              <a:rPr lang="nl-NL" smtClean="0"/>
              <a:t>28-11-2024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93FE3C-729A-24F9-0AFE-9F1F5D784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5B0473F-FAC9-805A-E034-0936308FD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B384-1CB7-4374-AC7E-BF06C2D74A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636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4C2BEC-0C02-2392-5390-CFBEAFE96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E0FFBA6-D2D6-BE33-A264-331F36035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48E040B-556E-B155-4CC2-A8DD7D28F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A7EFAC3-30FF-385F-DA89-6520EB4C4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7721-7DBB-44DB-AF0F-BC337E3C80ED}" type="datetimeFigureOut">
              <a:rPr lang="nl-NL" smtClean="0"/>
              <a:t>28-11-2024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C002949-C2D8-C23D-5632-5F241C5C7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D3DDC5B-0994-312F-EA40-C4D8044F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B384-1CB7-4374-AC7E-BF06C2D74A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008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46FE49E-B23A-FEC9-C964-76AF68206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A84C08C-2C7C-86C0-1184-95C88E7CB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06C7D9-3859-6136-2EF3-9B5B07A83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357721-7DBB-44DB-AF0F-BC337E3C80ED}" type="datetimeFigureOut">
              <a:rPr lang="nl-NL" smtClean="0"/>
              <a:t>28-11-2024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BCB914-1EDB-13C6-85DB-25EAC0083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760C45-F5F3-4DBD-2AF3-25B8F8B20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E0B384-1CB7-4374-AC7E-BF06C2D74A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080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8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microsoft.com/office/2007/relationships/hdphoto" Target="../media/hdphoto1.wdp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88741" y="127326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456A2"/>
                </a:solidFill>
                <a:latin typeface="Arial Rounded MT Bold" panose="020F0704030504030204" pitchFamily="34" charset="0"/>
              </a:rPr>
              <a:t>Even voorstellen</a:t>
            </a:r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D2F35843-2957-4F57-8919-A54EC2C1F8D5}"/>
              </a:ext>
            </a:extLst>
          </p:cNvPr>
          <p:cNvSpPr txBox="1">
            <a:spLocks/>
          </p:cNvSpPr>
          <p:nvPr/>
        </p:nvSpPr>
        <p:spPr>
          <a:xfrm>
            <a:off x="503061" y="1665924"/>
            <a:ext cx="3614530" cy="5602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</a:rPr>
              <a:t>Maarten van der Steeg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>
              <a:solidFill>
                <a:srgbClr val="0B5DA7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EA11A2C-B9C6-482D-974F-24E178221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741" y="171489"/>
            <a:ext cx="3683120" cy="1095307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3532F22C-2F8B-4596-8570-3A6473462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26" y="4126385"/>
            <a:ext cx="2710839" cy="13692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E7EBB75-AA52-43C5-8E22-815EA316A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9185" y="0"/>
            <a:ext cx="2102815" cy="75349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7979B36D-E38E-4027-816F-FBB39AB848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B10B2C5-0773-4E9C-8A0B-898316A108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1447">
            <a:off x="8006470" y="1057457"/>
            <a:ext cx="2646320" cy="332620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ABA8987-C136-807B-A636-B79DB65255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3862" y="4359921"/>
            <a:ext cx="5256698" cy="2370753"/>
          </a:xfrm>
          <a:prstGeom prst="rect">
            <a:avLst/>
          </a:prstGeom>
        </p:spPr>
      </p:pic>
      <p:sp>
        <p:nvSpPr>
          <p:cNvPr id="3" name="AutoShape 2" descr="Klasseplan Logo">
            <a:extLst>
              <a:ext uri="{FF2B5EF4-FFF2-40B4-BE49-F238E27FC236}">
                <a16:creationId xmlns:a16="http://schemas.microsoft.com/office/drawing/2014/main" id="{860465BD-EA6D-BD1D-B18B-D3E043EAAC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3A01A46-0906-99A5-5380-50C293A886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394966">
            <a:off x="9236330" y="3727817"/>
            <a:ext cx="1919968" cy="71673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B5DBC97-94AB-EE51-B936-D6CB2B8BEC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8291" y="1979107"/>
            <a:ext cx="38100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39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EF049-3DB0-053F-27A8-837DFF260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01481070-95FF-865D-BD46-163B5394C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9304">
            <a:off x="10710649" y="211525"/>
            <a:ext cx="1219120" cy="82883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576BF0D-E1A7-6843-6245-6D2629150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0C15B109-D493-0B41-7D48-CE136570F9B4}"/>
              </a:ext>
            </a:extLst>
          </p:cNvPr>
          <p:cNvSpPr txBox="1">
            <a:spLocks/>
          </p:cNvSpPr>
          <p:nvPr/>
        </p:nvSpPr>
        <p:spPr>
          <a:xfrm>
            <a:off x="240113" y="2306245"/>
            <a:ext cx="11456313" cy="1165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66AB38"/>
                </a:solidFill>
                <a:latin typeface="Arial Rounded MT Bold" panose="020F0704030504030204" pitchFamily="34" charset="0"/>
              </a:rPr>
              <a:t>Vraag 2: </a:t>
            </a:r>
          </a:p>
          <a:p>
            <a:br>
              <a:rPr lang="nl-NL" dirty="0">
                <a:solidFill>
                  <a:srgbClr val="66AB38"/>
                </a:solidFill>
                <a:latin typeface="Arial Rounded MT Bold" panose="020F0704030504030204" pitchFamily="34" charset="0"/>
              </a:rPr>
            </a:br>
            <a:r>
              <a:rPr lang="nl-NL" sz="4000" dirty="0">
                <a:solidFill>
                  <a:srgbClr val="66AB38"/>
                </a:solidFill>
                <a:latin typeface="Arial Rounded MT Bold" panose="020F0704030504030204" pitchFamily="34" charset="0"/>
              </a:rPr>
              <a:t>Kan RekenReis voor ons de basisleerlijn worden?</a:t>
            </a:r>
            <a:endParaRPr lang="nl-NL" sz="4000" dirty="0">
              <a:solidFill>
                <a:srgbClr val="66AB38"/>
              </a:solidFill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4344BD4-0616-03BA-1650-84A3A79B5EA0}"/>
              </a:ext>
            </a:extLst>
          </p:cNvPr>
          <p:cNvSpPr txBox="1">
            <a:spLocks/>
          </p:cNvSpPr>
          <p:nvPr/>
        </p:nvSpPr>
        <p:spPr>
          <a:xfrm>
            <a:off x="240113" y="4143577"/>
            <a:ext cx="12326858" cy="1165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66AB38"/>
                </a:solidFill>
                <a:latin typeface="Arial Rounded MT Bold" panose="020F0704030504030204" pitchFamily="34" charset="0"/>
              </a:rPr>
              <a:t>Vraag 3: </a:t>
            </a:r>
          </a:p>
          <a:p>
            <a:br>
              <a:rPr lang="nl-NL" dirty="0">
                <a:solidFill>
                  <a:srgbClr val="66AB38"/>
                </a:solidFill>
                <a:latin typeface="Arial Rounded MT Bold" panose="020F0704030504030204" pitchFamily="34" charset="0"/>
              </a:rPr>
            </a:br>
            <a:r>
              <a:rPr lang="nl-NL" sz="4000" dirty="0">
                <a:solidFill>
                  <a:srgbClr val="66AB38"/>
                </a:solidFill>
                <a:latin typeface="Arial Rounded MT Bold" panose="020F0704030504030204" pitchFamily="34" charset="0"/>
              </a:rPr>
              <a:t>Wat is er dan nog meer nodig?</a:t>
            </a:r>
            <a:endParaRPr lang="nl-NL" sz="4000" dirty="0">
              <a:solidFill>
                <a:srgbClr val="66AB38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E3107CB-740D-D456-D209-6E96165B010B}"/>
              </a:ext>
            </a:extLst>
          </p:cNvPr>
          <p:cNvSpPr txBox="1">
            <a:spLocks/>
          </p:cNvSpPr>
          <p:nvPr/>
        </p:nvSpPr>
        <p:spPr>
          <a:xfrm>
            <a:off x="240113" y="672975"/>
            <a:ext cx="10726109" cy="1165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700" dirty="0">
                <a:solidFill>
                  <a:srgbClr val="66AB38"/>
                </a:solidFill>
                <a:latin typeface="Arial Rounded MT Bold" panose="020F0704030504030204" pitchFamily="34" charset="0"/>
              </a:rPr>
              <a:t>Vraag 1:</a:t>
            </a:r>
          </a:p>
          <a:p>
            <a:r>
              <a:rPr lang="nl-NL" sz="3400" dirty="0">
                <a:solidFill>
                  <a:srgbClr val="66AB38"/>
                </a:solidFill>
                <a:latin typeface="Arial Rounded MT Bold" panose="020F0704030504030204" pitchFamily="34" charset="0"/>
              </a:rPr>
              <a:t> </a:t>
            </a:r>
          </a:p>
          <a:p>
            <a:r>
              <a:rPr lang="nl-NL" sz="3300" dirty="0">
                <a:solidFill>
                  <a:srgbClr val="66AB38"/>
                </a:solidFill>
                <a:latin typeface="Arial Rounded MT Bold" panose="020F0704030504030204" pitchFamily="34" charset="0"/>
              </a:rPr>
              <a:t>Hoe weten we waar een leerling is op de leerlijn?</a:t>
            </a:r>
            <a:endParaRPr lang="nl-NL" sz="3300" dirty="0">
              <a:solidFill>
                <a:srgbClr val="66AB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74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A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981BC4C-EB31-EBF5-7577-C4278D5BB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"/>
          <a:stretch/>
        </p:blipFill>
        <p:spPr>
          <a:xfrm>
            <a:off x="1263057" y="21827"/>
            <a:ext cx="9716322" cy="690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58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2DF2D-9D8F-67BE-6758-AA03D8991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137B3C1-8CB0-151F-2194-A5A7FC9F2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752185E4-5AAE-B96A-2F01-3D227B121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252" y="466372"/>
            <a:ext cx="10953384" cy="857250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solidFill>
                  <a:srgbClr val="DD5298"/>
                </a:solidFill>
                <a:latin typeface="Arial Rounded MT Bold" panose="020F0704030504030204" pitchFamily="34" charset="0"/>
              </a:rPr>
              <a:t>RekenReis</a:t>
            </a:r>
            <a:endParaRPr lang="nl-NL" dirty="0">
              <a:solidFill>
                <a:srgbClr val="DD5298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326BDE4-E461-C061-F8AD-D543E2EB1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652" y="-3975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5735911-E1C3-E803-0B04-1F1BC288E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652" y="5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l-NL" altLang="nl-N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7258EC9C-4954-A737-F448-3B5702100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252" y="1463606"/>
            <a:ext cx="9297317" cy="4463728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Uitlegboek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Oefenmateriaal per domein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Oefenboek Basis, 5 delen beschikbaar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Oefenboek Vervolg, 5 delen begin januari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Breuken en procenten, Tabellen en grafieken: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Voorjaar 2025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7BF002B-CA71-11A9-52BA-18FFC7424F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977" y="-397566"/>
            <a:ext cx="3325050" cy="470324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4559265-FA35-24A9-F55A-8497D35ABC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49" y="-657014"/>
            <a:ext cx="3325051" cy="4703249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BEC7B7A5-8306-3A6B-008D-B09E977A6D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320" y="1425478"/>
            <a:ext cx="3155717" cy="4463728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3B274C5-98F2-4960-391A-A4FB7A001A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489" y="1743302"/>
            <a:ext cx="3256205" cy="4605867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1F434C4F-135A-5E11-C8C2-B1797D97B8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274" y="2919307"/>
            <a:ext cx="3256205" cy="460586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2D7E6D55-3378-1C3F-EB6C-76850CD693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570" y="-1057085"/>
            <a:ext cx="4143668" cy="586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23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1B91844E-C877-4834-A203-6EEB1E7ED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CA327426-A6AD-4B85-888A-019F63CD1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85" y="281384"/>
            <a:ext cx="10953384" cy="857250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solidFill>
                  <a:srgbClr val="66AB38"/>
                </a:solidFill>
                <a:latin typeface="Arial Rounded MT Bold" panose="020F0704030504030204" pitchFamily="34" charset="0"/>
              </a:rPr>
              <a:t>De aanleiding</a:t>
            </a:r>
            <a:endParaRPr lang="nl-NL" dirty="0">
              <a:solidFill>
                <a:srgbClr val="66AB38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65BC3E8-43CF-4EB8-A495-EAEC413F7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652" y="-3975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D61F16F-BABF-400E-BCE3-8F4BB3BA9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652" y="5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l-NL" altLang="nl-N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4F59D74F-3C7C-A3DB-8FD9-ACAE34266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023" y="1390771"/>
            <a:ext cx="9297317" cy="4076458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Oefenmateriaal op maat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Uitleg bij elkaar in een overzichtelijk boek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Methodes vaak overladen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Extra materiaal bij methodes echt gekoppeld aan de methode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Oefenen per domein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2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5063A-99F2-2E29-4589-EBB7CAB8F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B365361D-3AC8-FCA4-4D7F-8C27D446B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B908C87B-60CC-4348-FEB4-D0621E0D9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85" y="281384"/>
            <a:ext cx="10953384" cy="857250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solidFill>
                  <a:srgbClr val="66AB38"/>
                </a:solidFill>
                <a:latin typeface="Arial Rounded MT Bold" panose="020F0704030504030204" pitchFamily="34" charset="0"/>
              </a:rPr>
              <a:t>Visies op rekenonderwijs</a:t>
            </a:r>
            <a:endParaRPr lang="nl-NL" dirty="0">
              <a:solidFill>
                <a:srgbClr val="66AB38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C95BFAE-343A-EDED-4EE3-DABCF84EC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652" y="-3975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4C4CEE3-8375-E8DA-7DD5-5347E0064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652" y="5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l-NL" altLang="nl-N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D192D432-EECF-9611-D537-0D17AB66B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023" y="1390771"/>
            <a:ext cx="4493257" cy="4076458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0456A2"/>
                </a:solidFill>
              </a:rPr>
              <a:t>Realistisch rekenen 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Starten met begrip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Dan oefenen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Alles door elkaar aanbieden </a:t>
            </a:r>
            <a:br>
              <a:rPr lang="nl-NL" dirty="0">
                <a:solidFill>
                  <a:srgbClr val="0456A2"/>
                </a:solidFill>
              </a:rPr>
            </a:br>
            <a:r>
              <a:rPr lang="nl-NL" dirty="0">
                <a:solidFill>
                  <a:srgbClr val="0456A2"/>
                </a:solidFill>
              </a:rPr>
              <a:t>(leidt tot begrip)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Tafels via 1 meer of minder</a:t>
            </a:r>
          </a:p>
          <a:p>
            <a:pPr marL="0" indent="0">
              <a:buNone/>
            </a:pPr>
            <a:r>
              <a:rPr lang="nl-NL" dirty="0" err="1">
                <a:solidFill>
                  <a:srgbClr val="0456A2"/>
                </a:solidFill>
              </a:rPr>
              <a:t>Kolomsgewijs</a:t>
            </a:r>
            <a:r>
              <a:rPr lang="nl-NL" dirty="0">
                <a:solidFill>
                  <a:srgbClr val="0456A2"/>
                </a:solidFill>
              </a:rPr>
              <a:t> rekenen als strategie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A5290F-ADCD-516D-E713-DC4C0A91C018}"/>
              </a:ext>
            </a:extLst>
          </p:cNvPr>
          <p:cNvSpPr txBox="1">
            <a:spLocks/>
          </p:cNvSpPr>
          <p:nvPr/>
        </p:nvSpPr>
        <p:spPr>
          <a:xfrm>
            <a:off x="5846236" y="1390771"/>
            <a:ext cx="4493257" cy="407645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solidFill>
                  <a:srgbClr val="0456A2"/>
                </a:solidFill>
              </a:rPr>
              <a:t>Functioneel rekenen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>
                <a:solidFill>
                  <a:srgbClr val="0456A2"/>
                </a:solidFill>
              </a:rPr>
              <a:t>Oefenen, oefenen, oefenen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>
                <a:solidFill>
                  <a:srgbClr val="0456A2"/>
                </a:solidFill>
              </a:rPr>
              <a:t>Begrip volgt uit het oefenen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>
                <a:solidFill>
                  <a:srgbClr val="0456A2"/>
                </a:solidFill>
              </a:rPr>
              <a:t>Cijferend rekenen, vaak herhalen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dirty="0">
              <a:solidFill>
                <a:srgbClr val="0456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792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78C06-D0B8-7107-ACF5-6792FE8A5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3FA7D562-64C6-E25C-7774-37606E829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0C833BC0-9073-674C-F77B-DD7706437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85" y="281384"/>
            <a:ext cx="10953384" cy="857250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solidFill>
                  <a:srgbClr val="66AB38"/>
                </a:solidFill>
                <a:latin typeface="Arial Rounded MT Bold" panose="020F0704030504030204" pitchFamily="34" charset="0"/>
              </a:rPr>
              <a:t>Onze visie</a:t>
            </a:r>
            <a:endParaRPr lang="nl-NL" dirty="0">
              <a:solidFill>
                <a:srgbClr val="66AB38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F7B4D32-5D52-98D8-A2DB-1639B38B6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652" y="-3975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D3E84F9-C695-7368-B349-D5E12819A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652" y="5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l-NL" altLang="nl-N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8FD8C301-0988-855D-A561-3ADFBD6F0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889" y="1072424"/>
            <a:ext cx="6017257" cy="4076458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0456A2"/>
                </a:solidFill>
              </a:rPr>
              <a:t>RekenReis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Begrip heel belangrijk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Veel oefenen ook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Niet alles door elkaar aanbieden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Haal de ruis er uit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Focus op doelen, dan kun je stap voor stap verder werken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Cijferend rekenen, wel met stappenplan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951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2B035-256D-EC31-0C14-3B30B70C5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DCBDCC5-6AB1-8951-EF20-FEF0936DA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C1A34BE7-1C18-B2DE-F174-B30562DC9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85" y="281384"/>
            <a:ext cx="10953384" cy="857250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solidFill>
                  <a:srgbClr val="66AB38"/>
                </a:solidFill>
                <a:latin typeface="Arial Rounded MT Bold" panose="020F0704030504030204" pitchFamily="34" charset="0"/>
              </a:rPr>
              <a:t>Haal de ruis eruit</a:t>
            </a:r>
            <a:endParaRPr lang="nl-NL" dirty="0">
              <a:solidFill>
                <a:srgbClr val="66AB38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594922C-653A-1016-7CC0-B8ECAC52C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652" y="-3975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72D6AC5-2328-E496-9322-06AE24756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652" y="5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l-NL" altLang="nl-N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52D3E581-E109-8E55-E6DD-5C0396B45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023" y="1390771"/>
            <a:ext cx="9297317" cy="4076458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1f en 1s: focus op 1S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Kijk wat echt moet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Oefen doelgericht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Werk verder waar je gebleven was (oefenboekjes per domein)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744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16250-D63F-9DDE-858C-333C45D35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4092FB3A-1C1F-003D-292A-B1CF29852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E0A8F554-D4E8-B161-6FCD-4636F8FB4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85" y="281384"/>
            <a:ext cx="10953384" cy="857250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>
                <a:solidFill>
                  <a:srgbClr val="66AB38"/>
                </a:solidFill>
                <a:latin typeface="Arial Rounded MT Bold" panose="020F0704030504030204" pitchFamily="34" charset="0"/>
              </a:rPr>
              <a:t>Voorbeelden referentieopgaven eindtoets</a:t>
            </a:r>
            <a:endParaRPr lang="nl-NL" dirty="0">
              <a:solidFill>
                <a:srgbClr val="66AB38"/>
              </a:solidFill>
            </a:endParaRPr>
          </a:p>
        </p:txBody>
      </p:sp>
      <p:pic>
        <p:nvPicPr>
          <p:cNvPr id="2051" name="Afbeelding 8">
            <a:extLst>
              <a:ext uri="{FF2B5EF4-FFF2-40B4-BE49-F238E27FC236}">
                <a16:creationId xmlns:a16="http://schemas.microsoft.com/office/drawing/2014/main" id="{C82FDAAE-1EC1-28D1-A609-1AB972C06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31" y="925855"/>
            <a:ext cx="4826624" cy="500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Afbeelding 9">
            <a:extLst>
              <a:ext uri="{FF2B5EF4-FFF2-40B4-BE49-F238E27FC236}">
                <a16:creationId xmlns:a16="http://schemas.microsoft.com/office/drawing/2014/main" id="{7A4BBABD-9239-C642-108E-9DA581D80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721" y="925854"/>
            <a:ext cx="6719280" cy="500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4812A919-A8B4-F0A8-E324-40652D102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652" y="-3975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C36D132-7229-9B18-2D56-A7D88C577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652" y="5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l-NL" altLang="nl-N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465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FA20C-A28F-D86C-031D-B813918D3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816842-690E-9583-012F-4CA6EF91E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283" y="85126"/>
            <a:ext cx="8703320" cy="857250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solidFill>
                  <a:srgbClr val="66AB38"/>
                </a:solidFill>
                <a:latin typeface="Arial Rounded MT Bold" panose="020F0704030504030204" pitchFamily="34" charset="0"/>
              </a:rPr>
              <a:t>De route?</a:t>
            </a:r>
            <a:endParaRPr lang="nl-NL" dirty="0">
              <a:solidFill>
                <a:srgbClr val="66AB38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9E35970-C64B-04E9-8E37-8F9CEEA828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9304">
            <a:off x="10710649" y="211525"/>
            <a:ext cx="1219120" cy="82883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B85C970-7A3B-7819-8206-91B34C2215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24E5739-41A4-38BB-5E5D-004BB4FDE0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2772881"/>
              </p:ext>
            </p:extLst>
          </p:nvPr>
        </p:nvGraphicFramePr>
        <p:xfrm>
          <a:off x="664420" y="1166755"/>
          <a:ext cx="10643879" cy="3280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Rechthoek 3">
            <a:extLst>
              <a:ext uri="{FF2B5EF4-FFF2-40B4-BE49-F238E27FC236}">
                <a16:creationId xmlns:a16="http://schemas.microsoft.com/office/drawing/2014/main" id="{3DBAEA4F-E1C9-18C5-25C1-8FB16BBBDEFE}"/>
              </a:ext>
            </a:extLst>
          </p:cNvPr>
          <p:cNvSpPr/>
          <p:nvPr/>
        </p:nvSpPr>
        <p:spPr>
          <a:xfrm>
            <a:off x="7668573" y="2959905"/>
            <a:ext cx="3651636" cy="18096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Optellen en aftrekken </a:t>
            </a:r>
          </a:p>
          <a:p>
            <a:pPr algn="ctr"/>
            <a:endParaRPr lang="nl-NL" b="1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9C17C97-1AAE-D6D1-6F23-5DCD96383019}"/>
              </a:ext>
            </a:extLst>
          </p:cNvPr>
          <p:cNvSpPr txBox="1"/>
          <p:nvPr/>
        </p:nvSpPr>
        <p:spPr>
          <a:xfrm>
            <a:off x="7723061" y="3250926"/>
            <a:ext cx="358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Breuken, procenten, verhoudingen</a:t>
            </a:r>
          </a:p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4FEFD3A-F6D6-1310-A75D-6FA9269DDE91}"/>
              </a:ext>
            </a:extLst>
          </p:cNvPr>
          <p:cNvSpPr txBox="1"/>
          <p:nvPr/>
        </p:nvSpPr>
        <p:spPr>
          <a:xfrm>
            <a:off x="7942342" y="4397763"/>
            <a:ext cx="3585238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Verhaalsommen, alles door elkaar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950496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263</Words>
  <Application>Microsoft Office PowerPoint</Application>
  <PresentationFormat>Breedbeeld</PresentationFormat>
  <Paragraphs>80</Paragraphs>
  <Slides>10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Arial Rounded MT Bold</vt:lpstr>
      <vt:lpstr>Calibri</vt:lpstr>
      <vt:lpstr>Kantoorthema</vt:lpstr>
      <vt:lpstr>Even voorstellen</vt:lpstr>
      <vt:lpstr>PowerPoint-presentatie</vt:lpstr>
      <vt:lpstr>RekenReis</vt:lpstr>
      <vt:lpstr>De aanleiding</vt:lpstr>
      <vt:lpstr>Visies op rekenonderwijs</vt:lpstr>
      <vt:lpstr>Onze visie</vt:lpstr>
      <vt:lpstr>Haal de ruis eruit</vt:lpstr>
      <vt:lpstr>Voorbeelden referentieopgaven eindtoets</vt:lpstr>
      <vt:lpstr>De route?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Maarten van der Steeg</dc:creator>
  <cp:lastModifiedBy>Maarten van der Steeg</cp:lastModifiedBy>
  <cp:revision>2</cp:revision>
  <dcterms:created xsi:type="dcterms:W3CDTF">2024-11-28T08:43:36Z</dcterms:created>
  <dcterms:modified xsi:type="dcterms:W3CDTF">2024-11-28T11:05:58Z</dcterms:modified>
</cp:coreProperties>
</file>