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36" r:id="rId2"/>
    <p:sldId id="409" r:id="rId3"/>
    <p:sldId id="488" r:id="rId4"/>
    <p:sldId id="267" r:id="rId5"/>
    <p:sldId id="489" r:id="rId6"/>
    <p:sldId id="487" r:id="rId7"/>
    <p:sldId id="375" r:id="rId8"/>
    <p:sldId id="350" r:id="rId9"/>
  </p:sldIdLst>
  <p:sldSz cx="12192000" cy="6858000"/>
  <p:notesSz cx="6858000" cy="98742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AB38"/>
    <a:srgbClr val="0456A2"/>
    <a:srgbClr val="00ADD2"/>
    <a:srgbClr val="00ADCE"/>
    <a:srgbClr val="0FF936"/>
    <a:srgbClr val="000000"/>
    <a:srgbClr val="00ADCF"/>
    <a:srgbClr val="2B71B1"/>
    <a:srgbClr val="87B6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47" autoAdjust="0"/>
    <p:restoredTop sz="94249" autoAdjust="0"/>
  </p:normalViewPr>
  <p:slideViewPr>
    <p:cSldViewPr snapToGrid="0">
      <p:cViewPr varScale="1">
        <p:scale>
          <a:sx n="115" d="100"/>
          <a:sy n="115" d="100"/>
        </p:scale>
        <p:origin x="427" y="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9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CB93016-0ED3-4CA9-86EE-454FD1EB18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4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8E780F9-B6E5-44CB-89DB-71E4BEED82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4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DED84-BBE7-4817-97DB-2298FB620CAE}" type="datetimeFigureOut">
              <a:rPr lang="nl-NL" smtClean="0"/>
              <a:t>20-11-2024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99CA237-BA54-4A7E-A983-A22F655265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9356"/>
            <a:ext cx="2971800" cy="494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8AF6086-55E2-44D4-9A25-F7F456A2A1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379356"/>
            <a:ext cx="2971800" cy="494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64CF1-4CE4-4CF2-A3F7-91AB2CD1F1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8465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45FDA-D51D-4773-85F8-7FB74DC38A24}" type="datetimeFigureOut">
              <a:rPr lang="nl-NL" smtClean="0"/>
              <a:t>20-11-2024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1233488"/>
            <a:ext cx="5927725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9378825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0B119-BECA-4257-A2C1-D3F8BA9696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7136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7625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0053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6575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E9C8E-718D-C99F-0B5D-D82E9ECBF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B3DF58C-6389-D8C8-F539-4FACC13E55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007C9DC-5E1E-7F68-02DC-91CDEF930B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D95B6C3-B5CB-C129-9D11-88C7080B4B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284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2767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6589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440E7C-98D1-4C59-816B-CF7E22FC8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290A213-3C59-4B25-9DDE-6D1D666986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5F4077E-2176-4274-A75B-8F8182020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20-11-2024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D2B49C-815E-42B8-9735-606F09016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D74864-E678-4F6B-9618-6F834CEF6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5869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CE9D3E-EA15-407A-A957-BAA8D84F9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650D85C-D752-4952-AF48-CBD54B1C5B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7FB879-CCA5-42F3-8A9E-0D6C583CB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20-11-2024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13E99D-9949-48E8-A5EF-007CF31BC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7770A53-4924-425A-82BF-928D17246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1442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E5C2351-C859-4F3A-9E5B-A2172F1515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8DEEF3E-6ADD-439E-94DF-48A1AD5243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6B3390-D7C6-486B-B396-82B731149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20-11-2024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381E73D-4EF5-4915-A33C-ABF4D81BF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DA627A-6919-490E-9455-9AF021ED9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871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13F47D-C2C3-4FE4-AE1F-A1F2FBC8D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8076EF-A0A4-4B4D-9D5A-C67FD6203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50FC0B-8FC5-4D25-9808-275631B46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20-11-2024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DDEE76-4898-4399-985D-CD625919C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F4D748-C4B0-4977-9440-4B7B63B98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075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BB8F50-CCD8-4878-89D8-2BD486092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25E92E0-82EE-47BE-9A87-B777DFD56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2E70E7-3943-467E-84CF-B23442946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20-11-2024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6F837A-0EE0-45C7-A610-893FEBA1F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A424134-3FBB-4097-A530-BE9B4B7EB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59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7F8C33-F7EF-418C-A2C1-02FCD9D58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F33100-5673-4F57-B078-9BD2E206D0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8FCC526-C6DC-44C4-88D0-FE88A2BD3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E9D2CE5-F506-4EB9-ACA2-CC8061C52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20-11-2024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6466735-6BD1-496E-924B-45EB966B8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141CC78-6878-42E2-877F-10877AED7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1873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43936F-DCCF-483E-B051-D767A990F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223C9D-6372-4869-8FAD-5475733C9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A79483D-0608-42A5-8504-460D9E183E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CE0D667-6E16-4D45-AEA2-CD27CC9E3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D45C15E-7EFA-47D6-8D13-0602C74C8D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D974E4D-9CE1-4FAB-92FF-6E1079035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20-11-2024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CF21B27-3A9F-4565-97A0-596C38B1D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42EF460-3F4A-49BF-86F5-86A438370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454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7EE3FB-2E30-495B-AD58-F603B3850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D83FB65-9FFE-4BD4-953B-202620305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20-11-2024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64D9495-CF6C-43C3-8C26-809A112B1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ED7DB2F-D15C-49F1-8308-1D991BA65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0478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892A5A2-A26D-4B72-B455-61EF495FE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20-11-2024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6DBBD85-0CC2-4A97-B27D-B46E0A660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B613734-AF3F-4733-99FE-8CBD173D1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244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8AFCAE-F689-4D5C-8FBB-FD4E3646D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50C422-78D9-4348-B783-BFD0A8A7B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11FF24A-2999-4F39-A31E-05240E813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7FDFB67-6150-42C5-9C17-C298CCB2E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20-11-2024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1C71570-19A3-432D-80EE-D8479CC37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23E6D7C-1608-4E47-8638-5886614CC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7701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6DF05-425E-4FC0-B989-0353A1881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49640D7-CCEE-40C1-98BF-015A0D1B25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50929EE-799E-4EFC-8100-0AD26A59F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582A421-10C6-4478-9011-A1AE1323D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20-11-2024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8E9F4B5-2C47-41A8-B380-A144B01F9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45347D4-6340-41C2-AD0E-1D69689E8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539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A3C1EBE-A967-4BBF-9A2D-DD4A0106F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49B5A6-07DB-4E05-AA9F-BA29F0F54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96C1A33-2828-4786-A7E9-9059250A83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458F3-31F4-4E66-BB6E-3EFD697454EF}" type="datetimeFigureOut">
              <a:rPr lang="nl-NL" smtClean="0"/>
              <a:t>20-11-2024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13107F-F0AD-4927-82D4-5EB0CEF9B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D8AF62-4E0D-4261-99C7-46D00E49C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6780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hyperlink" Target="http://www.leerlijnen.nl/" TargetMode="External"/><Relationship Id="rId7" Type="http://schemas.microsoft.com/office/2007/relationships/hdphoto" Target="../media/hdphoto1.wdp"/><Relationship Id="rId2" Type="http://schemas.openxmlformats.org/officeDocument/2006/relationships/hyperlink" Target="http://www.nieuwleren.n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F71974D-DB45-400C-8DFF-73F084A688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66"/>
          <a:stretch/>
        </p:blipFill>
        <p:spPr>
          <a:xfrm>
            <a:off x="0" y="0"/>
            <a:ext cx="12192000" cy="280413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9530C56-6C76-427B-B2A6-8FD079B66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53FA2413-B041-44F7-A5C6-2FE268A1E174}"/>
              </a:ext>
            </a:extLst>
          </p:cNvPr>
          <p:cNvGrpSpPr/>
          <p:nvPr/>
        </p:nvGrpSpPr>
        <p:grpSpPr>
          <a:xfrm>
            <a:off x="-117566" y="3676080"/>
            <a:ext cx="12356270" cy="708480"/>
            <a:chOff x="811130" y="0"/>
            <a:chExt cx="3982042" cy="708480"/>
          </a:xfr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grpSpPr>
        <p:sp>
          <p:nvSpPr>
            <p:cNvPr id="5" name="Rechthoek: afgeronde hoeken 4">
              <a:extLst>
                <a:ext uri="{FF2B5EF4-FFF2-40B4-BE49-F238E27FC236}">
                  <a16:creationId xmlns:a16="http://schemas.microsoft.com/office/drawing/2014/main" id="{7852FD71-60DE-4A64-9F33-D10FD3027E7E}"/>
                </a:ext>
              </a:extLst>
            </p:cNvPr>
            <p:cNvSpPr/>
            <p:nvPr/>
          </p:nvSpPr>
          <p:spPr>
            <a:xfrm>
              <a:off x="811130" y="0"/>
              <a:ext cx="3982042" cy="70848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6" name="Rechthoek: afgeronde hoeken 4">
              <a:extLst>
                <a:ext uri="{FF2B5EF4-FFF2-40B4-BE49-F238E27FC236}">
                  <a16:creationId xmlns:a16="http://schemas.microsoft.com/office/drawing/2014/main" id="{CA392353-666D-466D-91A1-ECDBDB7E73F1}"/>
                </a:ext>
              </a:extLst>
            </p:cNvPr>
            <p:cNvSpPr txBox="1"/>
            <p:nvPr/>
          </p:nvSpPr>
          <p:spPr>
            <a:xfrm>
              <a:off x="836469" y="69170"/>
              <a:ext cx="3922118" cy="6393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0512" tIns="0" rIns="150512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4400" b="1" kern="1200" dirty="0"/>
                <a:t>Studiemiddag Doelgericht werken bij rekenen</a:t>
              </a:r>
              <a:endParaRPr lang="nl-NL" sz="2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25616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75437" y="461658"/>
            <a:ext cx="11722797" cy="613649"/>
          </a:xfrm>
        </p:spPr>
        <p:txBody>
          <a:bodyPr>
            <a:normAutofit fontScale="90000"/>
          </a:bodyPr>
          <a:lstStyle/>
          <a:p>
            <a:r>
              <a:rPr lang="nl-NL" sz="4000">
                <a:solidFill>
                  <a:srgbClr val="00BFFE"/>
                </a:solidFill>
                <a:latin typeface="Arial Rounded MT Bold" panose="020F0704030504030204" pitchFamily="34" charset="0"/>
              </a:rPr>
              <a:t>Studiemiddag </a:t>
            </a:r>
            <a:r>
              <a:rPr lang="nl-NL" sz="40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‘Doelgericht werken bij rekenen’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9E696B1-AAC8-44DF-9A24-148E6DCBE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9185" y="-221913"/>
            <a:ext cx="2102815" cy="753495"/>
          </a:xfrm>
          <a:prstGeom prst="rect">
            <a:avLst/>
          </a:prstGeom>
        </p:spPr>
      </p:pic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DAF2A2E4-FC08-4787-9A29-AF54AED90B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9686440"/>
              </p:ext>
            </p:extLst>
          </p:nvPr>
        </p:nvGraphicFramePr>
        <p:xfrm>
          <a:off x="1137965" y="1476466"/>
          <a:ext cx="9060880" cy="2531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767">
                  <a:extLst>
                    <a:ext uri="{9D8B030D-6E8A-4147-A177-3AD203B41FA5}">
                      <a16:colId xmlns:a16="http://schemas.microsoft.com/office/drawing/2014/main" val="3406897326"/>
                    </a:ext>
                  </a:extLst>
                </a:gridCol>
                <a:gridCol w="8020113">
                  <a:extLst>
                    <a:ext uri="{9D8B030D-6E8A-4147-A177-3AD203B41FA5}">
                      <a16:colId xmlns:a16="http://schemas.microsoft.com/office/drawing/2014/main" val="930306543"/>
                    </a:ext>
                  </a:extLst>
                </a:gridCol>
              </a:tblGrid>
              <a:tr h="506233"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13:30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Opening en doelen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492736"/>
                  </a:ext>
                </a:extLst>
              </a:tr>
              <a:tr h="506233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rgbClr val="002060"/>
                          </a:solidFill>
                        </a:rPr>
                        <a:t>13:10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Evaluatie van ervaringen bij het vorige blok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938193"/>
                  </a:ext>
                </a:extLst>
              </a:tr>
              <a:tr h="506233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rgbClr val="002060"/>
                          </a:solidFill>
                        </a:rPr>
                        <a:t>14:00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Nadenken over rekenen, onderzoeken via NRO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898807"/>
                  </a:ext>
                </a:extLst>
              </a:tr>
              <a:tr h="506233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rgbClr val="002060"/>
                          </a:solidFill>
                        </a:rPr>
                        <a:t>14:43</a:t>
                      </a:r>
                    </a:p>
                  </a:txBody>
                  <a:tcPr>
                    <a:solidFill>
                      <a:srgbClr val="0FF93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Blokvoorbereiding rekenen</a:t>
                      </a:r>
                    </a:p>
                  </a:txBody>
                  <a:tcPr>
                    <a:solidFill>
                      <a:srgbClr val="0FF9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064594"/>
                  </a:ext>
                </a:extLst>
              </a:tr>
              <a:tr h="506233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rgbClr val="002060"/>
                          </a:solidFill>
                        </a:rPr>
                        <a:t>15:30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Afronding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780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426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72548" y="280551"/>
            <a:ext cx="10515600" cy="549273"/>
          </a:xfrm>
        </p:spPr>
        <p:txBody>
          <a:bodyPr>
            <a:noAutofit/>
          </a:bodyPr>
          <a:lstStyle/>
          <a:p>
            <a:r>
              <a:rPr lang="nl-NL" sz="3200" dirty="0">
                <a:solidFill>
                  <a:srgbClr val="87B632"/>
                </a:solidFill>
                <a:latin typeface="Arial Rounded MT Bold" panose="020F0704030504030204" pitchFamily="34" charset="0"/>
              </a:rPr>
              <a:t>Doorstroomtoetsen</a:t>
            </a:r>
            <a:br>
              <a:rPr lang="nl-NL" sz="3200" dirty="0">
                <a:solidFill>
                  <a:srgbClr val="87B632"/>
                </a:solidFill>
                <a:latin typeface="Arial Rounded MT Bold" panose="020F0704030504030204" pitchFamily="34" charset="0"/>
              </a:rPr>
            </a:br>
            <a:endParaRPr lang="nl-NL" sz="3200" dirty="0">
              <a:solidFill>
                <a:srgbClr val="66AB38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B91844E-C877-4834-A203-6EEB1E7ED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0E2FDA4-C460-2599-681F-48FDB054CB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0400" y="3006829"/>
            <a:ext cx="8534400" cy="265747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3ED2FFC-E337-CAAD-B95B-2DF3B4788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826" y="630927"/>
            <a:ext cx="6187913" cy="232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98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4996" y="100081"/>
            <a:ext cx="11102008" cy="1325563"/>
          </a:xfrm>
        </p:spPr>
        <p:txBody>
          <a:bodyPr/>
          <a:lstStyle/>
          <a:p>
            <a:r>
              <a:rPr lang="nl-NL" dirty="0">
                <a:solidFill>
                  <a:srgbClr val="002060"/>
                </a:solidFill>
                <a:latin typeface="Arial Rounded MT Bold" panose="020F0704030504030204" pitchFamily="34" charset="0"/>
              </a:rPr>
              <a:t>Evaluatie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04950" y="1410896"/>
            <a:ext cx="11535260" cy="4961903"/>
          </a:xfrm>
          <a:solidFill>
            <a:srgbClr val="FFFF99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2060"/>
                </a:solidFill>
              </a:rPr>
              <a:t>Werken met doelenkaarten en blokplannen.</a:t>
            </a:r>
          </a:p>
          <a:p>
            <a:pPr marL="0" indent="0">
              <a:buNone/>
            </a:pPr>
            <a:endParaRPr lang="nl-NL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02060"/>
                </a:solidFill>
              </a:rPr>
              <a:t>Plenaire bespreking</a:t>
            </a:r>
          </a:p>
          <a:p>
            <a:r>
              <a:rPr lang="nl-NL" b="1" dirty="0">
                <a:solidFill>
                  <a:srgbClr val="002060"/>
                </a:solidFill>
              </a:rPr>
              <a:t>Wat ging goed in het vorige blok?</a:t>
            </a:r>
          </a:p>
          <a:p>
            <a:r>
              <a:rPr lang="nl-NL" b="1" dirty="0">
                <a:solidFill>
                  <a:srgbClr val="002060"/>
                </a:solidFill>
              </a:rPr>
              <a:t>Wat heb je echt anders gedaan?</a:t>
            </a:r>
          </a:p>
          <a:p>
            <a:r>
              <a:rPr lang="nl-NL" b="1" dirty="0">
                <a:solidFill>
                  <a:srgbClr val="002060"/>
                </a:solidFill>
              </a:rPr>
              <a:t>Waar liggen verbeterpunten</a:t>
            </a:r>
          </a:p>
          <a:p>
            <a:r>
              <a:rPr lang="nl-NL" b="1" dirty="0">
                <a:solidFill>
                  <a:srgbClr val="002060"/>
                </a:solidFill>
              </a:rPr>
              <a:t>Waar moeten we echt op letten bij het volgende blok?</a:t>
            </a:r>
          </a:p>
          <a:p>
            <a:pPr marL="0" indent="0">
              <a:buNone/>
            </a:pPr>
            <a:endParaRPr lang="nl-NL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629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DD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69740C-6477-F0A6-9594-1C90B497E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6846BA-E009-8B9D-E5E6-97288632C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996" y="100081"/>
            <a:ext cx="11102008" cy="1325563"/>
          </a:xfrm>
        </p:spPr>
        <p:txBody>
          <a:bodyPr/>
          <a:lstStyle/>
          <a:p>
            <a:r>
              <a:rPr lang="nl-NL" dirty="0">
                <a:solidFill>
                  <a:srgbClr val="002060"/>
                </a:solidFill>
                <a:latin typeface="Arial Rounded MT Bold" panose="020F0704030504030204" pitchFamily="34" charset="0"/>
              </a:rPr>
              <a:t>Korte 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29FF4F-06B8-E472-E178-B9E937586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950" y="1410896"/>
            <a:ext cx="11535260" cy="4961903"/>
          </a:xfrm>
          <a:solidFill>
            <a:srgbClr val="00ADCF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2060"/>
                </a:solidFill>
              </a:rPr>
              <a:t>Kies een van de artikelen van de website www.nieuwleren.nl/debron</a:t>
            </a:r>
          </a:p>
          <a:p>
            <a:pPr marL="0" indent="0">
              <a:buNone/>
            </a:pPr>
            <a:endParaRPr lang="nl-NL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02060"/>
                </a:solidFill>
              </a:rPr>
              <a:t>Plenaire bespreking</a:t>
            </a:r>
          </a:p>
          <a:p>
            <a:r>
              <a:rPr lang="nl-NL" b="1" dirty="0">
                <a:solidFill>
                  <a:srgbClr val="002060"/>
                </a:solidFill>
              </a:rPr>
              <a:t>Lees deze samen door</a:t>
            </a:r>
          </a:p>
          <a:p>
            <a:r>
              <a:rPr lang="nl-NL" b="1" dirty="0">
                <a:solidFill>
                  <a:srgbClr val="002060"/>
                </a:solidFill>
              </a:rPr>
              <a:t>Bespreek kort wat je opviel en wat belangrijk is om te delen</a:t>
            </a:r>
          </a:p>
          <a:p>
            <a:r>
              <a:rPr lang="nl-NL" b="1" dirty="0">
                <a:solidFill>
                  <a:srgbClr val="002060"/>
                </a:solidFill>
              </a:rPr>
              <a:t>Daarna plenaire presentatie van de belangrijkste punten</a:t>
            </a:r>
          </a:p>
        </p:txBody>
      </p:sp>
    </p:spTree>
    <p:extLst>
      <p:ext uri="{BB962C8B-B14F-4D97-AF65-F5344CB8AC3E}">
        <p14:creationId xmlns:p14="http://schemas.microsoft.com/office/powerpoint/2010/main" val="1216518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AB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4996" y="-71135"/>
            <a:ext cx="11102008" cy="1325563"/>
          </a:xfrm>
        </p:spPr>
        <p:txBody>
          <a:bodyPr/>
          <a:lstStyle/>
          <a:p>
            <a:r>
              <a:rPr lang="nl-NL" dirty="0">
                <a:solidFill>
                  <a:srgbClr val="002060"/>
                </a:solidFill>
                <a:latin typeface="Arial Rounded MT Bold" panose="020F0704030504030204" pitchFamily="34" charset="0"/>
              </a:rPr>
              <a:t>Blokvoorbereiding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8419" y="921026"/>
            <a:ext cx="11535260" cy="5884723"/>
          </a:xfrm>
          <a:solidFill>
            <a:srgbClr val="66AB38"/>
          </a:solidFill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2060"/>
                </a:solidFill>
              </a:rPr>
              <a:t>Bekijken</a:t>
            </a:r>
          </a:p>
          <a:p>
            <a:pPr lvl="1"/>
            <a:r>
              <a:rPr lang="nl-NL" dirty="0">
                <a:solidFill>
                  <a:srgbClr val="002060"/>
                </a:solidFill>
              </a:rPr>
              <a:t>De toetsdoelen uit de methode, laatste blok, denk aan fase 2</a:t>
            </a:r>
          </a:p>
          <a:p>
            <a:pPr lvl="1"/>
            <a:r>
              <a:rPr lang="nl-NL" dirty="0">
                <a:solidFill>
                  <a:srgbClr val="002060"/>
                </a:solidFill>
              </a:rPr>
              <a:t>Doelen Leerlijnen voor het basisonderwijs</a:t>
            </a:r>
          </a:p>
          <a:p>
            <a:pPr lvl="1"/>
            <a:r>
              <a:rPr lang="nl-NL" dirty="0">
                <a:solidFill>
                  <a:srgbClr val="002060"/>
                </a:solidFill>
              </a:rPr>
              <a:t>Lesmateriaal methode</a:t>
            </a:r>
          </a:p>
          <a:p>
            <a:pPr lvl="1"/>
            <a:r>
              <a:rPr lang="nl-NL" dirty="0">
                <a:solidFill>
                  <a:srgbClr val="002060"/>
                </a:solidFill>
              </a:rPr>
              <a:t>Referentieniveaus (1S)</a:t>
            </a:r>
          </a:p>
          <a:p>
            <a:pPr marL="0" indent="0">
              <a:buNone/>
            </a:pPr>
            <a:endParaRPr lang="nl-NL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02060"/>
                </a:solidFill>
              </a:rPr>
              <a:t>Uitwerken per groep:</a:t>
            </a:r>
          </a:p>
          <a:p>
            <a:r>
              <a:rPr lang="nl-NL" b="1" dirty="0">
                <a:solidFill>
                  <a:srgbClr val="002060"/>
                </a:solidFill>
              </a:rPr>
              <a:t>Zijn de doelen met succescriteria helder? </a:t>
            </a:r>
          </a:p>
          <a:p>
            <a:r>
              <a:rPr lang="nl-NL" b="1" dirty="0">
                <a:solidFill>
                  <a:srgbClr val="002060"/>
                </a:solidFill>
              </a:rPr>
              <a:t>Hoe maken we deze zichtbaar?</a:t>
            </a:r>
          </a:p>
          <a:p>
            <a:r>
              <a:rPr lang="nl-NL" b="1" dirty="0">
                <a:solidFill>
                  <a:srgbClr val="002060"/>
                </a:solidFill>
              </a:rPr>
              <a:t>Welk type opdracht kom je vaak tegen? </a:t>
            </a:r>
          </a:p>
          <a:p>
            <a:r>
              <a:rPr lang="nl-NL" b="1" dirty="0">
                <a:solidFill>
                  <a:srgbClr val="002060"/>
                </a:solidFill>
              </a:rPr>
              <a:t>Hoeveel opdrachten zie je per doel?</a:t>
            </a:r>
          </a:p>
          <a:p>
            <a:r>
              <a:rPr lang="nl-NL" b="1" dirty="0">
                <a:solidFill>
                  <a:srgbClr val="002060"/>
                </a:solidFill>
              </a:rPr>
              <a:t>Is dit voldoende, genoeg of teveel? </a:t>
            </a:r>
          </a:p>
          <a:p>
            <a:r>
              <a:rPr lang="nl-NL" b="1" dirty="0">
                <a:solidFill>
                  <a:srgbClr val="002060"/>
                </a:solidFill>
              </a:rPr>
              <a:t>Moeten we zelf opdrachten toevoegen of iets vervangen?</a:t>
            </a:r>
          </a:p>
          <a:p>
            <a:r>
              <a:rPr lang="nl-NL" b="1" dirty="0">
                <a:solidFill>
                  <a:srgbClr val="002060"/>
                </a:solidFill>
              </a:rPr>
              <a:t>Is er voldoende concreet materiaal?</a:t>
            </a:r>
          </a:p>
          <a:p>
            <a:r>
              <a:rPr lang="nl-NL" b="1" dirty="0">
                <a:solidFill>
                  <a:srgbClr val="002060"/>
                </a:solidFill>
              </a:rPr>
              <a:t>Moeten we meer onderdelen clusteren?</a:t>
            </a:r>
          </a:p>
          <a:p>
            <a:r>
              <a:rPr lang="nl-NL" b="1" dirty="0">
                <a:solidFill>
                  <a:srgbClr val="002060"/>
                </a:solidFill>
              </a:rPr>
              <a:t>Wat is een goede manier om de doelen te halen? </a:t>
            </a:r>
          </a:p>
          <a:p>
            <a:r>
              <a:rPr lang="nl-NL" b="1" dirty="0">
                <a:solidFill>
                  <a:srgbClr val="002060"/>
                </a:solidFill>
              </a:rPr>
              <a:t>Hoe houden we dit bij, hoe weten we dat we op schema zitten?</a:t>
            </a:r>
          </a:p>
          <a:p>
            <a:r>
              <a:rPr lang="nl-NL" b="1" dirty="0">
                <a:solidFill>
                  <a:srgbClr val="002060"/>
                </a:solidFill>
              </a:rPr>
              <a:t>Kunnen we de methode naar onze hand zetten?</a:t>
            </a:r>
          </a:p>
          <a:p>
            <a:r>
              <a:rPr lang="nl-NL" b="1" dirty="0">
                <a:solidFill>
                  <a:srgbClr val="002060"/>
                </a:solidFill>
              </a:rPr>
              <a:t>Hoe ziet de automatisering en herhaling eruit?</a:t>
            </a:r>
          </a:p>
          <a:p>
            <a:r>
              <a:rPr lang="nl-NL" b="1" dirty="0">
                <a:solidFill>
                  <a:srgbClr val="002060"/>
                </a:solidFill>
              </a:rPr>
              <a:t>Hoe maken we de doelen en succescriteria zichtbaar voor leerlingen?</a:t>
            </a:r>
          </a:p>
          <a:p>
            <a:endParaRPr lang="nl-NL" b="1" dirty="0">
              <a:solidFill>
                <a:srgbClr val="002060"/>
              </a:solidFill>
            </a:endParaRPr>
          </a:p>
          <a:p>
            <a:r>
              <a:rPr lang="nl-NL" b="1" dirty="0">
                <a:solidFill>
                  <a:srgbClr val="002060"/>
                </a:solidFill>
              </a:rPr>
              <a:t>Werk voor het volgende blok. </a:t>
            </a:r>
            <a:endParaRPr lang="nl-NL" dirty="0">
              <a:solidFill>
                <a:srgbClr val="002060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3BA8244-47D1-4283-A65F-8C963ABC3C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16" r="30307" b="1105"/>
          <a:stretch/>
        </p:blipFill>
        <p:spPr>
          <a:xfrm>
            <a:off x="9887134" y="2128929"/>
            <a:ext cx="2141303" cy="300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64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rgbClr val="00BFFE"/>
                </a:solidFill>
                <a:latin typeface="Arial Rounded MT Bold" panose="020F0704030504030204" pitchFamily="34" charset="0"/>
              </a:rPr>
              <a:t>Filmpje kindgesprekken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838199" y="1232452"/>
            <a:ext cx="10651436" cy="4126523"/>
          </a:xfrm>
        </p:spPr>
        <p:txBody>
          <a:bodyPr>
            <a:normAutofit/>
          </a:bodyPr>
          <a:lstStyle/>
          <a:p>
            <a:endParaRPr lang="nl-NL" dirty="0">
              <a:solidFill>
                <a:srgbClr val="0B5DA7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B5DA7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EB73354B-E5AA-4201-96D4-3D0102049938}"/>
              </a:ext>
            </a:extLst>
          </p:cNvPr>
          <p:cNvSpPr txBox="1"/>
          <p:nvPr/>
        </p:nvSpPr>
        <p:spPr>
          <a:xfrm>
            <a:off x="2559326" y="5302382"/>
            <a:ext cx="61092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https://www.leraar24.nl/247171/kind-coachgesprek-met-goede-feedback-leerdoelen-halen/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4E93647-5081-427A-AECC-264113F07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9838" y="1109108"/>
            <a:ext cx="752475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86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D2F35843-2957-4F57-8919-A54EC2C1F8D5}"/>
              </a:ext>
            </a:extLst>
          </p:cNvPr>
          <p:cNvSpPr txBox="1">
            <a:spLocks/>
          </p:cNvSpPr>
          <p:nvPr/>
        </p:nvSpPr>
        <p:spPr>
          <a:xfrm>
            <a:off x="858218" y="2220074"/>
            <a:ext cx="5410060" cy="241785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3000" dirty="0">
                <a:solidFill>
                  <a:srgbClr val="0B5DA7"/>
                </a:solidFill>
              </a:rPr>
              <a:t>Maarten van der Steeg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3000" dirty="0">
                <a:solidFill>
                  <a:srgbClr val="0B5DA7"/>
                </a:solidFill>
              </a:rPr>
              <a:t>06-13027919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3000" dirty="0">
                <a:solidFill>
                  <a:srgbClr val="0B5DA7"/>
                </a:solidFill>
              </a:rPr>
              <a:t>info@nieuwleren.nl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3000" dirty="0">
              <a:solidFill>
                <a:srgbClr val="0B5DA7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3000" dirty="0">
                <a:solidFill>
                  <a:srgbClr val="0B5DA7"/>
                </a:solidFill>
                <a:hlinkClick r:id="rId2"/>
              </a:rPr>
              <a:t>www.nieuwleren.nl</a:t>
            </a:r>
            <a:endParaRPr lang="nl-NL" sz="3000" dirty="0">
              <a:solidFill>
                <a:srgbClr val="0B5DA7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3000" dirty="0">
                <a:solidFill>
                  <a:srgbClr val="0B5DA7"/>
                </a:solidFill>
                <a:hlinkClick r:id="rId3"/>
              </a:rPr>
              <a:t>www.leerlijnen.nl</a:t>
            </a:r>
            <a:endParaRPr lang="nl-NL" sz="3000" dirty="0">
              <a:solidFill>
                <a:srgbClr val="0B5DA7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3000" dirty="0">
              <a:solidFill>
                <a:srgbClr val="0B5DA7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dirty="0">
              <a:solidFill>
                <a:srgbClr val="0B5DA7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EA11A2C-B9C6-482D-974F-24E178221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218" y="205840"/>
            <a:ext cx="3683120" cy="1095307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0E7EBB75-AA52-43C5-8E22-815EA316A2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0646" y="0"/>
            <a:ext cx="2102815" cy="75349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7979B36D-E38E-4027-816F-FBB39AB848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B10B2C5-0773-4E9C-8A0B-898316A108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4363">
            <a:off x="6741293" y="1349175"/>
            <a:ext cx="3309405" cy="415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7903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5383</TotalTime>
  <Words>306</Words>
  <Application>Microsoft Office PowerPoint</Application>
  <PresentationFormat>Breedbeeld</PresentationFormat>
  <Paragraphs>65</Paragraphs>
  <Slides>8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Arial Rounded MT Bold</vt:lpstr>
      <vt:lpstr>Calibri</vt:lpstr>
      <vt:lpstr>Calibri Light</vt:lpstr>
      <vt:lpstr>Kantoorthema</vt:lpstr>
      <vt:lpstr>PowerPoint-presentatie</vt:lpstr>
      <vt:lpstr>Studiemiddag ‘Doelgericht werken bij rekenen’</vt:lpstr>
      <vt:lpstr>Doorstroomtoetsen </vt:lpstr>
      <vt:lpstr>Evaluatie</vt:lpstr>
      <vt:lpstr>Korte opdracht</vt:lpstr>
      <vt:lpstr>Blokvoorbereiding</vt:lpstr>
      <vt:lpstr>Filmpje kindgesprekken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Maarten van der Steeg</dc:creator>
  <cp:lastModifiedBy>Maarten van der Steeg</cp:lastModifiedBy>
  <cp:revision>131</cp:revision>
  <cp:lastPrinted>2021-04-08T12:40:05Z</cp:lastPrinted>
  <dcterms:created xsi:type="dcterms:W3CDTF">2019-12-07T18:56:50Z</dcterms:created>
  <dcterms:modified xsi:type="dcterms:W3CDTF">2024-11-20T09:44:39Z</dcterms:modified>
</cp:coreProperties>
</file>