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36" r:id="rId2"/>
    <p:sldId id="448" r:id="rId3"/>
    <p:sldId id="409" r:id="rId4"/>
    <p:sldId id="495" r:id="rId5"/>
    <p:sldId id="296" r:id="rId6"/>
    <p:sldId id="485" r:id="rId7"/>
    <p:sldId id="315" r:id="rId8"/>
    <p:sldId id="452" r:id="rId9"/>
    <p:sldId id="426" r:id="rId10"/>
    <p:sldId id="453" r:id="rId11"/>
    <p:sldId id="433" r:id="rId12"/>
    <p:sldId id="427" r:id="rId13"/>
    <p:sldId id="428" r:id="rId14"/>
    <p:sldId id="454" r:id="rId15"/>
    <p:sldId id="455" r:id="rId16"/>
    <p:sldId id="457" r:id="rId17"/>
    <p:sldId id="434" r:id="rId18"/>
    <p:sldId id="499" r:id="rId19"/>
    <p:sldId id="501" r:id="rId20"/>
    <p:sldId id="500" r:id="rId21"/>
    <p:sldId id="375" r:id="rId22"/>
    <p:sldId id="334" r:id="rId23"/>
    <p:sldId id="462" r:id="rId24"/>
    <p:sldId id="350" r:id="rId25"/>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F936"/>
    <a:srgbClr val="00ADD2"/>
    <a:srgbClr val="0456A2"/>
    <a:srgbClr val="66AB38"/>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249" autoAdjust="0"/>
  </p:normalViewPr>
  <p:slideViewPr>
    <p:cSldViewPr snapToGrid="0">
      <p:cViewPr varScale="1">
        <p:scale>
          <a:sx n="115" d="100"/>
          <a:sy n="115" d="100"/>
        </p:scale>
        <p:origin x="427" y="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13-11-2024</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13-11-2024</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15</a:t>
            </a:fld>
            <a:endParaRPr lang="nl-NL"/>
          </a:p>
        </p:txBody>
      </p:sp>
    </p:spTree>
    <p:extLst>
      <p:ext uri="{BB962C8B-B14F-4D97-AF65-F5344CB8AC3E}">
        <p14:creationId xmlns:p14="http://schemas.microsoft.com/office/powerpoint/2010/main" val="166476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32727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0118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4C800-99D0-E4DD-5609-C0FC47B9954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16DC4CC-0403-A6B6-DAC3-43C8C482FEA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006B441-F5E7-EDE7-D55A-BCC60E82A3F8}"/>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E40BC0FF-51D1-79A3-C59E-1758C4B6539D}"/>
              </a:ext>
            </a:extLst>
          </p:cNvPr>
          <p:cNvSpPr>
            <a:spLocks noGrp="1"/>
          </p:cNvSpPr>
          <p:nvPr>
            <p:ph type="sldNum" sz="quarter" idx="10"/>
          </p:nvPr>
        </p:nvSpPr>
        <p:spPr/>
        <p:txBody>
          <a:bodyPr/>
          <a:lstStyle/>
          <a:p>
            <a:fld id="{A7787850-29C5-403F-8235-DBB6F545D15F}" type="slidenum">
              <a:rPr lang="nl-NL" smtClean="0"/>
              <a:pPr/>
              <a:t>18</a:t>
            </a:fld>
            <a:endParaRPr lang="nl-NL"/>
          </a:p>
        </p:txBody>
      </p:sp>
      <p:sp>
        <p:nvSpPr>
          <p:cNvPr id="5" name="Tijdelijke aanduiding voor datum 4">
            <a:extLst>
              <a:ext uri="{FF2B5EF4-FFF2-40B4-BE49-F238E27FC236}">
                <a16:creationId xmlns:a16="http://schemas.microsoft.com/office/drawing/2014/main" id="{B99C4139-6903-5F90-EA50-519676EE3B56}"/>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583267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B17A7-74D9-E57C-4943-A4BC6A35057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44F8443-97CF-5F2E-6068-5BC7D5A7007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65ED693-FC6B-80E4-7A56-6222A111FAC3}"/>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4C6AD6F5-9693-E372-DA49-76BC01F0E156}"/>
              </a:ext>
            </a:extLst>
          </p:cNvPr>
          <p:cNvSpPr>
            <a:spLocks noGrp="1"/>
          </p:cNvSpPr>
          <p:nvPr>
            <p:ph type="sldNum" sz="quarter" idx="10"/>
          </p:nvPr>
        </p:nvSpPr>
        <p:spPr/>
        <p:txBody>
          <a:bodyPr/>
          <a:lstStyle/>
          <a:p>
            <a:fld id="{A7787850-29C5-403F-8235-DBB6F545D15F}" type="slidenum">
              <a:rPr lang="nl-NL" smtClean="0"/>
              <a:pPr/>
              <a:t>19</a:t>
            </a:fld>
            <a:endParaRPr lang="nl-NL"/>
          </a:p>
        </p:txBody>
      </p:sp>
      <p:sp>
        <p:nvSpPr>
          <p:cNvPr id="5" name="Tijdelijke aanduiding voor datum 4">
            <a:extLst>
              <a:ext uri="{FF2B5EF4-FFF2-40B4-BE49-F238E27FC236}">
                <a16:creationId xmlns:a16="http://schemas.microsoft.com/office/drawing/2014/main" id="{549F225E-CF10-93DF-E161-CE4007C70FDF}"/>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1014740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B1FDB-7B72-A803-0057-B33FCFC6F64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3833C45-0483-7BAC-AB98-9846563B1BF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8F4599A-FC00-37BC-10FD-3E4412A53121}"/>
              </a:ext>
            </a:extLst>
          </p:cNvPr>
          <p:cNvSpPr>
            <a:spLocks noGrp="1"/>
          </p:cNvSpPr>
          <p:nvPr>
            <p:ph type="body" idx="1"/>
          </p:nvPr>
        </p:nvSpPr>
        <p:spPr/>
        <p:txBody>
          <a:bodyPr>
            <a:normAutofit/>
          </a:bodyPr>
          <a:lstStyle/>
          <a:p>
            <a:endParaRPr lang="nl-NL" dirty="0"/>
          </a:p>
        </p:txBody>
      </p:sp>
      <p:sp>
        <p:nvSpPr>
          <p:cNvPr id="4" name="Tijdelijke aanduiding voor dianummer 3">
            <a:extLst>
              <a:ext uri="{FF2B5EF4-FFF2-40B4-BE49-F238E27FC236}">
                <a16:creationId xmlns:a16="http://schemas.microsoft.com/office/drawing/2014/main" id="{31F13083-CA1C-F17B-6BC3-0BDF73D31472}"/>
              </a:ext>
            </a:extLst>
          </p:cNvPr>
          <p:cNvSpPr>
            <a:spLocks noGrp="1"/>
          </p:cNvSpPr>
          <p:nvPr>
            <p:ph type="sldNum" sz="quarter" idx="10"/>
          </p:nvPr>
        </p:nvSpPr>
        <p:spPr/>
        <p:txBody>
          <a:bodyPr/>
          <a:lstStyle/>
          <a:p>
            <a:fld id="{A7787850-29C5-403F-8235-DBB6F545D15F}" type="slidenum">
              <a:rPr lang="nl-NL" smtClean="0"/>
              <a:pPr/>
              <a:t>20</a:t>
            </a:fld>
            <a:endParaRPr lang="nl-NL"/>
          </a:p>
        </p:txBody>
      </p:sp>
      <p:sp>
        <p:nvSpPr>
          <p:cNvPr id="5" name="Tijdelijke aanduiding voor datum 4">
            <a:extLst>
              <a:ext uri="{FF2B5EF4-FFF2-40B4-BE49-F238E27FC236}">
                <a16:creationId xmlns:a16="http://schemas.microsoft.com/office/drawing/2014/main" id="{260E990D-D643-1A92-159A-49972AA55426}"/>
              </a:ext>
            </a:extLst>
          </p:cNvPr>
          <p:cNvSpPr>
            <a:spLocks noGrp="1"/>
          </p:cNvSpPr>
          <p:nvPr>
            <p:ph type="dt" idx="11"/>
          </p:nvPr>
        </p:nvSpPr>
        <p:spPr/>
        <p:txBody>
          <a:bodyPr/>
          <a:lstStyle/>
          <a:p>
            <a:endParaRPr lang="nl-NL"/>
          </a:p>
        </p:txBody>
      </p:sp>
    </p:spTree>
    <p:extLst>
      <p:ext uri="{BB962C8B-B14F-4D97-AF65-F5344CB8AC3E}">
        <p14:creationId xmlns:p14="http://schemas.microsoft.com/office/powerpoint/2010/main" val="713678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92658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a:t>
            </a:fld>
            <a:endParaRPr lang="nl-NL"/>
          </a:p>
        </p:txBody>
      </p:sp>
    </p:spTree>
    <p:extLst>
      <p:ext uri="{BB962C8B-B14F-4D97-AF65-F5344CB8AC3E}">
        <p14:creationId xmlns:p14="http://schemas.microsoft.com/office/powerpoint/2010/main" val="44523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a:t>
            </a:fld>
            <a:endParaRPr lang="nl-NL"/>
          </a:p>
        </p:txBody>
      </p:sp>
    </p:spTree>
    <p:extLst>
      <p:ext uri="{BB962C8B-B14F-4D97-AF65-F5344CB8AC3E}">
        <p14:creationId xmlns:p14="http://schemas.microsoft.com/office/powerpoint/2010/main" val="4094257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014364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401433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4576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92869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55295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20685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13-11-2024</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13-11-2024</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13-11-2024</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13-11-2024</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13-11-2024</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13-11-2024</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13-11-2024</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13-11-2024</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13-11-2024</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13-11-2024</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13-11-2024</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13-11-2024</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www.kennisrotonde.nl/vraag-en-antwoord/Correcte-zinnen-formuleren-in-schrijfopdracht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png"/><Relationship Id="rId4" Type="http://schemas.microsoft.com/office/2007/relationships/hdphoto" Target="../media/hdphoto1.wdp"/><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Studiemorgen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In de onderwijspraktijk valt op dat we het liefst in alle taalonderdelen expliciete instructie willen geven. </a:t>
            </a:r>
          </a:p>
          <a:p>
            <a:pPr marL="0" indent="0">
              <a:buNone/>
            </a:pPr>
            <a:r>
              <a:rPr lang="nl-NL" dirty="0">
                <a:solidFill>
                  <a:srgbClr val="0456A2"/>
                </a:solidFill>
              </a:rPr>
              <a:t>&gt; kleine woordenschat: dan leren we ze woordbetekenissen aan</a:t>
            </a:r>
          </a:p>
          <a:p>
            <a:pPr marL="0" indent="0">
              <a:buNone/>
            </a:pPr>
            <a:r>
              <a:rPr lang="nl-NL" dirty="0">
                <a:solidFill>
                  <a:srgbClr val="0456A2"/>
                </a:solidFill>
              </a:rPr>
              <a:t>&gt; leesbegrip: we leren ze leesstrategieën aan</a:t>
            </a:r>
          </a:p>
          <a:p>
            <a:pPr marL="0" indent="0">
              <a:buNone/>
            </a:pPr>
            <a:r>
              <a:rPr lang="nl-NL" dirty="0">
                <a:solidFill>
                  <a:srgbClr val="0456A2"/>
                </a:solidFill>
              </a:rPr>
              <a:t>&gt; zwakke leesvaardigheid: we oefenen specifieke moeilijkheden met ze</a:t>
            </a:r>
          </a:p>
          <a:p>
            <a:pPr marL="0" indent="0">
              <a:buNone/>
            </a:pPr>
            <a:r>
              <a:rPr lang="nl-NL" dirty="0">
                <a:solidFill>
                  <a:srgbClr val="0456A2"/>
                </a:solidFill>
              </a:rPr>
              <a:t>&gt; moeite met spellen: nog een keer de spellingsregels uitleggen</a:t>
            </a:r>
          </a:p>
          <a:p>
            <a:pPr marL="0" indent="0">
              <a:buNone/>
            </a:pPr>
            <a:endParaRPr lang="nl-NL" dirty="0">
              <a:solidFill>
                <a:srgbClr val="0456A2"/>
              </a:solidFill>
            </a:endParaRPr>
          </a:p>
          <a:p>
            <a:pPr marL="0" indent="0">
              <a:buNone/>
            </a:pPr>
            <a:r>
              <a:rPr lang="nl-NL" dirty="0">
                <a:solidFill>
                  <a:srgbClr val="0456A2"/>
                </a:solidFill>
              </a:rPr>
              <a:t>&gt;&gt; dit berust op misconcepten</a:t>
            </a: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5373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Woordenschat</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lnSpcReduction="10000"/>
          </a:bodyPr>
          <a:lstStyle/>
          <a:p>
            <a:pPr marL="0" indent="0">
              <a:buNone/>
            </a:pPr>
            <a:r>
              <a:rPr lang="nl-NL" i="1" dirty="0">
                <a:solidFill>
                  <a:srgbClr val="0456A2"/>
                </a:solidFill>
              </a:rPr>
              <a:t>‘</a:t>
            </a:r>
            <a:r>
              <a:rPr lang="nl-NL" dirty="0">
                <a:solidFill>
                  <a:srgbClr val="0456A2"/>
                </a:solidFill>
              </a:rPr>
              <a:t>De woordenschat van hoogopgeleiden in hun dagelijks leven is vele malen armer dan geschreven taal. Het is voor leraren dan ook een onmogelijke opgave om de woordenschat van leerlingen helpen te ontwikkelen door alleen woordbetekenissen uit te leggen. Zonder aandacht voor rijke contexten en rijke teksten is woordenschatontwikkeling niet mogelijk.’</a:t>
            </a:r>
          </a:p>
          <a:p>
            <a:pPr marL="0" indent="0">
              <a:buNone/>
            </a:pPr>
            <a:endParaRPr lang="nl-NL" i="1" dirty="0">
              <a:solidFill>
                <a:srgbClr val="0456A2"/>
              </a:solidFill>
            </a:endParaRPr>
          </a:p>
          <a:p>
            <a:pPr>
              <a:buFont typeface="Wingdings" panose="05000000000000000000" pitchFamily="2" charset="2"/>
              <a:buChar char="Ø"/>
            </a:pPr>
            <a:r>
              <a:rPr lang="nl-NL" i="1" dirty="0">
                <a:solidFill>
                  <a:srgbClr val="0456A2"/>
                </a:solidFill>
              </a:rPr>
              <a:t>Niet woorden aanleren, maar woordenschat faciliteren door veel voor te lezen, door hun te stimuleren veel te lezen.</a:t>
            </a:r>
          </a:p>
          <a:p>
            <a:pPr>
              <a:buFont typeface="Wingdings" panose="05000000000000000000" pitchFamily="2" charset="2"/>
              <a:buChar char="Ø"/>
            </a:pPr>
            <a:r>
              <a:rPr lang="nl-NL" i="1" dirty="0">
                <a:solidFill>
                  <a:srgbClr val="0456A2"/>
                </a:solidFill>
              </a:rPr>
              <a:t>Focus op losse woorden in een tekst leidt juist af van het begrijpen van de tekst als geheel</a:t>
            </a:r>
          </a:p>
          <a:p>
            <a:pPr marL="0" indent="0">
              <a:buNone/>
            </a:pPr>
            <a:endParaRPr lang="nl-NL"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27990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Expliciet aangeleerde kennis en vaardigheden leiden niet vanzelfsprekend tot impliciete ontwikkelingsprocessen!</a:t>
            </a:r>
          </a:p>
          <a:p>
            <a:pPr marL="0" indent="0">
              <a:buNone/>
            </a:pPr>
            <a:endParaRPr lang="nl-NL" dirty="0">
              <a:solidFill>
                <a:srgbClr val="0456A2"/>
              </a:solidFill>
            </a:endParaRPr>
          </a:p>
          <a:p>
            <a:pPr marL="0" indent="0">
              <a:buNone/>
            </a:pPr>
            <a:r>
              <a:rPr lang="nl-NL" dirty="0">
                <a:solidFill>
                  <a:srgbClr val="0456A2"/>
                </a:solidFill>
              </a:rPr>
              <a:t>Ook vaak gericht op toetsen, dus onderdelen die minder afgetoetst worden doen we ook minder vaak, zoals het schrijven van teksten.</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r>
              <a:rPr lang="nl-NL" dirty="0">
                <a:solidFill>
                  <a:srgbClr val="0456A2"/>
                </a:solidFill>
              </a:rPr>
              <a:t>Hoe dan wel? Een aantal denkrichtingen:</a:t>
            </a: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730374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b="1" dirty="0">
                <a:solidFill>
                  <a:srgbClr val="0456A2"/>
                </a:solidFill>
              </a:rPr>
              <a:t>Ontwikkelingsproces</a:t>
            </a:r>
          </a:p>
          <a:p>
            <a:pPr marL="0" indent="0">
              <a:buNone/>
            </a:pPr>
            <a:endParaRPr lang="nl-NL" dirty="0">
              <a:solidFill>
                <a:srgbClr val="0456A2"/>
              </a:solidFill>
            </a:endParaRPr>
          </a:p>
          <a:p>
            <a:pPr marL="0" indent="0">
              <a:buNone/>
            </a:pPr>
            <a:r>
              <a:rPr lang="nl-NL" b="1" dirty="0">
                <a:solidFill>
                  <a:schemeClr val="accent6">
                    <a:lumMod val="75000"/>
                  </a:schemeClr>
                </a:solidFill>
              </a:rPr>
              <a:t>Leraren roosteren tijd in zodat leerlingen frequent kunnen lezen in zelfgekozen boeken.</a:t>
            </a:r>
          </a:p>
          <a:p>
            <a:pPr marL="0" indent="0">
              <a:buNone/>
            </a:pPr>
            <a:r>
              <a:rPr lang="nl-NL" b="1" dirty="0">
                <a:solidFill>
                  <a:schemeClr val="accent6">
                    <a:lumMod val="75000"/>
                  </a:schemeClr>
                </a:solidFill>
              </a:rPr>
              <a:t>Ze zorgen voor rijke teksten, aansluitend bij uitdagende thema’s, voor interessante gesprekken over diepgaande vragen en voor (schrijf)opdrachten rond die thema’s.</a:t>
            </a:r>
          </a:p>
          <a:p>
            <a:pPr marL="0" indent="0">
              <a:buNone/>
            </a:pPr>
            <a:endParaRPr lang="nl-NL" dirty="0">
              <a:solidFill>
                <a:srgbClr val="0456A2"/>
              </a:solidFill>
            </a:endParaRPr>
          </a:p>
          <a:p>
            <a:pPr marL="0" indent="0">
              <a:buNone/>
            </a:pPr>
            <a:r>
              <a:rPr lang="nl-NL" dirty="0">
                <a:solidFill>
                  <a:srgbClr val="0456A2"/>
                </a:solidFill>
              </a:rPr>
              <a:t>De thema’s zijn niet alleen voor taal, maar sluiten aan bij het grotere thema dat behandeld wordt in de groep.</a:t>
            </a: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07683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401" y="-114301"/>
            <a:ext cx="10837063" cy="1143000"/>
          </a:xfrm>
        </p:spPr>
        <p:txBody>
          <a:bodyPr>
            <a:normAutofit/>
          </a:bodyPr>
          <a:lstStyle/>
          <a:p>
            <a:r>
              <a:rPr lang="nl-NL" sz="3600" dirty="0">
                <a:solidFill>
                  <a:srgbClr val="00BFFE"/>
                </a:solidFill>
                <a:latin typeface="Arial Rounded MT Bold" panose="020F0704030504030204" pitchFamily="34" charset="0"/>
              </a:rPr>
              <a:t>Begrijpend lezen: tekst- hart -hoofdvragen</a:t>
            </a:r>
            <a:endParaRPr lang="nl-NL" sz="3600" dirty="0"/>
          </a:p>
        </p:txBody>
      </p:sp>
      <p:sp>
        <p:nvSpPr>
          <p:cNvPr id="3" name="Tijdelijke aanduiding voor inhoud 2"/>
          <p:cNvSpPr>
            <a:spLocks noGrp="1"/>
          </p:cNvSpPr>
          <p:nvPr>
            <p:ph idx="1"/>
          </p:nvPr>
        </p:nvSpPr>
        <p:spPr>
          <a:xfrm>
            <a:off x="745333" y="842494"/>
            <a:ext cx="10769197" cy="5267434"/>
          </a:xfrm>
          <a:noFill/>
        </p:spPr>
        <p:txBody>
          <a:bodyPr>
            <a:normAutofit fontScale="92500" lnSpcReduction="20000"/>
          </a:bodyPr>
          <a:lstStyle/>
          <a:p>
            <a:endParaRPr lang="nl-NL" dirty="0">
              <a:solidFill>
                <a:srgbClr val="0456A2"/>
              </a:solidFill>
            </a:endParaRPr>
          </a:p>
          <a:p>
            <a:r>
              <a:rPr lang="nl-NL" dirty="0">
                <a:solidFill>
                  <a:srgbClr val="0456A2"/>
                </a:solidFill>
              </a:rPr>
              <a:t>Denken over tekstvragen: </a:t>
            </a:r>
          </a:p>
          <a:p>
            <a:pPr lvl="1"/>
            <a:r>
              <a:rPr lang="nl-NL" dirty="0">
                <a:solidFill>
                  <a:srgbClr val="0456A2"/>
                </a:solidFill>
              </a:rPr>
              <a:t>waar gaat deze tekst over, wat wil de maker vertellen</a:t>
            </a:r>
          </a:p>
          <a:p>
            <a:pPr marL="457200" lvl="1" indent="0">
              <a:buNone/>
            </a:pPr>
            <a:endParaRPr lang="nl-NL" dirty="0">
              <a:solidFill>
                <a:srgbClr val="0456A2"/>
              </a:solidFill>
            </a:endParaRPr>
          </a:p>
          <a:p>
            <a:r>
              <a:rPr lang="nl-NL" dirty="0">
                <a:solidFill>
                  <a:srgbClr val="0456A2"/>
                </a:solidFill>
              </a:rPr>
              <a:t>Denken over hoofdvragen</a:t>
            </a:r>
          </a:p>
          <a:p>
            <a:pPr lvl="1"/>
            <a:r>
              <a:rPr lang="nl-NL" dirty="0">
                <a:solidFill>
                  <a:srgbClr val="0456A2"/>
                </a:solidFill>
              </a:rPr>
              <a:t>Wat valt je op, wat voor nieuws heb je geleerd? </a:t>
            </a:r>
            <a:r>
              <a:rPr lang="nl-NL" dirty="0" err="1">
                <a:solidFill>
                  <a:srgbClr val="0456A2"/>
                </a:solidFill>
              </a:rPr>
              <a:t>etc</a:t>
            </a:r>
            <a:endParaRPr lang="nl-NL" dirty="0">
              <a:solidFill>
                <a:srgbClr val="0456A2"/>
              </a:solidFill>
            </a:endParaRPr>
          </a:p>
          <a:p>
            <a:endParaRPr lang="nl-NL" dirty="0">
              <a:solidFill>
                <a:srgbClr val="0456A2"/>
              </a:solidFill>
            </a:endParaRPr>
          </a:p>
          <a:p>
            <a:r>
              <a:rPr lang="nl-NL" dirty="0">
                <a:solidFill>
                  <a:srgbClr val="0456A2"/>
                </a:solidFill>
              </a:rPr>
              <a:t>Denken over hartvragen</a:t>
            </a:r>
          </a:p>
          <a:p>
            <a:pPr lvl="1"/>
            <a:r>
              <a:rPr lang="nl-NL" dirty="0">
                <a:solidFill>
                  <a:srgbClr val="0456A2"/>
                </a:solidFill>
              </a:rPr>
              <a:t>Wat voel je bij de tekst? Wat vond jij het mooist?</a:t>
            </a:r>
          </a:p>
          <a:p>
            <a:pPr marL="457200" lvl="1" indent="0">
              <a:buNone/>
            </a:pPr>
            <a:endParaRPr lang="nl-NL" dirty="0">
              <a:solidFill>
                <a:srgbClr val="0456A2"/>
              </a:solidFill>
            </a:endParaRPr>
          </a:p>
          <a:p>
            <a:endParaRPr lang="nl-NL" dirty="0">
              <a:solidFill>
                <a:srgbClr val="0456A2"/>
              </a:solidFill>
            </a:endParaRPr>
          </a:p>
          <a:p>
            <a:pPr>
              <a:buFont typeface="Wingdings" panose="05000000000000000000" pitchFamily="2" charset="2"/>
              <a:buChar char="Ø"/>
            </a:pPr>
            <a:r>
              <a:rPr lang="nl-NL" dirty="0">
                <a:solidFill>
                  <a:srgbClr val="0456A2"/>
                </a:solidFill>
              </a:rPr>
              <a:t> Een of twee vragen per tekst, niet alle vragen bespreken</a:t>
            </a:r>
          </a:p>
          <a:p>
            <a:pPr>
              <a:buFont typeface="Wingdings" panose="05000000000000000000" pitchFamily="2" charset="2"/>
              <a:buChar char="Ø"/>
            </a:pPr>
            <a:r>
              <a:rPr lang="nl-NL" dirty="0">
                <a:solidFill>
                  <a:srgbClr val="0456A2"/>
                </a:solidFill>
              </a:rPr>
              <a:t> Woordenschat is belangrijke basis, maar ga geen losse woorden trainen</a:t>
            </a:r>
          </a:p>
          <a:p>
            <a:pPr>
              <a:buFont typeface="Wingdings" panose="05000000000000000000" pitchFamily="2" charset="2"/>
              <a:buChar char="Ø"/>
            </a:pPr>
            <a:r>
              <a:rPr lang="nl-NL" dirty="0">
                <a:solidFill>
                  <a:srgbClr val="0456A2"/>
                </a:solidFill>
              </a:rPr>
              <a:t> Lezen en voorlezen!!</a:t>
            </a:r>
          </a:p>
          <a:p>
            <a:pPr marL="457200" lvl="1" indent="0">
              <a:buNone/>
            </a:pPr>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endParaRPr lang="nl-NL" dirty="0">
              <a:solidFill>
                <a:srgbClr val="0456A2"/>
              </a:solidFill>
            </a:endParaRPr>
          </a:p>
          <a:p>
            <a:endParaRPr lang="nl-NL" dirty="0">
              <a:solidFill>
                <a:srgbClr val="0456A2"/>
              </a:solidFill>
            </a:endParaRPr>
          </a:p>
          <a:p>
            <a:pPr lvl="1"/>
            <a:endParaRPr lang="nl-NL" dirty="0">
              <a:solidFill>
                <a:srgbClr val="0456A2"/>
              </a:solidFill>
            </a:endParaRPr>
          </a:p>
          <a:p>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marL="457200" lvl="1"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540938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F163343-BFE1-4647-B0C9-718197C8D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7" name="Afbeelding 6">
            <a:extLst>
              <a:ext uri="{FF2B5EF4-FFF2-40B4-BE49-F238E27FC236}">
                <a16:creationId xmlns:a16="http://schemas.microsoft.com/office/drawing/2014/main" id="{C5ABFC50-18BC-4340-A707-6DA9CD96AA25}"/>
              </a:ext>
            </a:extLst>
          </p:cNvPr>
          <p:cNvPicPr>
            <a:picLocks noChangeAspect="1"/>
          </p:cNvPicPr>
          <p:nvPr/>
        </p:nvPicPr>
        <p:blipFill>
          <a:blip r:embed="rId4"/>
          <a:stretch>
            <a:fillRect/>
          </a:stretch>
        </p:blipFill>
        <p:spPr>
          <a:xfrm>
            <a:off x="3473726" y="0"/>
            <a:ext cx="4914900" cy="6908884"/>
          </a:xfrm>
          <a:prstGeom prst="rect">
            <a:avLst/>
          </a:prstGeom>
        </p:spPr>
      </p:pic>
    </p:spTree>
    <p:extLst>
      <p:ext uri="{BB962C8B-B14F-4D97-AF65-F5344CB8AC3E}">
        <p14:creationId xmlns:p14="http://schemas.microsoft.com/office/powerpoint/2010/main" val="212876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813201" y="957108"/>
            <a:ext cx="10769197" cy="4670779"/>
          </a:xfrm>
          <a:noFill/>
        </p:spPr>
        <p:txBody>
          <a:bodyPr>
            <a:normAutofit lnSpcReduction="10000"/>
          </a:bodyPr>
          <a:lstStyle/>
          <a:p>
            <a:pPr marL="0" indent="0">
              <a:buNone/>
            </a:pPr>
            <a:r>
              <a:rPr lang="nl-NL" b="1" dirty="0">
                <a:solidFill>
                  <a:srgbClr val="0456A2"/>
                </a:solidFill>
              </a:rPr>
              <a:t>Schrijven (stellen)</a:t>
            </a:r>
          </a:p>
          <a:p>
            <a:pPr marL="0" indent="0">
              <a:buNone/>
            </a:pPr>
            <a:endParaRPr lang="nl-NL" dirty="0">
              <a:solidFill>
                <a:srgbClr val="0456A2"/>
              </a:solidFill>
            </a:endParaRPr>
          </a:p>
          <a:p>
            <a:pPr marL="0" indent="0">
              <a:buNone/>
            </a:pPr>
            <a:r>
              <a:rPr lang="nl-NL" dirty="0">
                <a:solidFill>
                  <a:srgbClr val="0456A2"/>
                </a:solidFill>
              </a:rPr>
              <a:t>Wat zijn goede schrijfopdrachten?</a:t>
            </a:r>
          </a:p>
          <a:p>
            <a:pPr marL="0" indent="0">
              <a:buNone/>
            </a:pPr>
            <a:r>
              <a:rPr lang="nl-NL" dirty="0">
                <a:solidFill>
                  <a:srgbClr val="0456A2"/>
                </a:solidFill>
              </a:rPr>
              <a:t>Dit is een punt van aandacht voor een later moment om goed over na te denken. Zie ook Rijke taal, vanaf </a:t>
            </a:r>
            <a:r>
              <a:rPr lang="nl-NL" dirty="0" err="1">
                <a:solidFill>
                  <a:srgbClr val="0456A2"/>
                </a:solidFill>
              </a:rPr>
              <a:t>blz</a:t>
            </a:r>
            <a:r>
              <a:rPr lang="nl-NL" dirty="0">
                <a:solidFill>
                  <a:srgbClr val="0456A2"/>
                </a:solidFill>
              </a:rPr>
              <a:t> 316.</a:t>
            </a:r>
          </a:p>
          <a:p>
            <a:pPr marL="0" indent="0">
              <a:buNone/>
            </a:pPr>
            <a:r>
              <a:rPr lang="nl-NL" dirty="0">
                <a:solidFill>
                  <a:srgbClr val="0456A2"/>
                </a:solidFill>
              </a:rPr>
              <a:t>Voor nu: gebruik schrijfopdrachten uit de methode aangevuld met eigen opdrachten.</a:t>
            </a:r>
          </a:p>
          <a:p>
            <a:pPr marL="0" indent="0">
              <a:buNone/>
            </a:pPr>
            <a:endParaRPr lang="nl-NL" dirty="0">
              <a:solidFill>
                <a:srgbClr val="0456A2"/>
              </a:solidFill>
            </a:endParaRPr>
          </a:p>
          <a:p>
            <a:pPr marL="0" indent="0">
              <a:buNone/>
            </a:pPr>
            <a:r>
              <a:rPr lang="nl-NL" dirty="0">
                <a:solidFill>
                  <a:schemeClr val="accent6">
                    <a:lumMod val="75000"/>
                  </a:schemeClr>
                </a:solidFill>
                <a:hlinkClick r:id="rId3">
                  <a:extLst>
                    <a:ext uri="{A12FA001-AC4F-418D-AE19-62706E023703}">
                      <ahyp:hlinkClr xmlns:ahyp="http://schemas.microsoft.com/office/drawing/2018/hyperlinkcolor" val="tx"/>
                    </a:ext>
                  </a:extLst>
                </a:hlinkClick>
              </a:rPr>
              <a:t>https://www.kennisrotonde.nl/vraag-en-antwoord/Correcte-zinnen-formuleren-in-schrijfopdrachten</a:t>
            </a:r>
            <a:endParaRPr lang="nl-NL" dirty="0">
              <a:solidFill>
                <a:schemeClr val="accent6">
                  <a:lumMod val="75000"/>
                </a:schemeClr>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678174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79267" y="0"/>
            <a:ext cx="10837063" cy="1143000"/>
          </a:xfrm>
        </p:spPr>
        <p:txBody>
          <a:bodyPr>
            <a:normAutofit/>
          </a:bodyPr>
          <a:lstStyle/>
          <a:p>
            <a:r>
              <a:rPr lang="nl-NL" sz="3600" dirty="0">
                <a:solidFill>
                  <a:srgbClr val="00BFFE"/>
                </a:solidFill>
                <a:latin typeface="Arial Rounded MT Bold" panose="020F0704030504030204" pitchFamily="34" charset="0"/>
              </a:rPr>
              <a:t>Opdracht 1 Taal groep 3 t/m 8</a:t>
            </a:r>
            <a:endParaRPr lang="nl-NL" sz="3600" dirty="0"/>
          </a:p>
        </p:txBody>
      </p:sp>
      <p:sp>
        <p:nvSpPr>
          <p:cNvPr id="3" name="Tijdelijke aanduiding voor inhoud 2"/>
          <p:cNvSpPr>
            <a:spLocks noGrp="1"/>
          </p:cNvSpPr>
          <p:nvPr>
            <p:ph idx="1"/>
          </p:nvPr>
        </p:nvSpPr>
        <p:spPr>
          <a:xfrm>
            <a:off x="779267" y="961466"/>
            <a:ext cx="11154998" cy="5056094"/>
          </a:xfrm>
          <a:noFill/>
        </p:spPr>
        <p:txBody>
          <a:bodyPr>
            <a:normAutofit fontScale="92500" lnSpcReduction="10000"/>
          </a:bodyPr>
          <a:lstStyle/>
          <a:p>
            <a:pPr marL="0" indent="0">
              <a:buNone/>
            </a:pPr>
            <a:r>
              <a:rPr lang="nl-NL" b="1" dirty="0">
                <a:solidFill>
                  <a:srgbClr val="0456A2"/>
                </a:solidFill>
              </a:rPr>
              <a:t>Bekijk alle taaldoelen uit </a:t>
            </a:r>
            <a:r>
              <a:rPr lang="nl-NL" b="1" dirty="0" err="1">
                <a:solidFill>
                  <a:srgbClr val="0456A2"/>
                </a:solidFill>
              </a:rPr>
              <a:t>TaalActief</a:t>
            </a:r>
            <a:r>
              <a:rPr lang="nl-NL" b="1" dirty="0">
                <a:solidFill>
                  <a:srgbClr val="0456A2"/>
                </a:solidFill>
              </a:rPr>
              <a:t> (Excelbestand)</a:t>
            </a:r>
          </a:p>
          <a:p>
            <a:pPr marL="0" indent="0">
              <a:buNone/>
            </a:pPr>
            <a:endParaRPr lang="nl-NL" b="1" dirty="0">
              <a:solidFill>
                <a:srgbClr val="0456A2"/>
              </a:solidFill>
            </a:endParaRPr>
          </a:p>
          <a:p>
            <a:pPr marL="0" indent="0">
              <a:buNone/>
            </a:pPr>
            <a:r>
              <a:rPr lang="nl-NL" b="1" dirty="0">
                <a:solidFill>
                  <a:srgbClr val="0456A2"/>
                </a:solidFill>
              </a:rPr>
              <a:t>Geef met een kleur aan:</a:t>
            </a:r>
          </a:p>
          <a:p>
            <a:pPr>
              <a:buFontTx/>
              <a:buChar char="-"/>
            </a:pPr>
            <a:r>
              <a:rPr lang="nl-NL" b="1" dirty="0">
                <a:solidFill>
                  <a:srgbClr val="0456A2"/>
                </a:solidFill>
              </a:rPr>
              <a:t>Welk doel kan ik schrappen</a:t>
            </a:r>
          </a:p>
          <a:p>
            <a:pPr>
              <a:buFontTx/>
              <a:buChar char="-"/>
            </a:pPr>
            <a:r>
              <a:rPr lang="nl-NL" b="1" dirty="0">
                <a:solidFill>
                  <a:srgbClr val="0456A2"/>
                </a:solidFill>
              </a:rPr>
              <a:t>Welk doel doe ik bij een ander vak</a:t>
            </a:r>
          </a:p>
          <a:p>
            <a:pPr>
              <a:buFontTx/>
              <a:buChar char="-"/>
            </a:pPr>
            <a:r>
              <a:rPr lang="nl-NL" b="1" dirty="0">
                <a:solidFill>
                  <a:srgbClr val="0456A2"/>
                </a:solidFill>
              </a:rPr>
              <a:t>Welk doel is wel relevant bij taal</a:t>
            </a:r>
          </a:p>
          <a:p>
            <a:pPr marL="0" indent="0">
              <a:buNone/>
            </a:pPr>
            <a:endParaRPr lang="nl-NL" b="1" dirty="0">
              <a:solidFill>
                <a:srgbClr val="0456A2"/>
              </a:solidFill>
            </a:endParaRPr>
          </a:p>
          <a:p>
            <a:pPr marL="0" indent="0">
              <a:buNone/>
            </a:pPr>
            <a:endParaRPr lang="nl-NL" b="1" dirty="0">
              <a:solidFill>
                <a:srgbClr val="0456A2"/>
              </a:solidFill>
            </a:endParaRPr>
          </a:p>
          <a:p>
            <a:pPr marL="0" indent="0">
              <a:buNone/>
            </a:pPr>
            <a:r>
              <a:rPr lang="nl-NL" dirty="0">
                <a:solidFill>
                  <a:srgbClr val="0456A2"/>
                </a:solidFill>
              </a:rPr>
              <a:t>Bronnen:</a:t>
            </a:r>
          </a:p>
          <a:p>
            <a:pPr>
              <a:buFontTx/>
              <a:buChar char="-"/>
            </a:pPr>
            <a:r>
              <a:rPr lang="nl-NL" dirty="0">
                <a:solidFill>
                  <a:srgbClr val="0456A2"/>
                </a:solidFill>
              </a:rPr>
              <a:t>Methodedoelen Taal Actief</a:t>
            </a:r>
          </a:p>
          <a:p>
            <a:pPr>
              <a:buFontTx/>
              <a:buChar char="-"/>
            </a:pPr>
            <a:r>
              <a:rPr lang="nl-NL" dirty="0">
                <a:solidFill>
                  <a:srgbClr val="0456A2"/>
                </a:solidFill>
              </a:rPr>
              <a:t>Doelen taal (NieuwLeren) per groep (</a:t>
            </a:r>
            <a:r>
              <a:rPr lang="nl-NL" dirty="0" err="1">
                <a:solidFill>
                  <a:srgbClr val="0456A2"/>
                </a:solidFill>
              </a:rPr>
              <a:t>excelbestand</a:t>
            </a:r>
            <a:r>
              <a:rPr lang="nl-NL" dirty="0">
                <a:solidFill>
                  <a:srgbClr val="0456A2"/>
                </a:solidFill>
              </a:rPr>
              <a:t>)</a:t>
            </a:r>
          </a:p>
          <a:p>
            <a:pPr>
              <a:buFontTx/>
              <a:buChar char="-"/>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476935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9B6404B4-8086-5AC9-74CC-B585E751EE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9DF53A-56DC-4E37-E2D9-DE906C26FC19}"/>
              </a:ext>
            </a:extLst>
          </p:cNvPr>
          <p:cNvSpPr>
            <a:spLocks noGrp="1"/>
          </p:cNvSpPr>
          <p:nvPr>
            <p:ph type="title"/>
          </p:nvPr>
        </p:nvSpPr>
        <p:spPr>
          <a:xfrm>
            <a:off x="779267" y="0"/>
            <a:ext cx="10837063" cy="1143000"/>
          </a:xfrm>
        </p:spPr>
        <p:txBody>
          <a:bodyPr>
            <a:normAutofit/>
          </a:bodyPr>
          <a:lstStyle/>
          <a:p>
            <a:r>
              <a:rPr lang="nl-NL" sz="3600" dirty="0">
                <a:solidFill>
                  <a:srgbClr val="00BFFE"/>
                </a:solidFill>
                <a:latin typeface="Arial Rounded MT Bold" panose="020F0704030504030204" pitchFamily="34" charset="0"/>
              </a:rPr>
              <a:t>Opdracht 2 Taal groep 3 t/m 8</a:t>
            </a:r>
            <a:endParaRPr lang="nl-NL" sz="3600" dirty="0"/>
          </a:p>
        </p:txBody>
      </p:sp>
      <p:sp>
        <p:nvSpPr>
          <p:cNvPr id="3" name="Tijdelijke aanduiding voor inhoud 2">
            <a:extLst>
              <a:ext uri="{FF2B5EF4-FFF2-40B4-BE49-F238E27FC236}">
                <a16:creationId xmlns:a16="http://schemas.microsoft.com/office/drawing/2014/main" id="{51036E1C-3E6A-DDA2-1814-BD43E8652F77}"/>
              </a:ext>
            </a:extLst>
          </p:cNvPr>
          <p:cNvSpPr>
            <a:spLocks noGrp="1"/>
          </p:cNvSpPr>
          <p:nvPr>
            <p:ph idx="1"/>
          </p:nvPr>
        </p:nvSpPr>
        <p:spPr>
          <a:xfrm>
            <a:off x="779267" y="961466"/>
            <a:ext cx="11154998" cy="5056094"/>
          </a:xfrm>
          <a:noFill/>
        </p:spPr>
        <p:txBody>
          <a:bodyPr>
            <a:normAutofit fontScale="77500" lnSpcReduction="20000"/>
          </a:bodyPr>
          <a:lstStyle/>
          <a:p>
            <a:pPr marL="0" indent="0">
              <a:buNone/>
            </a:pPr>
            <a:r>
              <a:rPr lang="nl-NL" b="1" dirty="0">
                <a:solidFill>
                  <a:srgbClr val="0456A2"/>
                </a:solidFill>
              </a:rPr>
              <a:t>Bekijk alle taaldoelen uit </a:t>
            </a:r>
            <a:r>
              <a:rPr lang="nl-NL" b="1" dirty="0" err="1">
                <a:solidFill>
                  <a:srgbClr val="0456A2"/>
                </a:solidFill>
              </a:rPr>
              <a:t>TaalActief</a:t>
            </a:r>
            <a:r>
              <a:rPr lang="nl-NL" b="1" dirty="0">
                <a:solidFill>
                  <a:srgbClr val="0456A2"/>
                </a:solidFill>
              </a:rPr>
              <a:t> (Excelbestand)</a:t>
            </a:r>
          </a:p>
          <a:p>
            <a:pPr marL="0" indent="0">
              <a:buNone/>
            </a:pPr>
            <a:endParaRPr lang="nl-NL" b="1" dirty="0">
              <a:solidFill>
                <a:srgbClr val="0456A2"/>
              </a:solidFill>
            </a:endParaRPr>
          </a:p>
          <a:p>
            <a:pPr marL="0" indent="0">
              <a:buNone/>
            </a:pPr>
            <a:r>
              <a:rPr lang="nl-NL" b="1" dirty="0">
                <a:solidFill>
                  <a:srgbClr val="0456A2"/>
                </a:solidFill>
              </a:rPr>
              <a:t>Bereid het blok voor:</a:t>
            </a:r>
          </a:p>
          <a:p>
            <a:pPr>
              <a:buFontTx/>
              <a:buChar char="-"/>
            </a:pPr>
            <a:r>
              <a:rPr lang="nl-NL" b="1" dirty="0">
                <a:solidFill>
                  <a:srgbClr val="0456A2"/>
                </a:solidFill>
              </a:rPr>
              <a:t>Vul het blokvoorbereidingsformulier in</a:t>
            </a:r>
          </a:p>
          <a:p>
            <a:pPr>
              <a:buFontTx/>
              <a:buChar char="-"/>
            </a:pPr>
            <a:r>
              <a:rPr lang="nl-NL" b="1" dirty="0">
                <a:solidFill>
                  <a:srgbClr val="0456A2"/>
                </a:solidFill>
              </a:rPr>
              <a:t>Welke schrijfopdrachten? </a:t>
            </a:r>
          </a:p>
          <a:p>
            <a:pPr>
              <a:buFontTx/>
              <a:buChar char="-"/>
            </a:pPr>
            <a:endParaRPr lang="nl-NL" b="1" dirty="0">
              <a:solidFill>
                <a:srgbClr val="0456A2"/>
              </a:solidFill>
            </a:endParaRPr>
          </a:p>
          <a:p>
            <a:pPr>
              <a:buFontTx/>
              <a:buChar char="-"/>
            </a:pPr>
            <a:r>
              <a:rPr lang="nl-NL" b="1" dirty="0">
                <a:solidFill>
                  <a:srgbClr val="0456A2"/>
                </a:solidFill>
              </a:rPr>
              <a:t>Plan de opdrachten in</a:t>
            </a:r>
          </a:p>
          <a:p>
            <a:pPr>
              <a:buFontTx/>
              <a:buChar char="-"/>
            </a:pPr>
            <a:r>
              <a:rPr lang="nl-NL" b="1" dirty="0">
                <a:solidFill>
                  <a:srgbClr val="0456A2"/>
                </a:solidFill>
              </a:rPr>
              <a:t>Wat kun je samen voorbereiden</a:t>
            </a:r>
          </a:p>
          <a:p>
            <a:pPr>
              <a:buFontTx/>
              <a:buChar char="-"/>
            </a:pPr>
            <a:r>
              <a:rPr lang="nl-NL" b="1" dirty="0">
                <a:solidFill>
                  <a:srgbClr val="0456A2"/>
                </a:solidFill>
              </a:rPr>
              <a:t>Werk het zo concreet mogelijk uit</a:t>
            </a:r>
          </a:p>
          <a:p>
            <a:pPr marL="0" indent="0">
              <a:buNone/>
            </a:pPr>
            <a:endParaRPr lang="nl-NL" b="1" dirty="0">
              <a:solidFill>
                <a:srgbClr val="0456A2"/>
              </a:solidFill>
            </a:endParaRPr>
          </a:p>
          <a:p>
            <a:pPr marL="0" indent="0">
              <a:buNone/>
            </a:pPr>
            <a:endParaRPr lang="nl-NL" b="1" dirty="0">
              <a:solidFill>
                <a:srgbClr val="0456A2"/>
              </a:solidFill>
            </a:endParaRPr>
          </a:p>
          <a:p>
            <a:pPr marL="0" indent="0">
              <a:buNone/>
            </a:pPr>
            <a:r>
              <a:rPr lang="nl-NL" dirty="0">
                <a:solidFill>
                  <a:srgbClr val="0456A2"/>
                </a:solidFill>
              </a:rPr>
              <a:t>Bronnen:</a:t>
            </a:r>
          </a:p>
          <a:p>
            <a:pPr>
              <a:buFontTx/>
              <a:buChar char="-"/>
            </a:pPr>
            <a:r>
              <a:rPr lang="nl-NL" dirty="0">
                <a:solidFill>
                  <a:srgbClr val="0456A2"/>
                </a:solidFill>
              </a:rPr>
              <a:t>Methodedoelen Taal Actief</a:t>
            </a:r>
          </a:p>
          <a:p>
            <a:pPr>
              <a:buFontTx/>
              <a:buChar char="-"/>
            </a:pPr>
            <a:r>
              <a:rPr lang="nl-NL" dirty="0">
                <a:solidFill>
                  <a:srgbClr val="0456A2"/>
                </a:solidFill>
              </a:rPr>
              <a:t>Doelen taal (NieuwLeren) per groep (</a:t>
            </a:r>
            <a:r>
              <a:rPr lang="nl-NL" dirty="0" err="1">
                <a:solidFill>
                  <a:srgbClr val="0456A2"/>
                </a:solidFill>
              </a:rPr>
              <a:t>excelbestand</a:t>
            </a:r>
            <a:r>
              <a:rPr lang="nl-NL" dirty="0">
                <a:solidFill>
                  <a:srgbClr val="0456A2"/>
                </a:solidFill>
              </a:rPr>
              <a:t>)</a:t>
            </a:r>
          </a:p>
          <a:p>
            <a:pPr>
              <a:buFontTx/>
              <a:buChar char="-"/>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9D9F1F69-4FDC-CC31-85F3-92387516E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4038079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2C596DDC-84F0-CE25-2FFC-D35E5C5874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86E2D98-E600-BC4C-1E88-FA20A6D92F66}"/>
              </a:ext>
            </a:extLst>
          </p:cNvPr>
          <p:cNvSpPr>
            <a:spLocks noGrp="1"/>
          </p:cNvSpPr>
          <p:nvPr>
            <p:ph type="title"/>
          </p:nvPr>
        </p:nvSpPr>
        <p:spPr>
          <a:xfrm>
            <a:off x="779267" y="0"/>
            <a:ext cx="10837063" cy="1143000"/>
          </a:xfrm>
        </p:spPr>
        <p:txBody>
          <a:bodyPr>
            <a:normAutofit/>
          </a:bodyPr>
          <a:lstStyle/>
          <a:p>
            <a:r>
              <a:rPr lang="nl-NL" sz="3600" dirty="0">
                <a:solidFill>
                  <a:srgbClr val="00BFFE"/>
                </a:solidFill>
                <a:latin typeface="Arial Rounded MT Bold" panose="020F0704030504030204" pitchFamily="34" charset="0"/>
              </a:rPr>
              <a:t>Opdracht onderbouw</a:t>
            </a:r>
            <a:endParaRPr lang="nl-NL" sz="3600" dirty="0"/>
          </a:p>
        </p:txBody>
      </p:sp>
      <p:sp>
        <p:nvSpPr>
          <p:cNvPr id="3" name="Tijdelijke aanduiding voor inhoud 2">
            <a:extLst>
              <a:ext uri="{FF2B5EF4-FFF2-40B4-BE49-F238E27FC236}">
                <a16:creationId xmlns:a16="http://schemas.microsoft.com/office/drawing/2014/main" id="{EE242662-A832-22B1-FD1E-2479533F1828}"/>
              </a:ext>
            </a:extLst>
          </p:cNvPr>
          <p:cNvSpPr>
            <a:spLocks noGrp="1"/>
          </p:cNvSpPr>
          <p:nvPr>
            <p:ph idx="1"/>
          </p:nvPr>
        </p:nvSpPr>
        <p:spPr>
          <a:xfrm>
            <a:off x="779267" y="961466"/>
            <a:ext cx="11154998" cy="5056094"/>
          </a:xfrm>
          <a:noFill/>
        </p:spPr>
        <p:txBody>
          <a:bodyPr>
            <a:normAutofit lnSpcReduction="10000"/>
          </a:bodyPr>
          <a:lstStyle/>
          <a:p>
            <a:pPr marL="0" indent="0">
              <a:buNone/>
            </a:pPr>
            <a:r>
              <a:rPr lang="nl-NL" b="1" dirty="0">
                <a:solidFill>
                  <a:srgbClr val="0456A2"/>
                </a:solidFill>
              </a:rPr>
              <a:t>Bekijk alle taaldoelen uit de leerlijn</a:t>
            </a:r>
          </a:p>
          <a:p>
            <a:pPr marL="0" indent="0">
              <a:buNone/>
            </a:pPr>
            <a:endParaRPr lang="nl-NL" b="1" dirty="0">
              <a:solidFill>
                <a:srgbClr val="0456A2"/>
              </a:solidFill>
            </a:endParaRPr>
          </a:p>
          <a:p>
            <a:pPr marL="0" indent="0">
              <a:buNone/>
            </a:pPr>
            <a:r>
              <a:rPr lang="nl-NL" b="1" dirty="0">
                <a:solidFill>
                  <a:srgbClr val="0456A2"/>
                </a:solidFill>
              </a:rPr>
              <a:t>Hoe zet je de taaldoelen op een goede manier in </a:t>
            </a:r>
            <a:r>
              <a:rPr lang="nl-NL" b="1" dirty="0" err="1">
                <a:solidFill>
                  <a:srgbClr val="0456A2"/>
                </a:solidFill>
              </a:rPr>
              <a:t>in</a:t>
            </a:r>
            <a:r>
              <a:rPr lang="nl-NL" b="1" dirty="0">
                <a:solidFill>
                  <a:srgbClr val="0456A2"/>
                </a:solidFill>
              </a:rPr>
              <a:t> rijke leerhoeken?</a:t>
            </a:r>
          </a:p>
          <a:p>
            <a:pPr marL="0" indent="0">
              <a:buNone/>
            </a:pPr>
            <a:r>
              <a:rPr lang="nl-NL" b="1" dirty="0">
                <a:solidFill>
                  <a:srgbClr val="0456A2"/>
                </a:solidFill>
              </a:rPr>
              <a:t>Waar ligt vooral de aansluiting met groep 3/4</a:t>
            </a:r>
          </a:p>
          <a:p>
            <a:pPr marL="0" indent="0">
              <a:buNone/>
            </a:pPr>
            <a:r>
              <a:rPr lang="nl-NL" b="1" dirty="0">
                <a:solidFill>
                  <a:srgbClr val="0456A2"/>
                </a:solidFill>
              </a:rPr>
              <a:t>Waar liggen kansen om dit te verbeteren?</a:t>
            </a:r>
          </a:p>
          <a:p>
            <a:pPr marL="0" indent="0">
              <a:buNone/>
            </a:pPr>
            <a:endParaRPr lang="nl-NL" b="1" dirty="0">
              <a:solidFill>
                <a:srgbClr val="0456A2"/>
              </a:solidFill>
            </a:endParaRPr>
          </a:p>
          <a:p>
            <a:pPr marL="0" indent="0">
              <a:buNone/>
            </a:pPr>
            <a:endParaRPr lang="nl-NL" b="1" dirty="0">
              <a:solidFill>
                <a:srgbClr val="0456A2"/>
              </a:solidFill>
            </a:endParaRPr>
          </a:p>
          <a:p>
            <a:pPr marL="0" indent="0">
              <a:buNone/>
            </a:pPr>
            <a:r>
              <a:rPr lang="nl-NL" dirty="0">
                <a:solidFill>
                  <a:srgbClr val="0456A2"/>
                </a:solidFill>
              </a:rPr>
              <a:t>Bronnen:</a:t>
            </a:r>
          </a:p>
          <a:p>
            <a:pPr>
              <a:buFontTx/>
              <a:buChar char="-"/>
            </a:pPr>
            <a:r>
              <a:rPr lang="nl-NL" dirty="0">
                <a:solidFill>
                  <a:srgbClr val="0456A2"/>
                </a:solidFill>
              </a:rPr>
              <a:t>Methodedoelen Taal Actief</a:t>
            </a:r>
          </a:p>
          <a:p>
            <a:pPr>
              <a:buFontTx/>
              <a:buChar char="-"/>
            </a:pPr>
            <a:r>
              <a:rPr lang="nl-NL" dirty="0">
                <a:solidFill>
                  <a:srgbClr val="0456A2"/>
                </a:solidFill>
              </a:rPr>
              <a:t>Doelen taal (NieuwLeren) per groep (</a:t>
            </a:r>
            <a:r>
              <a:rPr lang="nl-NL" dirty="0" err="1">
                <a:solidFill>
                  <a:srgbClr val="0456A2"/>
                </a:solidFill>
              </a:rPr>
              <a:t>excelbestand</a:t>
            </a:r>
            <a:r>
              <a:rPr lang="nl-NL" dirty="0">
                <a:solidFill>
                  <a:srgbClr val="0456A2"/>
                </a:solidFill>
              </a:rPr>
              <a:t>)</a:t>
            </a:r>
          </a:p>
          <a:p>
            <a:pPr>
              <a:buFontTx/>
              <a:buChar char="-"/>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DA636AFE-3D44-37C6-3A4D-9C3ADE866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0213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03061" y="1665924"/>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2"/>
          <a:stretch>
            <a:fillRect/>
          </a:stretch>
        </p:blipFill>
        <p:spPr>
          <a:xfrm>
            <a:off x="5673741" y="171489"/>
            <a:ext cx="3683120" cy="1095307"/>
          </a:xfrm>
          <a:prstGeom prst="rect">
            <a:avLst/>
          </a:prstGeom>
        </p:spPr>
      </p:pic>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26" y="4126385"/>
            <a:ext cx="2710839" cy="1369250"/>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4"/>
          <a:stretch>
            <a:fillRect/>
          </a:stretch>
        </p:blipFill>
        <p:spPr>
          <a:xfrm>
            <a:off x="10089185"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71447">
            <a:off x="8006470" y="1057457"/>
            <a:ext cx="2646320" cy="3326205"/>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8"/>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9"/>
          <a:stretch>
            <a:fillRect/>
          </a:stretch>
        </p:blipFill>
        <p:spPr>
          <a:xfrm rot="20394966">
            <a:off x="9236330" y="3727817"/>
            <a:ext cx="1919968" cy="716730"/>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10"/>
          <a:stretch>
            <a:fillRect/>
          </a:stretch>
        </p:blipFill>
        <p:spPr>
          <a:xfrm>
            <a:off x="2880265" y="2027081"/>
            <a:ext cx="3810000" cy="3971925"/>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D9879C77-045B-D5D7-8187-CAA76FE9FA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1AE466C-1D6F-96D0-1D51-768842A95C73}"/>
              </a:ext>
            </a:extLst>
          </p:cNvPr>
          <p:cNvSpPr>
            <a:spLocks noGrp="1"/>
          </p:cNvSpPr>
          <p:nvPr>
            <p:ph type="title"/>
          </p:nvPr>
        </p:nvSpPr>
        <p:spPr>
          <a:xfrm>
            <a:off x="779267" y="0"/>
            <a:ext cx="10837063" cy="1143000"/>
          </a:xfrm>
        </p:spPr>
        <p:txBody>
          <a:bodyPr>
            <a:normAutofit/>
          </a:bodyPr>
          <a:lstStyle/>
          <a:p>
            <a:r>
              <a:rPr lang="nl-NL" sz="3600" dirty="0">
                <a:solidFill>
                  <a:srgbClr val="00BFFE"/>
                </a:solidFill>
                <a:latin typeface="Arial Rounded MT Bold" panose="020F0704030504030204" pitchFamily="34" charset="0"/>
              </a:rPr>
              <a:t>Plenaire bespreking</a:t>
            </a:r>
            <a:endParaRPr lang="nl-NL" sz="3600" dirty="0"/>
          </a:p>
        </p:txBody>
      </p:sp>
      <p:sp>
        <p:nvSpPr>
          <p:cNvPr id="3" name="Tijdelijke aanduiding voor inhoud 2">
            <a:extLst>
              <a:ext uri="{FF2B5EF4-FFF2-40B4-BE49-F238E27FC236}">
                <a16:creationId xmlns:a16="http://schemas.microsoft.com/office/drawing/2014/main" id="{E7A9E8DF-3CE2-C846-1065-04E8D9A50012}"/>
              </a:ext>
            </a:extLst>
          </p:cNvPr>
          <p:cNvSpPr>
            <a:spLocks noGrp="1"/>
          </p:cNvSpPr>
          <p:nvPr>
            <p:ph idx="1"/>
          </p:nvPr>
        </p:nvSpPr>
        <p:spPr>
          <a:xfrm>
            <a:off x="779267" y="1219884"/>
            <a:ext cx="11154998" cy="5056094"/>
          </a:xfrm>
          <a:noFill/>
        </p:spPr>
        <p:txBody>
          <a:bodyPr>
            <a:normAutofit/>
          </a:bodyPr>
          <a:lstStyle/>
          <a:p>
            <a:pPr marL="0" indent="0">
              <a:buNone/>
            </a:pPr>
            <a:endParaRPr lang="nl-NL" b="1" dirty="0">
              <a:solidFill>
                <a:srgbClr val="0456A2"/>
              </a:solidFill>
            </a:endParaRPr>
          </a:p>
          <a:p>
            <a:pPr marL="0" indent="0">
              <a:buNone/>
            </a:pPr>
            <a:r>
              <a:rPr lang="nl-NL" b="1" dirty="0">
                <a:solidFill>
                  <a:srgbClr val="0456A2"/>
                </a:solidFill>
              </a:rPr>
              <a:t>Presentatie van hoe je het hebt aangepakt</a:t>
            </a:r>
          </a:p>
          <a:p>
            <a:pPr marL="0" indent="0">
              <a:buNone/>
            </a:pPr>
            <a:r>
              <a:rPr lang="nl-NL" b="1" dirty="0">
                <a:solidFill>
                  <a:srgbClr val="0456A2"/>
                </a:solidFill>
              </a:rPr>
              <a:t>Wat werkt wel/niet in het formulier</a:t>
            </a:r>
          </a:p>
          <a:p>
            <a:pPr marL="0" indent="0">
              <a:buNone/>
            </a:pPr>
            <a:r>
              <a:rPr lang="nl-NL" b="1" dirty="0">
                <a:solidFill>
                  <a:srgbClr val="0456A2"/>
                </a:solidFill>
              </a:rPr>
              <a:t>Uitwisselen van ideeën </a:t>
            </a:r>
          </a:p>
          <a:p>
            <a:pPr marL="0" indent="0">
              <a:buNone/>
            </a:pPr>
            <a:r>
              <a:rPr lang="nl-NL" b="1" dirty="0">
                <a:solidFill>
                  <a:srgbClr val="0456A2"/>
                </a:solidFill>
              </a:rPr>
              <a:t>Nadenken over de volgende stap</a:t>
            </a:r>
          </a:p>
          <a:p>
            <a:pPr>
              <a:buFontTx/>
              <a:buChar char="-"/>
            </a:pPr>
            <a:endParaRPr lang="nl-NL" b="1" dirty="0">
              <a:solidFill>
                <a:srgbClr val="0456A2"/>
              </a:solidFill>
            </a:endParaRPr>
          </a:p>
          <a:p>
            <a:pPr marL="0" indent="0">
              <a:buNone/>
            </a:pPr>
            <a:endParaRPr lang="nl-NL" b="1"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5D25F25-8085-5BB1-31D8-AF7D4B9C3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628382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0"/>
            <a:ext cx="10515600" cy="1325563"/>
          </a:xfrm>
        </p:spPr>
        <p:txBody>
          <a:bodyPr/>
          <a:lstStyle/>
          <a:p>
            <a:r>
              <a:rPr lang="nl-NL" dirty="0">
                <a:solidFill>
                  <a:srgbClr val="00BFFE"/>
                </a:solidFill>
                <a:latin typeface="Arial Rounded MT Bold" panose="020F0704030504030204" pitchFamily="34" charset="0"/>
              </a:rPr>
              <a:t>Filmpje kindgesprekken</a:t>
            </a:r>
          </a:p>
        </p:txBody>
      </p:sp>
      <p:sp>
        <p:nvSpPr>
          <p:cNvPr id="6" name="Tijdelijke aanduiding voor inhoud 5"/>
          <p:cNvSpPr>
            <a:spLocks noGrp="1"/>
          </p:cNvSpPr>
          <p:nvPr>
            <p:ph idx="1"/>
          </p:nvPr>
        </p:nvSpPr>
        <p:spPr>
          <a:xfrm>
            <a:off x="838199" y="1232452"/>
            <a:ext cx="10651436" cy="4126523"/>
          </a:xfrm>
        </p:spPr>
        <p:txBody>
          <a:bodyPr>
            <a:normAutofit/>
          </a:bodyPr>
          <a:lstStyle/>
          <a:p>
            <a:endParaRPr lang="nl-NL" dirty="0">
              <a:solidFill>
                <a:srgbClr val="0B5DA7"/>
              </a:solidFill>
            </a:endParaRP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7" name="Tekstvak 6">
            <a:extLst>
              <a:ext uri="{FF2B5EF4-FFF2-40B4-BE49-F238E27FC236}">
                <a16:creationId xmlns:a16="http://schemas.microsoft.com/office/drawing/2014/main" id="{EB73354B-E5AA-4201-96D4-3D0102049938}"/>
              </a:ext>
            </a:extLst>
          </p:cNvPr>
          <p:cNvSpPr txBox="1"/>
          <p:nvPr/>
        </p:nvSpPr>
        <p:spPr>
          <a:xfrm>
            <a:off x="2559326" y="5302382"/>
            <a:ext cx="6109252" cy="646331"/>
          </a:xfrm>
          <a:prstGeom prst="rect">
            <a:avLst/>
          </a:prstGeom>
          <a:noFill/>
        </p:spPr>
        <p:txBody>
          <a:bodyPr wrap="square">
            <a:spAutoFit/>
          </a:bodyPr>
          <a:lstStyle/>
          <a:p>
            <a:r>
              <a:rPr lang="nl-NL" dirty="0"/>
              <a:t>https://www.leraar24.nl/247171/kind-coachgesprek-met-goede-feedback-leerdoelen-halen/</a:t>
            </a:r>
          </a:p>
        </p:txBody>
      </p:sp>
      <p:pic>
        <p:nvPicPr>
          <p:cNvPr id="2" name="Afbeelding 1">
            <a:extLst>
              <a:ext uri="{FF2B5EF4-FFF2-40B4-BE49-F238E27FC236}">
                <a16:creationId xmlns:a16="http://schemas.microsoft.com/office/drawing/2014/main" id="{B4E93647-5081-427A-AECC-264113F07299}"/>
              </a:ext>
            </a:extLst>
          </p:cNvPr>
          <p:cNvPicPr>
            <a:picLocks noChangeAspect="1"/>
          </p:cNvPicPr>
          <p:nvPr/>
        </p:nvPicPr>
        <p:blipFill>
          <a:blip r:embed="rId4"/>
          <a:stretch>
            <a:fillRect/>
          </a:stretch>
        </p:blipFill>
        <p:spPr>
          <a:xfrm>
            <a:off x="2679838" y="1109108"/>
            <a:ext cx="7524750" cy="4143375"/>
          </a:xfrm>
          <a:prstGeom prst="rect">
            <a:avLst/>
          </a:prstGeom>
        </p:spPr>
      </p:pic>
    </p:spTree>
    <p:extLst>
      <p:ext uri="{BB962C8B-B14F-4D97-AF65-F5344CB8AC3E}">
        <p14:creationId xmlns:p14="http://schemas.microsoft.com/office/powerpoint/2010/main" val="3441086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Ken je leerlijnen, bespreek dit in je team</a:t>
            </a:r>
          </a:p>
          <a:p>
            <a:pPr>
              <a:buFontTx/>
              <a:buChar char="-"/>
            </a:pPr>
            <a:r>
              <a:rPr lang="nl-NL" dirty="0">
                <a:solidFill>
                  <a:srgbClr val="0456A2"/>
                </a:solidFill>
              </a:rPr>
              <a:t>Methodes zijn een prima hulpmiddel om je onderwijs vorm te geven, maar probeer er wel boven te staan door de leerlijnen te kennen</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leerlijnen</a:t>
            </a:r>
          </a:p>
          <a:p>
            <a:pPr>
              <a:buFontTx/>
              <a:buChar char="-"/>
            </a:pPr>
            <a:r>
              <a:rPr lang="nl-NL" dirty="0">
                <a:solidFill>
                  <a:srgbClr val="0456A2"/>
                </a:solidFill>
              </a:rPr>
              <a:t>Je onderwijs vormgeven vanuit leerlijnen geeft keuzevrijheid, kansen en energie! Ga de uitdaging aan!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dag</a:t>
            </a:r>
          </a:p>
        </p:txBody>
      </p:sp>
      <p:sp>
        <p:nvSpPr>
          <p:cNvPr id="6" name="Tijdelijke aanduiding voor inhoud 5"/>
          <p:cNvSpPr>
            <a:spLocks noGrp="1"/>
          </p:cNvSpPr>
          <p:nvPr>
            <p:ph idx="1"/>
          </p:nvPr>
        </p:nvSpPr>
        <p:spPr/>
        <p:txBody>
          <a:bodyPr/>
          <a:lstStyle/>
          <a:p>
            <a:r>
              <a:rPr lang="nl-NL" dirty="0">
                <a:solidFill>
                  <a:srgbClr val="0B5DA7"/>
                </a:solidFill>
              </a:rPr>
              <a:t>We hebben inzicht in de referentieniveaus voor rekenen en taal</a:t>
            </a:r>
          </a:p>
          <a:p>
            <a:r>
              <a:rPr lang="nl-NL" dirty="0">
                <a:solidFill>
                  <a:srgbClr val="0B5DA7"/>
                </a:solidFill>
              </a:rPr>
              <a:t>We hebben zicht op de doelen voor taal per leerjaar</a:t>
            </a:r>
          </a:p>
          <a:p>
            <a:r>
              <a:rPr lang="nl-NL" dirty="0">
                <a:solidFill>
                  <a:srgbClr val="0B5DA7"/>
                </a:solidFill>
              </a:rPr>
              <a:t>We begrijpen waar de ruimte zit om keuzes te maken uit de methode als we werken vanuit leerlijnen</a:t>
            </a:r>
          </a:p>
          <a:p>
            <a:r>
              <a:rPr lang="nl-NL" dirty="0">
                <a:solidFill>
                  <a:srgbClr val="0B5DA7"/>
                </a:solidFill>
              </a:rPr>
              <a:t>We denken na over de route om te komen tot het werken vanuit leerlijnen op onze school</a:t>
            </a:r>
          </a:p>
          <a:p>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026512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4363">
            <a:off x="6741293" y="1349175"/>
            <a:ext cx="3309405" cy="4159648"/>
          </a:xfrm>
          <a:prstGeom prst="rect">
            <a:avLst/>
          </a:prstGeom>
        </p:spPr>
      </p:pic>
    </p:spTree>
    <p:extLst>
      <p:ext uri="{BB962C8B-B14F-4D97-AF65-F5344CB8AC3E}">
        <p14:creationId xmlns:p14="http://schemas.microsoft.com/office/powerpoint/2010/main" val="397997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2288" y="483219"/>
            <a:ext cx="11722797" cy="613649"/>
          </a:xfrm>
        </p:spPr>
        <p:txBody>
          <a:bodyPr>
            <a:normAutofit fontScale="90000"/>
          </a:bodyPr>
          <a:lstStyle/>
          <a:p>
            <a:r>
              <a:rPr lang="nl-NL" sz="4000" dirty="0">
                <a:solidFill>
                  <a:srgbClr val="00BFFE"/>
                </a:solidFill>
                <a:latin typeface="Arial Rounded MT Bold" panose="020F0704030504030204" pitchFamily="34" charset="0"/>
              </a:rPr>
              <a:t>Studiemorgen </a:t>
            </a:r>
            <a:br>
              <a:rPr lang="nl-NL" sz="4000" dirty="0">
                <a:solidFill>
                  <a:srgbClr val="00BFFE"/>
                </a:solidFill>
                <a:latin typeface="Arial Rounded MT Bold" panose="020F0704030504030204" pitchFamily="34" charset="0"/>
              </a:rPr>
            </a:br>
            <a:r>
              <a:rPr lang="nl-NL" sz="4000" dirty="0">
                <a:solidFill>
                  <a:srgbClr val="00BFFE"/>
                </a:solidFill>
                <a:latin typeface="Arial Rounded MT Bold" panose="020F0704030504030204" pitchFamily="34" charset="0"/>
              </a:rPr>
              <a:t>‘Blokvoorbereiding taal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3847819178"/>
              </p:ext>
            </p:extLst>
          </p:nvPr>
        </p:nvGraphicFramePr>
        <p:xfrm>
          <a:off x="1033670" y="1722920"/>
          <a:ext cx="8771791" cy="3251574"/>
        </p:xfrm>
        <a:graphic>
          <a:graphicData uri="http://schemas.openxmlformats.org/drawingml/2006/table">
            <a:tbl>
              <a:tblPr firstRow="1" bandRow="1">
                <a:tableStyleId>{5C22544A-7EE6-4342-B048-85BDC9FD1C3A}</a:tableStyleId>
              </a:tblPr>
              <a:tblGrid>
                <a:gridCol w="1079314">
                  <a:extLst>
                    <a:ext uri="{9D8B030D-6E8A-4147-A177-3AD203B41FA5}">
                      <a16:colId xmlns:a16="http://schemas.microsoft.com/office/drawing/2014/main" val="3406897326"/>
                    </a:ext>
                  </a:extLst>
                </a:gridCol>
                <a:gridCol w="7692477">
                  <a:extLst>
                    <a:ext uri="{9D8B030D-6E8A-4147-A177-3AD203B41FA5}">
                      <a16:colId xmlns:a16="http://schemas.microsoft.com/office/drawing/2014/main" val="930306543"/>
                    </a:ext>
                  </a:extLst>
                </a:gridCol>
              </a:tblGrid>
              <a:tr h="465729">
                <a:tc>
                  <a:txBody>
                    <a:bodyPr/>
                    <a:lstStyle/>
                    <a:p>
                      <a:r>
                        <a:rPr lang="nl-NL" sz="2400" dirty="0">
                          <a:solidFill>
                            <a:srgbClr val="002060"/>
                          </a:solidFill>
                        </a:rPr>
                        <a:t>9:00</a:t>
                      </a:r>
                    </a:p>
                  </a:txBody>
                  <a:tcPr>
                    <a:solidFill>
                      <a:srgbClr val="CFD5EA"/>
                    </a:solidFill>
                  </a:tcPr>
                </a:tc>
                <a:tc>
                  <a:txBody>
                    <a:bodyPr/>
                    <a:lstStyle/>
                    <a:p>
                      <a:r>
                        <a:rPr lang="nl-NL" sz="2400" dirty="0">
                          <a:solidFill>
                            <a:srgbClr val="002060"/>
                          </a:solidFill>
                        </a:rPr>
                        <a:t>Opening en doelen</a:t>
                      </a:r>
                    </a:p>
                  </a:txBody>
                  <a:tcPr>
                    <a:solidFill>
                      <a:srgbClr val="CFD5EA"/>
                    </a:solidFill>
                  </a:tcPr>
                </a:tc>
                <a:extLst>
                  <a:ext uri="{0D108BD9-81ED-4DB2-BD59-A6C34878D82A}">
                    <a16:rowId xmlns:a16="http://schemas.microsoft.com/office/drawing/2014/main" val="3836492736"/>
                  </a:ext>
                </a:extLst>
              </a:tr>
              <a:tr h="465729">
                <a:tc>
                  <a:txBody>
                    <a:bodyPr/>
                    <a:lstStyle/>
                    <a:p>
                      <a:r>
                        <a:rPr lang="nl-NL" sz="2400" b="1" dirty="0">
                          <a:solidFill>
                            <a:srgbClr val="002060"/>
                          </a:solidFill>
                        </a:rPr>
                        <a:t>9:10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Terugblik, korte herhaling </a:t>
                      </a:r>
                      <a:r>
                        <a:rPr lang="nl-NL" sz="2400" dirty="0" err="1">
                          <a:solidFill>
                            <a:srgbClr val="002060"/>
                          </a:solidFill>
                        </a:rPr>
                        <a:t>nav</a:t>
                      </a:r>
                      <a:r>
                        <a:rPr lang="nl-NL" sz="2400" dirty="0">
                          <a:solidFill>
                            <a:srgbClr val="002060"/>
                          </a:solidFill>
                        </a:rPr>
                        <a:t> vorige studiemorgen</a:t>
                      </a:r>
                    </a:p>
                  </a:txBody>
                  <a:tcPr>
                    <a:solidFill>
                      <a:srgbClr val="FFFF00"/>
                    </a:solidFill>
                  </a:tcPr>
                </a:tc>
                <a:extLst>
                  <a:ext uri="{0D108BD9-81ED-4DB2-BD59-A6C34878D82A}">
                    <a16:rowId xmlns:a16="http://schemas.microsoft.com/office/drawing/2014/main" val="3193938193"/>
                  </a:ext>
                </a:extLst>
              </a:tr>
              <a:tr h="465729">
                <a:tc>
                  <a:txBody>
                    <a:bodyPr/>
                    <a:lstStyle/>
                    <a:p>
                      <a:r>
                        <a:rPr lang="nl-NL" sz="2400" b="1" dirty="0">
                          <a:solidFill>
                            <a:srgbClr val="002060"/>
                          </a:solidFill>
                        </a:rPr>
                        <a:t>9:30</a:t>
                      </a:r>
                    </a:p>
                  </a:txBody>
                  <a:tcPr>
                    <a:solidFill>
                      <a:srgbClr val="00B0F0"/>
                    </a:solidFill>
                  </a:tcPr>
                </a:tc>
                <a:tc>
                  <a:txBody>
                    <a:bodyPr/>
                    <a:lstStyle/>
                    <a:p>
                      <a:r>
                        <a:rPr lang="nl-NL" sz="2400" dirty="0">
                          <a:solidFill>
                            <a:srgbClr val="002060"/>
                          </a:solidFill>
                        </a:rPr>
                        <a:t>Samen uitwerken blok aan de hand van het formulier</a:t>
                      </a:r>
                    </a:p>
                  </a:txBody>
                  <a:tcPr>
                    <a:solidFill>
                      <a:srgbClr val="00B0F0"/>
                    </a:solidFill>
                  </a:tcPr>
                </a:tc>
                <a:extLst>
                  <a:ext uri="{0D108BD9-81ED-4DB2-BD59-A6C34878D82A}">
                    <a16:rowId xmlns:a16="http://schemas.microsoft.com/office/drawing/2014/main" val="4128898807"/>
                  </a:ext>
                </a:extLst>
              </a:tr>
              <a:tr h="465729">
                <a:tc>
                  <a:txBody>
                    <a:bodyPr/>
                    <a:lstStyle/>
                    <a:p>
                      <a:r>
                        <a:rPr lang="nl-NL" sz="2400" b="1" dirty="0">
                          <a:solidFill>
                            <a:srgbClr val="002060"/>
                          </a:solidFill>
                        </a:rPr>
                        <a:t>10:15</a:t>
                      </a:r>
                    </a:p>
                  </a:txBody>
                  <a:tcPr>
                    <a:solidFill>
                      <a:srgbClr val="00B0F0"/>
                    </a:solidFill>
                  </a:tcPr>
                </a:tc>
                <a:tc>
                  <a:txBody>
                    <a:bodyPr/>
                    <a:lstStyle/>
                    <a:p>
                      <a:r>
                        <a:rPr lang="nl-NL" sz="2400" dirty="0">
                          <a:solidFill>
                            <a:srgbClr val="002060"/>
                          </a:solidFill>
                        </a:rPr>
                        <a:t>Pauze</a:t>
                      </a:r>
                    </a:p>
                  </a:txBody>
                  <a:tcPr>
                    <a:solidFill>
                      <a:srgbClr val="00B0F0"/>
                    </a:solidFill>
                  </a:tcPr>
                </a:tc>
                <a:extLst>
                  <a:ext uri="{0D108BD9-81ED-4DB2-BD59-A6C34878D82A}">
                    <a16:rowId xmlns:a16="http://schemas.microsoft.com/office/drawing/2014/main" val="3068714097"/>
                  </a:ext>
                </a:extLst>
              </a:tr>
              <a:tr h="0">
                <a:tc>
                  <a:txBody>
                    <a:bodyPr/>
                    <a:lstStyle/>
                    <a:p>
                      <a:r>
                        <a:rPr lang="nl-NL" sz="2400" b="1" dirty="0">
                          <a:solidFill>
                            <a:srgbClr val="002060"/>
                          </a:solidFill>
                        </a:rPr>
                        <a:t>10:30</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Korte plenaire terugkoppeling, uitwisselen ideeën</a:t>
                      </a:r>
                    </a:p>
                  </a:txBody>
                  <a:tcPr>
                    <a:solidFill>
                      <a:srgbClr val="00B0F0"/>
                    </a:solidFill>
                  </a:tcPr>
                </a:tc>
                <a:extLst>
                  <a:ext uri="{0D108BD9-81ED-4DB2-BD59-A6C34878D82A}">
                    <a16:rowId xmlns:a16="http://schemas.microsoft.com/office/drawing/2014/main" val="3125499856"/>
                  </a:ext>
                </a:extLst>
              </a:tr>
              <a:tr h="465729">
                <a:tc>
                  <a:txBody>
                    <a:bodyPr/>
                    <a:lstStyle/>
                    <a:p>
                      <a:r>
                        <a:rPr lang="nl-NL" sz="2400" b="1" dirty="0">
                          <a:solidFill>
                            <a:srgbClr val="002060"/>
                          </a:solidFill>
                        </a:rPr>
                        <a:t>10:50</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Verder uitwerken blokvoorbereiding, zo concreet mogelijk</a:t>
                      </a:r>
                    </a:p>
                  </a:txBody>
                  <a:tcPr>
                    <a:solidFill>
                      <a:srgbClr val="00B0F0"/>
                    </a:solidFill>
                  </a:tcPr>
                </a:tc>
                <a:extLst>
                  <a:ext uri="{0D108BD9-81ED-4DB2-BD59-A6C34878D82A}">
                    <a16:rowId xmlns:a16="http://schemas.microsoft.com/office/drawing/2014/main" val="229791125"/>
                  </a:ext>
                </a:extLst>
              </a:tr>
              <a:tr h="465729">
                <a:tc>
                  <a:txBody>
                    <a:bodyPr/>
                    <a:lstStyle/>
                    <a:p>
                      <a:r>
                        <a:rPr lang="nl-NL" sz="2400" b="1" dirty="0">
                          <a:solidFill>
                            <a:srgbClr val="002060"/>
                          </a:solidFill>
                        </a:rPr>
                        <a:t>12:00</a:t>
                      </a:r>
                    </a:p>
                  </a:txBody>
                  <a:tcPr>
                    <a:solidFill>
                      <a:srgbClr val="0FF936"/>
                    </a:solidFill>
                  </a:tcPr>
                </a:tc>
                <a:tc>
                  <a:txBody>
                    <a:bodyPr/>
                    <a:lstStyle/>
                    <a:p>
                      <a:r>
                        <a:rPr lang="nl-NL" sz="2400" dirty="0">
                          <a:solidFill>
                            <a:srgbClr val="002060"/>
                          </a:solidFill>
                        </a:rPr>
                        <a:t>Afsluiting</a:t>
                      </a:r>
                    </a:p>
                  </a:txBody>
                  <a:tcPr>
                    <a:solidFill>
                      <a:srgbClr val="0FF936"/>
                    </a:solidFill>
                  </a:tcPr>
                </a:tc>
                <a:extLst>
                  <a:ext uri="{0D108BD9-81ED-4DB2-BD59-A6C34878D82A}">
                    <a16:rowId xmlns:a16="http://schemas.microsoft.com/office/drawing/2014/main" val="784145475"/>
                  </a:ext>
                </a:extLst>
              </a:tr>
            </a:tbl>
          </a:graphicData>
        </a:graphic>
      </p:graphicFrame>
    </p:spTree>
    <p:extLst>
      <p:ext uri="{BB962C8B-B14F-4D97-AF65-F5344CB8AC3E}">
        <p14:creationId xmlns:p14="http://schemas.microsoft.com/office/powerpoint/2010/main" val="310242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morgen</a:t>
            </a:r>
          </a:p>
        </p:txBody>
      </p:sp>
      <p:sp>
        <p:nvSpPr>
          <p:cNvPr id="6" name="Tijdelijke aanduiding voor inhoud 5"/>
          <p:cNvSpPr>
            <a:spLocks noGrp="1"/>
          </p:cNvSpPr>
          <p:nvPr>
            <p:ph idx="1"/>
          </p:nvPr>
        </p:nvSpPr>
        <p:spPr/>
        <p:txBody>
          <a:bodyPr/>
          <a:lstStyle/>
          <a:p>
            <a:r>
              <a:rPr lang="nl-NL" dirty="0">
                <a:solidFill>
                  <a:srgbClr val="0B5DA7"/>
                </a:solidFill>
              </a:rPr>
              <a:t>We hebben een blok voorbereid aan de hand van de doelen</a:t>
            </a:r>
          </a:p>
          <a:p>
            <a:r>
              <a:rPr lang="nl-NL" dirty="0">
                <a:solidFill>
                  <a:srgbClr val="0B5DA7"/>
                </a:solidFill>
              </a:rPr>
              <a:t>We hebben nagedacht over een goed format voor de blokvoorbereiding</a:t>
            </a:r>
          </a:p>
          <a:p>
            <a:r>
              <a:rPr lang="nl-NL" dirty="0">
                <a:solidFill>
                  <a:srgbClr val="0B5DA7"/>
                </a:solidFill>
              </a:rPr>
              <a:t>We vormen een onderbouwde mening over deze manier van werken vanuit doelen</a:t>
            </a:r>
          </a:p>
          <a:p>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78526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1287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fontScale="92500"/>
          </a:bodyPr>
          <a:lstStyle/>
          <a:p>
            <a:pPr marL="0" indent="0">
              <a:buNone/>
            </a:pPr>
            <a:r>
              <a:rPr lang="nl-NL" dirty="0">
                <a:solidFill>
                  <a:srgbClr val="0B5DA7"/>
                </a:solidFill>
              </a:rPr>
              <a:t>Meer concentrisch van opbouw. </a:t>
            </a:r>
          </a:p>
          <a:p>
            <a:pPr marL="0" indent="0">
              <a:buNone/>
            </a:pPr>
            <a:endParaRPr lang="nl-NL" dirty="0">
              <a:solidFill>
                <a:srgbClr val="0B5DA7"/>
              </a:solidFill>
            </a:endParaRPr>
          </a:p>
          <a:p>
            <a:pPr marL="0" indent="0">
              <a:buNone/>
            </a:pPr>
            <a:r>
              <a:rPr lang="nl-NL" dirty="0">
                <a:solidFill>
                  <a:srgbClr val="0B5DA7"/>
                </a:solidFill>
              </a:rPr>
              <a:t>Welke elementen spelen een rol?</a:t>
            </a: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10" name="Picture 2">
            <a:extLst>
              <a:ext uri="{FF2B5EF4-FFF2-40B4-BE49-F238E27FC236}">
                <a16:creationId xmlns:a16="http://schemas.microsoft.com/office/drawing/2014/main" id="{8CDB522D-A076-4D91-B6AC-7C59EA44CC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7453" y="198782"/>
            <a:ext cx="4521732" cy="5655438"/>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66436A19-A046-419F-809C-4CD7621FC4E2}"/>
              </a:ext>
            </a:extLst>
          </p:cNvPr>
          <p:cNvPicPr>
            <a:picLocks noChangeAspect="1"/>
          </p:cNvPicPr>
          <p:nvPr/>
        </p:nvPicPr>
        <p:blipFill>
          <a:blip r:embed="rId7"/>
          <a:stretch>
            <a:fillRect/>
          </a:stretch>
        </p:blipFill>
        <p:spPr>
          <a:xfrm rot="20634676">
            <a:off x="1121077" y="3768390"/>
            <a:ext cx="1155410" cy="1708623"/>
          </a:xfrm>
          <a:prstGeom prst="rect">
            <a:avLst/>
          </a:prstGeom>
        </p:spPr>
      </p:pic>
    </p:spTree>
    <p:extLst>
      <p:ext uri="{BB962C8B-B14F-4D97-AF65-F5344CB8AC3E}">
        <p14:creationId xmlns:p14="http://schemas.microsoft.com/office/powerpoint/2010/main" val="205663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Bij </a:t>
            </a:r>
            <a:r>
              <a:rPr lang="nl-NL" b="1" dirty="0">
                <a:solidFill>
                  <a:srgbClr val="0456A2"/>
                </a:solidFill>
              </a:rPr>
              <a:t>leerprocessen</a:t>
            </a:r>
            <a:r>
              <a:rPr lang="nl-NL" dirty="0">
                <a:solidFill>
                  <a:srgbClr val="0456A2"/>
                </a:solidFill>
              </a:rPr>
              <a:t>, zoals het leren decoderen of het leren van grammaticale regels, gaat het om expliciete processen, waarbij duidelijke instructie nodig is (bijvoorbeeld directe instructie).</a:t>
            </a:r>
          </a:p>
          <a:p>
            <a:pPr marL="0" indent="0">
              <a:buNone/>
            </a:pPr>
            <a:endParaRPr lang="nl-NL" dirty="0">
              <a:solidFill>
                <a:srgbClr val="0456A2"/>
              </a:solidFill>
            </a:endParaRPr>
          </a:p>
          <a:p>
            <a:pPr marL="0" indent="0">
              <a:buNone/>
            </a:pPr>
            <a:r>
              <a:rPr lang="nl-NL" dirty="0">
                <a:solidFill>
                  <a:srgbClr val="0456A2"/>
                </a:solidFill>
              </a:rPr>
              <a:t>Bij </a:t>
            </a:r>
            <a:r>
              <a:rPr lang="nl-NL" b="1" dirty="0">
                <a:solidFill>
                  <a:srgbClr val="0456A2"/>
                </a:solidFill>
              </a:rPr>
              <a:t>ontwikkelingsprocessen, </a:t>
            </a:r>
            <a:r>
              <a:rPr lang="nl-NL" dirty="0">
                <a:solidFill>
                  <a:srgbClr val="0456A2"/>
                </a:solidFill>
              </a:rPr>
              <a:t>zoals het leren begrijpen van teksten, gaat het om impliciete processen. Daarbij staat frequent en gemotiveerd oefenen (bijvoorbeeld zelf teksten lezen) met adequate ondersteuning en feedback centraal.</a:t>
            </a: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6378751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6075</TotalTime>
  <Words>1026</Words>
  <Application>Microsoft Office PowerPoint</Application>
  <PresentationFormat>Breedbeeld</PresentationFormat>
  <Paragraphs>209</Paragraphs>
  <Slides>24</Slides>
  <Notes>16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Arial Rounded MT Bold</vt:lpstr>
      <vt:lpstr>Calibri</vt:lpstr>
      <vt:lpstr>Calibri Light</vt:lpstr>
      <vt:lpstr>Wingdings</vt:lpstr>
      <vt:lpstr>Kantoorthema</vt:lpstr>
      <vt:lpstr>PowerPoint-presentatie</vt:lpstr>
      <vt:lpstr>Even voorstellen</vt:lpstr>
      <vt:lpstr>Studiemorgen  ‘Blokvoorbereiding taal vanuit leerlijnen’</vt:lpstr>
      <vt:lpstr>Doelen voor deze morgen</vt:lpstr>
      <vt:lpstr>Leerlijn</vt:lpstr>
      <vt:lpstr>Wat is nu precies het einddoel?  </vt:lpstr>
      <vt:lpstr>2. Van methode naar leerlijn</vt:lpstr>
      <vt:lpstr>Leerlijn taal</vt:lpstr>
      <vt:lpstr>Leerprocessen en ontwikkelingsprocessen</vt:lpstr>
      <vt:lpstr>Leerprocessen en ontwikkelingsprocessen</vt:lpstr>
      <vt:lpstr>Woordenschat</vt:lpstr>
      <vt:lpstr>Leerprocessen en ontwikkelingsprocessen</vt:lpstr>
      <vt:lpstr>Leerprocessen en ontwikkelingsprocessen</vt:lpstr>
      <vt:lpstr>Begrijpend lezen: tekst- hart -hoofdvragen</vt:lpstr>
      <vt:lpstr>PowerPoint-presentatie</vt:lpstr>
      <vt:lpstr>Leerprocessen en ontwikkelingsprocessen</vt:lpstr>
      <vt:lpstr>Opdracht 1 Taal groep 3 t/m 8</vt:lpstr>
      <vt:lpstr>Opdracht 2 Taal groep 3 t/m 8</vt:lpstr>
      <vt:lpstr>Opdracht onderbouw</vt:lpstr>
      <vt:lpstr>Plenaire bespreking</vt:lpstr>
      <vt:lpstr>Filmpje kindgesprekken</vt:lpstr>
      <vt:lpstr>PowerPoint-presentatie</vt:lpstr>
      <vt:lpstr>Doelen voor deze dag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133</cp:revision>
  <cp:lastPrinted>2021-04-08T12:40:05Z</cp:lastPrinted>
  <dcterms:created xsi:type="dcterms:W3CDTF">2019-12-07T18:56:50Z</dcterms:created>
  <dcterms:modified xsi:type="dcterms:W3CDTF">2024-11-13T18:26:27Z</dcterms:modified>
</cp:coreProperties>
</file>