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6" r:id="rId2"/>
    <p:sldId id="448" r:id="rId3"/>
    <p:sldId id="409"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96" r:id="rId27"/>
    <p:sldId id="497" r:id="rId28"/>
    <p:sldId id="479" r:id="rId29"/>
    <p:sldId id="482" r:id="rId30"/>
    <p:sldId id="351" r:id="rId31"/>
    <p:sldId id="384" r:id="rId32"/>
    <p:sldId id="385" r:id="rId33"/>
    <p:sldId id="386" r:id="rId34"/>
    <p:sldId id="387" r:id="rId35"/>
    <p:sldId id="414" r:id="rId36"/>
    <p:sldId id="415" r:id="rId37"/>
    <p:sldId id="416" r:id="rId38"/>
    <p:sldId id="418" r:id="rId39"/>
    <p:sldId id="475" r:id="rId40"/>
    <p:sldId id="488" r:id="rId41"/>
    <p:sldId id="476" r:id="rId42"/>
    <p:sldId id="477" r:id="rId43"/>
    <p:sldId id="468" r:id="rId44"/>
    <p:sldId id="389" r:id="rId45"/>
    <p:sldId id="280" r:id="rId46"/>
    <p:sldId id="315" r:id="rId47"/>
    <p:sldId id="298" r:id="rId48"/>
    <p:sldId id="299" r:id="rId49"/>
    <p:sldId id="484" r:id="rId50"/>
    <p:sldId id="263" r:id="rId51"/>
    <p:sldId id="276" r:id="rId52"/>
    <p:sldId id="393" r:id="rId53"/>
    <p:sldId id="383" r:id="rId54"/>
    <p:sldId id="392" r:id="rId55"/>
    <p:sldId id="436" r:id="rId56"/>
    <p:sldId id="424" r:id="rId57"/>
    <p:sldId id="438" r:id="rId58"/>
    <p:sldId id="437" r:id="rId59"/>
    <p:sldId id="440" r:id="rId60"/>
    <p:sldId id="439" r:id="rId61"/>
    <p:sldId id="442" r:id="rId62"/>
    <p:sldId id="452" r:id="rId63"/>
    <p:sldId id="401" r:id="rId64"/>
    <p:sldId id="459" r:id="rId65"/>
    <p:sldId id="426" r:id="rId66"/>
    <p:sldId id="453" r:id="rId67"/>
    <p:sldId id="433" r:id="rId68"/>
    <p:sldId id="427" r:id="rId69"/>
    <p:sldId id="428" r:id="rId70"/>
    <p:sldId id="432" r:id="rId71"/>
    <p:sldId id="435" r:id="rId72"/>
    <p:sldId id="454" r:id="rId73"/>
    <p:sldId id="455" r:id="rId74"/>
    <p:sldId id="457" r:id="rId75"/>
    <p:sldId id="447" r:id="rId76"/>
    <p:sldId id="498" r:id="rId77"/>
    <p:sldId id="499" r:id="rId78"/>
    <p:sldId id="334" r:id="rId79"/>
    <p:sldId id="350" r:id="rId80"/>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6-11-2024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6-11-2024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8B16-10E4-FC8C-C743-7B56BB500B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8F6A91-1D8E-863B-CB39-4005152B5E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74057A-0164-3C60-A977-89AFCCB4B10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931D341-C70E-46F5-C0CE-27D74D735726}"/>
              </a:ext>
            </a:extLst>
          </p:cNvPr>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284068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AC62-77A8-A03A-DECB-4121394917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97BB03-6462-98CB-FAEC-A72C412CA1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D9B7BC-D617-8B1C-13CB-A76A1D7F0E3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7FB64D8-D308-17BB-9386-4DEC3D1E0F1C}"/>
              </a:ext>
            </a:extLst>
          </p:cNvPr>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161424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28</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45</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62</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08010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73</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6-11-2024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6-11-2024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7" Type="http://schemas.microsoft.com/office/2007/relationships/hdphoto" Target="../media/hdphoto1.wdp"/><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28.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png"/><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en 2F zijn het einddoel voor het basisonderwijs: S = standaardniveau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7E630-3091-5604-2927-1964001F83B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2FE887C-E09B-6233-63A5-5835898ABEB5}"/>
              </a:ext>
            </a:extLst>
          </p:cNvPr>
          <p:cNvSpPr>
            <a:spLocks noGrp="1"/>
          </p:cNvSpPr>
          <p:nvPr>
            <p:ph type="title"/>
          </p:nvPr>
        </p:nvSpPr>
        <p:spPr>
          <a:xfrm>
            <a:off x="357810" y="1677090"/>
            <a:ext cx="11522764" cy="1325563"/>
          </a:xfrm>
        </p:spPr>
        <p:txBody>
          <a:bodyPr>
            <a:normAutofit/>
          </a:bodyPr>
          <a:lstStyle/>
          <a:p>
            <a:r>
              <a:rPr lang="nl-NL" sz="2400" dirty="0">
                <a:solidFill>
                  <a:srgbClr val="87B632"/>
                </a:solidFill>
                <a:latin typeface="Arial Rounded MT Bold" panose="020F0704030504030204" pitchFamily="34" charset="0"/>
              </a:rPr>
              <a:t>Hoe zou jij het einddoel voor eind basisschool voor taal willen formuleren?</a:t>
            </a:r>
          </a:p>
        </p:txBody>
      </p:sp>
      <p:pic>
        <p:nvPicPr>
          <p:cNvPr id="5" name="Afbeelding 4">
            <a:extLst>
              <a:ext uri="{FF2B5EF4-FFF2-40B4-BE49-F238E27FC236}">
                <a16:creationId xmlns:a16="http://schemas.microsoft.com/office/drawing/2014/main" id="{E9F003CE-7B06-A57B-0B17-0E7EA31EAD8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81D4B71B-51F4-C4DD-15F3-918D5013ACC6}"/>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150000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6D85-C7FD-491C-94E5-E054729767D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E86EA86-7359-72AF-8BC4-5FC417990818}"/>
              </a:ext>
            </a:extLst>
          </p:cNvPr>
          <p:cNvSpPr>
            <a:spLocks noGrp="1"/>
          </p:cNvSpPr>
          <p:nvPr>
            <p:ph type="title"/>
          </p:nvPr>
        </p:nvSpPr>
        <p:spPr>
          <a:xfrm>
            <a:off x="357810" y="1677090"/>
            <a:ext cx="11522764" cy="1325563"/>
          </a:xfrm>
        </p:spPr>
        <p:txBody>
          <a:bodyPr>
            <a:normAutofit/>
          </a:bodyPr>
          <a:lstStyle/>
          <a:p>
            <a:r>
              <a:rPr lang="nl-NL" sz="2400" dirty="0">
                <a:solidFill>
                  <a:srgbClr val="87B632"/>
                </a:solidFill>
                <a:latin typeface="Arial Rounded MT Bold" panose="020F0704030504030204" pitchFamily="34" charset="0"/>
              </a:rPr>
              <a:t>Hoe zouden we dit eindniveau kunnen vaststellen bij de leerlingen? </a:t>
            </a:r>
          </a:p>
        </p:txBody>
      </p:sp>
      <p:pic>
        <p:nvPicPr>
          <p:cNvPr id="5" name="Afbeelding 4">
            <a:extLst>
              <a:ext uri="{FF2B5EF4-FFF2-40B4-BE49-F238E27FC236}">
                <a16:creationId xmlns:a16="http://schemas.microsoft.com/office/drawing/2014/main" id="{D414A9B4-5846-5021-DFF2-499D145CBFD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93902E93-46DA-E695-B472-438A3FC8943A}"/>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354182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330215992"/>
              </p:ext>
            </p:extLst>
          </p:nvPr>
        </p:nvGraphicFramePr>
        <p:xfrm>
          <a:off x="1361660" y="1280015"/>
          <a:ext cx="8643707" cy="3260103"/>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65729">
                <a:tc>
                  <a:txBody>
                    <a:bodyPr/>
                    <a:lstStyle/>
                    <a:p>
                      <a:r>
                        <a:rPr lang="nl-NL" sz="2400" dirty="0">
                          <a:solidFill>
                            <a:srgbClr val="002060"/>
                          </a:solidFill>
                        </a:rPr>
                        <a:t>14:45</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65729">
                <a:tc>
                  <a:txBody>
                    <a:bodyPr/>
                    <a:lstStyle/>
                    <a:p>
                      <a:r>
                        <a:rPr lang="nl-NL" sz="2400" b="1" dirty="0">
                          <a:solidFill>
                            <a:srgbClr val="002060"/>
                          </a:solidFill>
                        </a:rPr>
                        <a:t>14:50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15:30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465729">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465729">
                <a:tc>
                  <a:txBody>
                    <a:bodyPr/>
                    <a:lstStyle/>
                    <a:p>
                      <a:r>
                        <a:rPr lang="nl-NL" sz="2400" b="1" dirty="0">
                          <a:solidFill>
                            <a:srgbClr val="002060"/>
                          </a:solidFill>
                        </a:rPr>
                        <a:t>16:00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Leerlijn taal, rijke taal, opdracht doelen Taal Actief</a:t>
                      </a:r>
                    </a:p>
                  </a:txBody>
                  <a:tcPr>
                    <a:solidFill>
                      <a:srgbClr val="00B0F0"/>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16:45</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49170917"/>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Nederlands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1697288" y="1003888"/>
            <a:ext cx="7864155" cy="4976112"/>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middag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en de nieuwe kerndoelen voor rekenen en taal</a:t>
            </a:r>
          </a:p>
          <a:p>
            <a:r>
              <a:rPr lang="nl-NL" dirty="0">
                <a:solidFill>
                  <a:srgbClr val="0B5DA7"/>
                </a:solidFill>
              </a:rPr>
              <a:t>We begrijpen waar de ruimte zit om keuzes te maken uit de methode als we denken vanuit leerlijnen</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5A63FB9-742C-AAE4-EDAE-A5D135662FD7}"/>
              </a:ext>
            </a:extLst>
          </p:cNvPr>
          <p:cNvPicPr>
            <a:picLocks noChangeAspect="1"/>
          </p:cNvPicPr>
          <p:nvPr/>
        </p:nvPicPr>
        <p:blipFill>
          <a:blip r:embed="rId2"/>
          <a:stretch>
            <a:fillRect/>
          </a:stretch>
        </p:blipFill>
        <p:spPr>
          <a:xfrm>
            <a:off x="0" y="1146196"/>
            <a:ext cx="12192000" cy="4565608"/>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B2447F-BD80-A076-82D5-6DE791542477}"/>
              </a:ext>
            </a:extLst>
          </p:cNvPr>
          <p:cNvPicPr>
            <a:picLocks noChangeAspect="1"/>
          </p:cNvPicPr>
          <p:nvPr/>
        </p:nvPicPr>
        <p:blipFill>
          <a:blip r:embed="rId2"/>
          <a:stretch>
            <a:fillRect/>
          </a:stretch>
        </p:blipFill>
        <p:spPr>
          <a:xfrm>
            <a:off x="0" y="681062"/>
            <a:ext cx="12192000" cy="5495876"/>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F8EF21-D2F3-C0BF-902B-A3AF64E4F96D}"/>
              </a:ext>
            </a:extLst>
          </p:cNvPr>
          <p:cNvPicPr>
            <a:picLocks noChangeAspect="1"/>
          </p:cNvPicPr>
          <p:nvPr/>
        </p:nvPicPr>
        <p:blipFill>
          <a:blip r:embed="rId2"/>
          <a:stretch>
            <a:fillRect/>
          </a:stretch>
        </p:blipFill>
        <p:spPr>
          <a:xfrm>
            <a:off x="0" y="720069"/>
            <a:ext cx="12192000" cy="5417861"/>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2593EAF-CEB6-B65B-4E48-C454BE02AC76}"/>
              </a:ext>
            </a:extLst>
          </p:cNvPr>
          <p:cNvPicPr>
            <a:picLocks noChangeAspect="1"/>
          </p:cNvPicPr>
          <p:nvPr/>
        </p:nvPicPr>
        <p:blipFill>
          <a:blip r:embed="rId2"/>
          <a:stretch>
            <a:fillRect/>
          </a:stretch>
        </p:blipFill>
        <p:spPr>
          <a:xfrm>
            <a:off x="0" y="400898"/>
            <a:ext cx="12192000" cy="6056204"/>
          </a:xfrm>
          <a:prstGeom prst="rect">
            <a:avLst/>
          </a:prstGeom>
        </p:spPr>
      </p:pic>
    </p:spTree>
    <p:extLst>
      <p:ext uri="{BB962C8B-B14F-4D97-AF65-F5344CB8AC3E}">
        <p14:creationId xmlns:p14="http://schemas.microsoft.com/office/powerpoint/2010/main" val="198770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p>
          <a:p>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258052"/>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25843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 (stellen)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07903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99014" y="342802"/>
            <a:ext cx="10818316" cy="52155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456A2"/>
                </a:solidFill>
                <a:effectLst/>
                <a:latin typeface="Calibri" panose="020F0502020204030204" pitchFamily="34" charset="0"/>
                <a:ea typeface="Calibri" panose="020F0502020204030204" pitchFamily="34" charset="0"/>
              </a:rPr>
              <a:t>Taal leren is complex, concentrisch. De uitvoering is echter redelijk eenduidig. Wat kun je doen?</a:t>
            </a:r>
          </a:p>
          <a:p>
            <a:pPr marL="0" indent="0">
              <a:buNone/>
            </a:pPr>
            <a:endParaRPr lang="nl-NL" b="1" dirty="0">
              <a:solidFill>
                <a:srgbClr val="0456A2"/>
              </a:solidFill>
              <a:effectLst/>
              <a:latin typeface="Calibri" panose="020F0502020204030204" pitchFamily="34" charset="0"/>
              <a:ea typeface="Calibri" panose="020F0502020204030204" pitchFamily="34" charset="0"/>
            </a:endParaRPr>
          </a:p>
          <a:p>
            <a:r>
              <a:rPr lang="nl-NL" dirty="0">
                <a:solidFill>
                  <a:srgbClr val="0456A2"/>
                </a:solidFill>
                <a:effectLst/>
                <a:latin typeface="Calibri" panose="020F0502020204030204" pitchFamily="34" charset="0"/>
                <a:ea typeface="Calibri" panose="020F0502020204030204" pitchFamily="34" charset="0"/>
              </a:rPr>
              <a:t>Woordenschat:  lezen, lezen, lezen, voorlezen, voorlezen</a:t>
            </a:r>
          </a:p>
          <a:p>
            <a:r>
              <a:rPr lang="nl-NL" dirty="0">
                <a:solidFill>
                  <a:srgbClr val="0456A2"/>
                </a:solidFill>
                <a:effectLst/>
                <a:latin typeface="Calibri" panose="020F0502020204030204" pitchFamily="34" charset="0"/>
                <a:ea typeface="Calibri" panose="020F0502020204030204" pitchFamily="34" charset="0"/>
              </a:rPr>
              <a:t>Taalbeschouwing</a:t>
            </a:r>
          </a:p>
          <a:p>
            <a:r>
              <a:rPr lang="nl-NL" dirty="0">
                <a:solidFill>
                  <a:srgbClr val="0456A2"/>
                </a:solidFill>
                <a:effectLst/>
                <a:latin typeface="Calibri" panose="020F0502020204030204" pitchFamily="34" charset="0"/>
                <a:ea typeface="Calibri" panose="020F0502020204030204" pitchFamily="34" charset="0"/>
              </a:rPr>
              <a:t>Spreekwoorden en gezegden</a:t>
            </a:r>
          </a:p>
          <a:p>
            <a:r>
              <a:rPr lang="nl-NL" dirty="0">
                <a:solidFill>
                  <a:srgbClr val="0456A2"/>
                </a:solidFill>
                <a:effectLst/>
                <a:latin typeface="Calibri" panose="020F0502020204030204" pitchFamily="34" charset="0"/>
                <a:ea typeface="Calibri" panose="020F0502020204030204" pitchFamily="34" charset="0"/>
              </a:rPr>
              <a:t>Zinsontleding: wees nuchter, wel belangrijk, maar niet altijd alle details . </a:t>
            </a:r>
          </a:p>
          <a:p>
            <a:r>
              <a:rPr lang="nl-NL" dirty="0">
                <a:solidFill>
                  <a:srgbClr val="0456A2"/>
                </a:solidFill>
                <a:effectLst/>
                <a:latin typeface="Calibri" panose="020F0502020204030204" pitchFamily="34" charset="0"/>
                <a:ea typeface="Calibri" panose="020F0502020204030204" pitchFamily="34" charset="0"/>
              </a:rPr>
              <a:t>Spelling: ook veel lezen en schrijven</a:t>
            </a:r>
          </a:p>
          <a:p>
            <a:r>
              <a:rPr lang="nl-NL" dirty="0">
                <a:solidFill>
                  <a:srgbClr val="0456A2"/>
                </a:solidFill>
                <a:effectLst/>
                <a:latin typeface="Calibri" panose="020F0502020204030204" pitchFamily="34" charset="0"/>
                <a:ea typeface="Calibri" panose="020F0502020204030204" pitchFamily="34" charset="0"/>
              </a:rPr>
              <a:t>Werkwoordspelling: vooral </a:t>
            </a:r>
            <a:r>
              <a:rPr lang="nl-NL" dirty="0" err="1">
                <a:solidFill>
                  <a:srgbClr val="0456A2"/>
                </a:solidFill>
                <a:effectLst/>
                <a:latin typeface="Calibri" panose="020F0502020204030204" pitchFamily="34" charset="0"/>
                <a:ea typeface="Calibri" panose="020F0502020204030204" pitchFamily="34" charset="0"/>
              </a:rPr>
              <a:t>dt</a:t>
            </a:r>
            <a:r>
              <a:rPr lang="nl-NL" dirty="0">
                <a:solidFill>
                  <a:srgbClr val="0456A2"/>
                </a:solidFill>
                <a:effectLst/>
                <a:latin typeface="Calibri" panose="020F0502020204030204" pitchFamily="34" charset="0"/>
                <a:ea typeface="Calibri" panose="020F0502020204030204" pitchFamily="34" charset="0"/>
              </a:rPr>
              <a:t> regels, wel regels, hou het simpel, ook veel schrijven en dictee</a:t>
            </a:r>
          </a:p>
          <a:p>
            <a:r>
              <a:rPr lang="nl-NL">
                <a:solidFill>
                  <a:srgbClr val="0456A2"/>
                </a:solidFill>
                <a:latin typeface="Calibri" panose="020F0502020204030204" pitchFamily="34" charset="0"/>
                <a:ea typeface="Calibri" panose="020F0502020204030204" pitchFamily="34" charset="0"/>
              </a:rPr>
              <a:t>Spreken en luisteren</a:t>
            </a:r>
            <a:endParaRPr lang="nl-NL" dirty="0">
              <a:solidFill>
                <a:srgbClr val="0456A2"/>
              </a:solidFill>
              <a:effectLst/>
              <a:latin typeface="Calibri" panose="020F0502020204030204" pitchFamily="34" charset="0"/>
              <a:ea typeface="Calibri" panose="020F0502020204030204" pitchFamily="34" charset="0"/>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80860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37DA-7659-7E9E-97CA-46B6AE9B2239}"/>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D92F1946-CA28-9F2A-DCE7-9D91218BCC9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73AD6BDC-82C9-ED92-8C67-9DDED6D4D4F0}"/>
              </a:ext>
            </a:extLst>
          </p:cNvPr>
          <p:cNvSpPr txBox="1">
            <a:spLocks/>
          </p:cNvSpPr>
          <p:nvPr/>
        </p:nvSpPr>
        <p:spPr>
          <a:xfrm>
            <a:off x="313756" y="1136725"/>
            <a:ext cx="7041200" cy="3788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Bekijk de leerlijnen voor taal vanuit TA5 (zie website).</a:t>
            </a: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Stel: je komt tijd tekort voor je taallessen.</a:t>
            </a:r>
          </a:p>
          <a:p>
            <a:r>
              <a:rPr lang="nl-NL" sz="2000" dirty="0">
                <a:solidFill>
                  <a:srgbClr val="00BFFE"/>
                </a:solidFill>
                <a:latin typeface="Arial Rounded MT Bold" panose="020F0704030504030204" pitchFamily="34" charset="0"/>
              </a:rPr>
              <a:t>Wat zou jij dan als eerste schrappen of anders doen?</a:t>
            </a:r>
          </a:p>
          <a:p>
            <a:r>
              <a:rPr lang="nl-NL" sz="2000" dirty="0">
                <a:solidFill>
                  <a:srgbClr val="00BFFE"/>
                </a:solidFill>
                <a:latin typeface="Arial Rounded MT Bold" panose="020F0704030504030204" pitchFamily="34" charset="0"/>
              </a:rPr>
              <a:t>Bespreek dit met je collega/per bouw.</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panose="020B0604020202020204" pitchFamily="34" charset="0"/>
                <a:cs typeface="Arial" panose="020B0604020202020204" pitchFamily="34" charset="0"/>
              </a:rPr>
              <a:t>Onderliggende vragen: </a:t>
            </a:r>
          </a:p>
          <a:p>
            <a:r>
              <a:rPr lang="nl-NL" sz="2000" dirty="0">
                <a:solidFill>
                  <a:srgbClr val="00BFFE"/>
                </a:solidFill>
                <a:latin typeface="Arial" panose="020B0604020202020204" pitchFamily="34" charset="0"/>
                <a:cs typeface="Arial" panose="020B0604020202020204" pitchFamily="34" charset="0"/>
              </a:rPr>
              <a:t>Haal je de taaldoelen door de methode te volgen?</a:t>
            </a:r>
          </a:p>
          <a:p>
            <a:r>
              <a:rPr lang="nl-NL" sz="2000" dirty="0">
                <a:solidFill>
                  <a:srgbClr val="00BFFE"/>
                </a:solidFill>
                <a:latin typeface="Arial" panose="020B0604020202020204" pitchFamily="34" charset="0"/>
                <a:cs typeface="Arial" panose="020B0604020202020204" pitchFamily="34" charset="0"/>
              </a:rPr>
              <a:t>Als je meer denkt vanuit doelen, wat zou je willen aanpassen in het aanbod?</a:t>
            </a:r>
          </a:p>
          <a:p>
            <a:r>
              <a:rPr lang="nl-NL" sz="2000" dirty="0">
                <a:solidFill>
                  <a:srgbClr val="00BFFE"/>
                </a:solidFill>
                <a:latin typeface="Arial" panose="020B0604020202020204" pitchFamily="34" charset="0"/>
                <a:cs typeface="Arial" panose="020B0604020202020204" pitchFamily="34" charset="0"/>
              </a:rPr>
              <a:t>Meet de toets de goede dingen, helpt dat om het doel te halen? </a:t>
            </a:r>
          </a:p>
          <a:p>
            <a:endParaRPr lang="nl-NL" sz="2000" dirty="0">
              <a:solidFill>
                <a:srgbClr val="00BFFE"/>
              </a:solidFill>
              <a:latin typeface="Arial Rounded MT Bold" panose="020F0704030504030204" pitchFamily="34" charset="0"/>
            </a:endParaRPr>
          </a:p>
        </p:txBody>
      </p:sp>
      <p:sp>
        <p:nvSpPr>
          <p:cNvPr id="4" name="Titel 1">
            <a:extLst>
              <a:ext uri="{FF2B5EF4-FFF2-40B4-BE49-F238E27FC236}">
                <a16:creationId xmlns:a16="http://schemas.microsoft.com/office/drawing/2014/main" id="{098692AA-4979-1E91-A120-52B5E549A216}"/>
              </a:ext>
            </a:extLst>
          </p:cNvPr>
          <p:cNvSpPr txBox="1">
            <a:spLocks/>
          </p:cNvSpPr>
          <p:nvPr/>
        </p:nvSpPr>
        <p:spPr>
          <a:xfrm>
            <a:off x="-104836" y="431168"/>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Gesprek</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A6818646-3760-055A-E739-AA113712BD7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422E53EC-BB58-A602-A9FD-AC43A13624A8}"/>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79B5B578-D1C0-2CD1-51A1-6C91F13B9A14}"/>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1090423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4F28-7815-B751-DA3C-E9719EDC2519}"/>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C35A3463-D7DD-5922-58CD-890D23A6CF1F}"/>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72ADF062-35EE-1590-431C-1B5F71735BD8}"/>
              </a:ext>
            </a:extLst>
          </p:cNvPr>
          <p:cNvSpPr txBox="1">
            <a:spLocks/>
          </p:cNvSpPr>
          <p:nvPr/>
        </p:nvSpPr>
        <p:spPr>
          <a:xfrm>
            <a:off x="313756" y="1136725"/>
            <a:ext cx="7041200" cy="3788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Hoe kijk jij aan tegen meer doelgericht werken en iets minder vanuit de methode?</a:t>
            </a: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a:p>
            <a:endParaRPr lang="nl-NL" sz="2000" dirty="0">
              <a:solidFill>
                <a:srgbClr val="00BFFE"/>
              </a:solidFill>
              <a:latin typeface="Arial Rounded MT Bold" panose="020F0704030504030204" pitchFamily="34" charset="0"/>
            </a:endParaRPr>
          </a:p>
        </p:txBody>
      </p:sp>
      <p:sp>
        <p:nvSpPr>
          <p:cNvPr id="4" name="Titel 1">
            <a:extLst>
              <a:ext uri="{FF2B5EF4-FFF2-40B4-BE49-F238E27FC236}">
                <a16:creationId xmlns:a16="http://schemas.microsoft.com/office/drawing/2014/main" id="{DEF06435-947B-4ADF-F2F8-5EC029234547}"/>
              </a:ext>
            </a:extLst>
          </p:cNvPr>
          <p:cNvSpPr txBox="1">
            <a:spLocks/>
          </p:cNvSpPr>
          <p:nvPr/>
        </p:nvSpPr>
        <p:spPr>
          <a:xfrm>
            <a:off x="-104836" y="431168"/>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Gesprek</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EE0F33DE-3DF0-A8E5-CFB7-30897676813C}"/>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72DF5AA1-064F-B10D-70BD-DB661028DF45}"/>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A747DAFE-CAC9-6D44-4C37-6D9EB4DD2F61}"/>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3221987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6031</TotalTime>
  <Words>3148</Words>
  <Application>Microsoft Office PowerPoint</Application>
  <PresentationFormat>Breedbeeld</PresentationFormat>
  <Paragraphs>467</Paragraphs>
  <Slides>79</Slides>
  <Notes>45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79</vt:i4>
      </vt:variant>
    </vt:vector>
  </HeadingPairs>
  <TitlesOfParts>
    <vt:vector size="87"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Studiemiddag ‘Doelgericht werken vanuit leerlijnen’</vt:lpstr>
      <vt:lpstr>Doelen voor deze middag</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1S en 2F zijn het einddoel voor het basisonderwijs: S = standaardniveau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Doorstroomtoets  </vt:lpstr>
      <vt:lpstr>Voorbeelden referentieopgaven eindtoets</vt:lpstr>
      <vt:lpstr>Voorbeelden referentieopgaven eindtoets</vt:lpstr>
      <vt:lpstr>PowerPoint-presentatie</vt:lpstr>
      <vt:lpstr>Leerlijn taal</vt:lpstr>
      <vt:lpstr>Hoe zou jij het einddoel voor eind basisschool voor taal willen formuleren?</vt:lpstr>
      <vt:lpstr>Hoe zouden we dit eindniveau kunnen vaststellen bij de leerlingen? </vt:lpstr>
      <vt:lpstr>Wat is nu precies het einddoel?  </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Leerlijn taal</vt:lpstr>
      <vt:lpstr>Rijke taal</vt:lpstr>
      <vt:lpstr>Referentieniveaus taal, domeinen</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hart -hoofdvragen</vt:lpstr>
      <vt:lpstr>PowerPoint-presentatie</vt:lpstr>
      <vt:lpstr>Leerprocessen en ontwikkelingsprocessen</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136</cp:revision>
  <cp:lastPrinted>2021-04-08T12:40:05Z</cp:lastPrinted>
  <dcterms:created xsi:type="dcterms:W3CDTF">2019-12-07T18:56:50Z</dcterms:created>
  <dcterms:modified xsi:type="dcterms:W3CDTF">2024-11-06T08:38:21Z</dcterms:modified>
</cp:coreProperties>
</file>