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336" r:id="rId2"/>
    <p:sldId id="448" r:id="rId3"/>
    <p:sldId id="409" r:id="rId4"/>
    <p:sldId id="495" r:id="rId5"/>
    <p:sldId id="333" r:id="rId6"/>
    <p:sldId id="296" r:id="rId7"/>
    <p:sldId id="297" r:id="rId8"/>
    <p:sldId id="260" r:id="rId9"/>
    <p:sldId id="303" r:id="rId10"/>
    <p:sldId id="485" r:id="rId11"/>
    <p:sldId id="304" r:id="rId12"/>
    <p:sldId id="305" r:id="rId13"/>
    <p:sldId id="306" r:id="rId14"/>
    <p:sldId id="329" r:id="rId15"/>
    <p:sldId id="308" r:id="rId16"/>
    <p:sldId id="311" r:id="rId17"/>
    <p:sldId id="312" r:id="rId18"/>
    <p:sldId id="307" r:id="rId19"/>
    <p:sldId id="470" r:id="rId20"/>
    <p:sldId id="469" r:id="rId21"/>
    <p:sldId id="400" r:id="rId22"/>
    <p:sldId id="397" r:id="rId23"/>
    <p:sldId id="398" r:id="rId24"/>
    <p:sldId id="396" r:id="rId25"/>
    <p:sldId id="431" r:id="rId26"/>
    <p:sldId id="496" r:id="rId27"/>
    <p:sldId id="497" r:id="rId28"/>
    <p:sldId id="479" r:id="rId29"/>
    <p:sldId id="482" r:id="rId30"/>
    <p:sldId id="351" r:id="rId31"/>
    <p:sldId id="384" r:id="rId32"/>
    <p:sldId id="385" r:id="rId33"/>
    <p:sldId id="386" r:id="rId34"/>
    <p:sldId id="387" r:id="rId35"/>
    <p:sldId id="414" r:id="rId36"/>
    <p:sldId id="415" r:id="rId37"/>
    <p:sldId id="416" r:id="rId38"/>
    <p:sldId id="418" r:id="rId39"/>
    <p:sldId id="475" r:id="rId40"/>
    <p:sldId id="488" r:id="rId41"/>
    <p:sldId id="476" r:id="rId42"/>
    <p:sldId id="477" r:id="rId43"/>
    <p:sldId id="468" r:id="rId44"/>
    <p:sldId id="500" r:id="rId45"/>
    <p:sldId id="389" r:id="rId46"/>
    <p:sldId id="280" r:id="rId47"/>
    <p:sldId id="315" r:id="rId48"/>
    <p:sldId id="298" r:id="rId49"/>
    <p:sldId id="299" r:id="rId50"/>
    <p:sldId id="484" r:id="rId51"/>
    <p:sldId id="263" r:id="rId52"/>
    <p:sldId id="276" r:id="rId53"/>
    <p:sldId id="393" r:id="rId54"/>
    <p:sldId id="383" r:id="rId55"/>
    <p:sldId id="392" r:id="rId56"/>
    <p:sldId id="424" r:id="rId57"/>
    <p:sldId id="436" r:id="rId58"/>
    <p:sldId id="439" r:id="rId59"/>
    <p:sldId id="438" r:id="rId60"/>
    <p:sldId id="437" r:id="rId61"/>
    <p:sldId id="440" r:id="rId62"/>
    <p:sldId id="442" r:id="rId63"/>
    <p:sldId id="452" r:id="rId64"/>
    <p:sldId id="401" r:id="rId65"/>
    <p:sldId id="459" r:id="rId66"/>
    <p:sldId id="426" r:id="rId67"/>
    <p:sldId id="453" r:id="rId68"/>
    <p:sldId id="433" r:id="rId69"/>
    <p:sldId id="427" r:id="rId70"/>
    <p:sldId id="428" r:id="rId71"/>
    <p:sldId id="432" r:id="rId72"/>
    <p:sldId id="435" r:id="rId73"/>
    <p:sldId id="454" r:id="rId74"/>
    <p:sldId id="455" r:id="rId75"/>
    <p:sldId id="457" r:id="rId76"/>
    <p:sldId id="447" r:id="rId77"/>
    <p:sldId id="498" r:id="rId78"/>
    <p:sldId id="502" r:id="rId79"/>
    <p:sldId id="501" r:id="rId80"/>
    <p:sldId id="334" r:id="rId81"/>
    <p:sldId id="350" r:id="rId82"/>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936"/>
    <a:srgbClr val="00ADD2"/>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5" d="100"/>
          <a:sy n="115" d="100"/>
        </p:scale>
        <p:origin x="427"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7-11-2024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7-11-2024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8B16-10E4-FC8C-C743-7B56BB500BF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C8F6A91-1D8E-863B-CB39-4005152B5E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74057A-0164-3C60-A977-89AFCCB4B10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931D341-C70E-46F5-C0CE-27D74D735726}"/>
              </a:ext>
            </a:extLst>
          </p:cNvPr>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2840688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AC62-77A8-A03A-DECB-4121394917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97BB03-6462-98CB-FAEC-A72C412CA1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3D9B7BC-D617-8B1C-13CB-A76A1D7F0E3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7FB64D8-D308-17BB-9386-4DEC3D1E0F1C}"/>
              </a:ext>
            </a:extLst>
          </p:cNvPr>
          <p:cNvSpPr>
            <a:spLocks noGrp="1"/>
          </p:cNvSpPr>
          <p:nvPr>
            <p:ph type="sldNum" sz="quarter" idx="5"/>
          </p:nvPr>
        </p:nvSpPr>
        <p:spPr/>
        <p:txBody>
          <a:bodyPr/>
          <a:lstStyle/>
          <a:p>
            <a:fld id="{1AA0B119-BECA-4257-A2C1-D3F8BA9696F2}" type="slidenum">
              <a:rPr lang="nl-NL" smtClean="0"/>
              <a:t>27</a:t>
            </a:fld>
            <a:endParaRPr lang="nl-NL"/>
          </a:p>
        </p:txBody>
      </p:sp>
    </p:spTree>
    <p:extLst>
      <p:ext uri="{BB962C8B-B14F-4D97-AF65-F5344CB8AC3E}">
        <p14:creationId xmlns:p14="http://schemas.microsoft.com/office/powerpoint/2010/main" val="161424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28</a:t>
            </a:fld>
            <a:endParaRPr lang="nl-NL"/>
          </a:p>
        </p:txBody>
      </p:sp>
    </p:spTree>
    <p:extLst>
      <p:ext uri="{BB962C8B-B14F-4D97-AF65-F5344CB8AC3E}">
        <p14:creationId xmlns:p14="http://schemas.microsoft.com/office/powerpoint/2010/main" val="93517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29</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35</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36</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46</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63</a:t>
            </a:fld>
            <a:endParaRPr lang="nl-NL"/>
          </a:p>
        </p:txBody>
      </p:sp>
    </p:spTree>
    <p:extLst>
      <p:ext uri="{BB962C8B-B14F-4D97-AF65-F5344CB8AC3E}">
        <p14:creationId xmlns:p14="http://schemas.microsoft.com/office/powerpoint/2010/main" val="4094257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266403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08010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401433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45761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2869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55295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8424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271864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20685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74</a:t>
            </a:fld>
            <a:endParaRPr lang="nl-NL"/>
          </a:p>
        </p:txBody>
      </p:sp>
    </p:spTree>
    <p:extLst>
      <p:ext uri="{BB962C8B-B14F-4D97-AF65-F5344CB8AC3E}">
        <p14:creationId xmlns:p14="http://schemas.microsoft.com/office/powerpoint/2010/main" val="1664762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3272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7-11-2024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7-11-2024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7" Type="http://schemas.microsoft.com/office/2007/relationships/hdphoto" Target="../media/hdphoto1.wdp"/><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jpeg"/><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7.jpe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28.xml"/><Relationship Id="rId16"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microsoft.com/office/2007/relationships/hdphoto" Target="../media/hdphoto1.wdp"/><Relationship Id="rId9" Type="http://schemas.microsoft.com/office/2007/relationships/diagramDrawing" Target="../diagrams/drawing4.xml"/><Relationship Id="rId14" Type="http://schemas.microsoft.com/office/2007/relationships/diagramDrawing" Target="../diagrams/drawing5.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png"/><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75.xml.rels><?xml version="1.0" encoding="UTF-8" standalone="yes"?>
<Relationships xmlns="http://schemas.openxmlformats.org/package/2006/relationships"><Relationship Id="rId3" Type="http://schemas.openxmlformats.org/officeDocument/2006/relationships/hyperlink" Target="https://www.kennisrotonde.nl/vraag-en-antwoord/Correcte-zinnen-formuleren-in-schrijfopdrachte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Studiemiddag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en 2F zijn het einddoel voor het basisonderwijs: </a:t>
            </a:r>
            <a:r>
              <a:rPr lang="nl-NL" sz="3100" dirty="0">
                <a:solidFill>
                  <a:srgbClr val="FF0000"/>
                </a:solidFill>
                <a:latin typeface="Arial Rounded MT Bold" panose="020F0704030504030204" pitchFamily="34" charset="0"/>
              </a:rPr>
              <a:t>S = standaardniveau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8006470" y="1057457"/>
            <a:ext cx="2646320" cy="3326205"/>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8"/>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9"/>
          <a:stretch>
            <a:fillRect/>
          </a:stretch>
        </p:blipFill>
        <p:spPr>
          <a:xfrm rot="20394966">
            <a:off x="9236330" y="3727817"/>
            <a:ext cx="1919968" cy="716730"/>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10"/>
          <a:stretch>
            <a:fillRect/>
          </a:stretch>
        </p:blipFill>
        <p:spPr>
          <a:xfrm>
            <a:off x="2880265" y="2027081"/>
            <a:ext cx="3810000" cy="3971925"/>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 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40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7E630-3091-5604-2927-1964001F83B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2FE887C-E09B-6233-63A5-5835898ABEB5}"/>
              </a:ext>
            </a:extLst>
          </p:cNvPr>
          <p:cNvSpPr>
            <a:spLocks noGrp="1"/>
          </p:cNvSpPr>
          <p:nvPr>
            <p:ph type="title"/>
          </p:nvPr>
        </p:nvSpPr>
        <p:spPr>
          <a:xfrm>
            <a:off x="357810" y="1677090"/>
            <a:ext cx="11522764" cy="1325563"/>
          </a:xfrm>
        </p:spPr>
        <p:txBody>
          <a:bodyPr>
            <a:normAutofit/>
          </a:bodyPr>
          <a:lstStyle/>
          <a:p>
            <a:r>
              <a:rPr lang="nl-NL" sz="2400" dirty="0">
                <a:solidFill>
                  <a:srgbClr val="87B632"/>
                </a:solidFill>
                <a:latin typeface="Arial Rounded MT Bold" panose="020F0704030504030204" pitchFamily="34" charset="0"/>
              </a:rPr>
              <a:t>Hoe zou jij het einddoel voor eind basisschool voor taal willen formuleren?</a:t>
            </a:r>
          </a:p>
        </p:txBody>
      </p:sp>
      <p:pic>
        <p:nvPicPr>
          <p:cNvPr id="5" name="Afbeelding 4">
            <a:extLst>
              <a:ext uri="{FF2B5EF4-FFF2-40B4-BE49-F238E27FC236}">
                <a16:creationId xmlns:a16="http://schemas.microsoft.com/office/drawing/2014/main" id="{E9F003CE-7B06-A57B-0B17-0E7EA31EAD8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81D4B71B-51F4-C4DD-15F3-918D5013ACC6}"/>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150000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46D85-C7FD-491C-94E5-E054729767D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E86EA86-7359-72AF-8BC4-5FC417990818}"/>
              </a:ext>
            </a:extLst>
          </p:cNvPr>
          <p:cNvSpPr>
            <a:spLocks noGrp="1"/>
          </p:cNvSpPr>
          <p:nvPr>
            <p:ph type="title"/>
          </p:nvPr>
        </p:nvSpPr>
        <p:spPr>
          <a:xfrm>
            <a:off x="357810" y="1677090"/>
            <a:ext cx="11522764" cy="1325563"/>
          </a:xfrm>
        </p:spPr>
        <p:txBody>
          <a:bodyPr>
            <a:normAutofit/>
          </a:bodyPr>
          <a:lstStyle/>
          <a:p>
            <a:r>
              <a:rPr lang="nl-NL" sz="2400" dirty="0">
                <a:solidFill>
                  <a:srgbClr val="87B632"/>
                </a:solidFill>
                <a:latin typeface="Arial Rounded MT Bold" panose="020F0704030504030204" pitchFamily="34" charset="0"/>
              </a:rPr>
              <a:t>Hoe zouden we dit eindniveau kunnen vaststellen bij de leerlingen? </a:t>
            </a:r>
          </a:p>
        </p:txBody>
      </p:sp>
      <p:pic>
        <p:nvPicPr>
          <p:cNvPr id="5" name="Afbeelding 4">
            <a:extLst>
              <a:ext uri="{FF2B5EF4-FFF2-40B4-BE49-F238E27FC236}">
                <a16:creationId xmlns:a16="http://schemas.microsoft.com/office/drawing/2014/main" id="{D414A9B4-5846-5021-DFF2-499D145CBFD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93902E93-46DA-E695-B472-438A3FC8943A}"/>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354182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348497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18784"/>
            <a:ext cx="11722797" cy="613649"/>
          </a:xfrm>
        </p:spPr>
        <p:txBody>
          <a:bodyPr>
            <a:normAutofit fontScale="90000"/>
          </a:bodyPr>
          <a:lstStyle/>
          <a:p>
            <a:r>
              <a:rPr lang="nl-NL" sz="4000" dirty="0">
                <a:solidFill>
                  <a:srgbClr val="00BFFE"/>
                </a:solidFill>
                <a:latin typeface="Arial Rounded MT Bold" panose="020F0704030504030204" pitchFamily="34" charset="0"/>
              </a:rPr>
              <a:t>Studiemiddag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3337124399"/>
              </p:ext>
            </p:extLst>
          </p:nvPr>
        </p:nvGraphicFramePr>
        <p:xfrm>
          <a:off x="1076739" y="1417320"/>
          <a:ext cx="8643707" cy="4023360"/>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39738">
                <a:tc>
                  <a:txBody>
                    <a:bodyPr/>
                    <a:lstStyle/>
                    <a:p>
                      <a:r>
                        <a:rPr lang="nl-NL" sz="2400" dirty="0">
                          <a:solidFill>
                            <a:srgbClr val="002060"/>
                          </a:solidFill>
                        </a:rPr>
                        <a:t>13:00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439738">
                <a:tc>
                  <a:txBody>
                    <a:bodyPr/>
                    <a:lstStyle/>
                    <a:p>
                      <a:r>
                        <a:rPr lang="nl-NL" sz="2400" b="1" dirty="0">
                          <a:solidFill>
                            <a:srgbClr val="002060"/>
                          </a:solidFill>
                        </a:rPr>
                        <a:t>13:10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439738">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referentieniveaus</a:t>
                      </a:r>
                    </a:p>
                  </a:txBody>
                  <a:tcPr>
                    <a:solidFill>
                      <a:srgbClr val="FFFF00"/>
                    </a:solidFill>
                  </a:tcPr>
                </a:tc>
                <a:extLst>
                  <a:ext uri="{0D108BD9-81ED-4DB2-BD59-A6C34878D82A}">
                    <a16:rowId xmlns:a16="http://schemas.microsoft.com/office/drawing/2014/main" val="4241940193"/>
                  </a:ext>
                </a:extLst>
              </a:tr>
              <a:tr h="439738">
                <a:tc>
                  <a:txBody>
                    <a:bodyPr/>
                    <a:lstStyle/>
                    <a:p>
                      <a:r>
                        <a:rPr lang="nl-NL" sz="2400" b="1" dirty="0">
                          <a:solidFill>
                            <a:srgbClr val="002060"/>
                          </a:solidFill>
                        </a:rPr>
                        <a:t>14:10</a:t>
                      </a:r>
                    </a:p>
                  </a:txBody>
                  <a:tcPr>
                    <a:solidFill>
                      <a:srgbClr val="00B0F0"/>
                    </a:solidFill>
                  </a:tcPr>
                </a:tc>
                <a:tc>
                  <a:txBody>
                    <a:bodyPr/>
                    <a:lstStyle/>
                    <a:p>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4128898807"/>
                  </a:ext>
                </a:extLst>
              </a:tr>
              <a:tr h="439738">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Fasen voor ontwikkeling</a:t>
                      </a:r>
                    </a:p>
                  </a:txBody>
                  <a:tcPr>
                    <a:solidFill>
                      <a:srgbClr val="00B0F0"/>
                    </a:solidFill>
                  </a:tcPr>
                </a:tc>
                <a:extLst>
                  <a:ext uri="{0D108BD9-81ED-4DB2-BD59-A6C34878D82A}">
                    <a16:rowId xmlns:a16="http://schemas.microsoft.com/office/drawing/2014/main" val="3068714097"/>
                  </a:ext>
                </a:extLst>
              </a:tr>
              <a:tr h="439738">
                <a:tc>
                  <a:txBody>
                    <a:bodyPr/>
                    <a:lstStyle/>
                    <a:p>
                      <a:endParaRPr lang="nl-NL" sz="2400" b="1" dirty="0">
                        <a:solidFill>
                          <a:srgbClr val="002060"/>
                        </a:solidFill>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Leerlijn taal, rijke taal, opdracht doelen Taal Actief</a:t>
                      </a:r>
                    </a:p>
                  </a:txBody>
                  <a:tcPr>
                    <a:solidFill>
                      <a:srgbClr val="00B0F0"/>
                    </a:solidFill>
                  </a:tcPr>
                </a:tc>
                <a:extLst>
                  <a:ext uri="{0D108BD9-81ED-4DB2-BD59-A6C34878D82A}">
                    <a16:rowId xmlns:a16="http://schemas.microsoft.com/office/drawing/2014/main" val="4195349889"/>
                  </a:ext>
                </a:extLst>
              </a:tr>
              <a:tr h="439738">
                <a:tc>
                  <a:txBody>
                    <a:bodyPr/>
                    <a:lstStyle/>
                    <a:p>
                      <a:r>
                        <a:rPr lang="nl-NL" sz="2400" b="1" dirty="0">
                          <a:solidFill>
                            <a:srgbClr val="002060"/>
                          </a:solidFill>
                        </a:rPr>
                        <a:t>15:00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Bespreking, leerlijnen en/of methode, ontwikkelingen</a:t>
                      </a:r>
                    </a:p>
                  </a:txBody>
                  <a:tcPr>
                    <a:solidFill>
                      <a:srgbClr val="00B0F0"/>
                    </a:solidFill>
                  </a:tcPr>
                </a:tc>
                <a:extLst>
                  <a:ext uri="{0D108BD9-81ED-4DB2-BD59-A6C34878D82A}">
                    <a16:rowId xmlns:a16="http://schemas.microsoft.com/office/drawing/2014/main" val="3125499856"/>
                  </a:ext>
                </a:extLst>
              </a:tr>
              <a:tr h="777034">
                <a:tc>
                  <a:txBody>
                    <a:bodyPr/>
                    <a:lstStyle/>
                    <a:p>
                      <a:r>
                        <a:rPr lang="nl-NL" sz="2400" b="1" dirty="0">
                          <a:solidFill>
                            <a:srgbClr val="002060"/>
                          </a:solidFill>
                        </a:rPr>
                        <a:t>16:00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Afsluiting</a:t>
                      </a:r>
                    </a:p>
                    <a:p>
                      <a:endParaRPr lang="nl-NL" sz="2400" dirty="0">
                        <a:solidFill>
                          <a:srgbClr val="002060"/>
                        </a:solidFill>
                      </a:endParaRPr>
                    </a:p>
                  </a:txBody>
                  <a:tcPr/>
                </a:tc>
                <a:extLst>
                  <a:ext uri="{0D108BD9-81ED-4DB2-BD59-A6C34878D82A}">
                    <a16:rowId xmlns:a16="http://schemas.microsoft.com/office/drawing/2014/main" val="2549170917"/>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Nederlands</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Afbeelding 7">
            <a:extLst>
              <a:ext uri="{FF2B5EF4-FFF2-40B4-BE49-F238E27FC236}">
                <a16:creationId xmlns:a16="http://schemas.microsoft.com/office/drawing/2014/main" id="{51052D89-9CBD-10DB-1361-27C3AF93ADE7}"/>
              </a:ext>
            </a:extLst>
          </p:cNvPr>
          <p:cNvPicPr>
            <a:picLocks noChangeAspect="1"/>
          </p:cNvPicPr>
          <p:nvPr/>
        </p:nvPicPr>
        <p:blipFill>
          <a:blip r:embed="rId4"/>
          <a:stretch>
            <a:fillRect/>
          </a:stretch>
        </p:blipFill>
        <p:spPr>
          <a:xfrm>
            <a:off x="3597966" y="1018905"/>
            <a:ext cx="4565374" cy="5480541"/>
          </a:xfrm>
          <a:prstGeom prst="rect">
            <a:avLst/>
          </a:prstGeom>
        </p:spPr>
      </p:pic>
    </p:spTree>
    <p:extLst>
      <p:ext uri="{BB962C8B-B14F-4D97-AF65-F5344CB8AC3E}">
        <p14:creationId xmlns:p14="http://schemas.microsoft.com/office/powerpoint/2010/main" val="332262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middag</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en de nieuwe kerndoelen voor rekenen en taal</a:t>
            </a:r>
          </a:p>
          <a:p>
            <a:r>
              <a:rPr lang="nl-NL" dirty="0">
                <a:solidFill>
                  <a:srgbClr val="0B5DA7"/>
                </a:solidFill>
              </a:rPr>
              <a:t>We begrijpen waar de ruimte zit om keuzes te maken uit de methode als we denken vanuit leerlijnen</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108D9DD-6C3B-72C2-FDAD-160C94B3B4E0}"/>
              </a:ext>
            </a:extLst>
          </p:cNvPr>
          <p:cNvPicPr>
            <a:picLocks noChangeAspect="1"/>
          </p:cNvPicPr>
          <p:nvPr/>
        </p:nvPicPr>
        <p:blipFill>
          <a:blip r:embed="rId2"/>
          <a:stretch>
            <a:fillRect/>
          </a:stretch>
        </p:blipFill>
        <p:spPr>
          <a:xfrm>
            <a:off x="256674" y="0"/>
            <a:ext cx="5264599" cy="6858000"/>
          </a:xfrm>
          <a:prstGeom prst="rect">
            <a:avLst/>
          </a:prstGeom>
        </p:spPr>
      </p:pic>
      <p:pic>
        <p:nvPicPr>
          <p:cNvPr id="6" name="Afbeelding 5">
            <a:extLst>
              <a:ext uri="{FF2B5EF4-FFF2-40B4-BE49-F238E27FC236}">
                <a16:creationId xmlns:a16="http://schemas.microsoft.com/office/drawing/2014/main" id="{97157C18-5232-7671-5757-B4A28D12DCA4}"/>
              </a:ext>
            </a:extLst>
          </p:cNvPr>
          <p:cNvPicPr>
            <a:picLocks noChangeAspect="1"/>
          </p:cNvPicPr>
          <p:nvPr/>
        </p:nvPicPr>
        <p:blipFill>
          <a:blip r:embed="rId3"/>
          <a:stretch>
            <a:fillRect/>
          </a:stretch>
        </p:blipFill>
        <p:spPr>
          <a:xfrm>
            <a:off x="5729463" y="271670"/>
            <a:ext cx="5894440" cy="5493026"/>
          </a:xfrm>
          <a:prstGeom prst="rect">
            <a:avLst/>
          </a:prstGeom>
        </p:spPr>
      </p:pic>
    </p:spTree>
    <p:extLst>
      <p:ext uri="{BB962C8B-B14F-4D97-AF65-F5344CB8AC3E}">
        <p14:creationId xmlns:p14="http://schemas.microsoft.com/office/powerpoint/2010/main" val="4115111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7E5949E-66D0-8D29-F1C0-ECD4B11FDF2A}"/>
              </a:ext>
            </a:extLst>
          </p:cNvPr>
          <p:cNvPicPr>
            <a:picLocks noChangeAspect="1"/>
          </p:cNvPicPr>
          <p:nvPr/>
        </p:nvPicPr>
        <p:blipFill>
          <a:blip r:embed="rId2"/>
          <a:stretch>
            <a:fillRect/>
          </a:stretch>
        </p:blipFill>
        <p:spPr>
          <a:xfrm>
            <a:off x="208308" y="351182"/>
            <a:ext cx="5562434" cy="5705061"/>
          </a:xfrm>
          <a:prstGeom prst="rect">
            <a:avLst/>
          </a:prstGeom>
        </p:spPr>
      </p:pic>
      <p:pic>
        <p:nvPicPr>
          <p:cNvPr id="6" name="Afbeelding 5">
            <a:extLst>
              <a:ext uri="{FF2B5EF4-FFF2-40B4-BE49-F238E27FC236}">
                <a16:creationId xmlns:a16="http://schemas.microsoft.com/office/drawing/2014/main" id="{A0DAD2CE-8D87-D1A9-B355-0E3A21B688CB}"/>
              </a:ext>
            </a:extLst>
          </p:cNvPr>
          <p:cNvPicPr>
            <a:picLocks noChangeAspect="1"/>
          </p:cNvPicPr>
          <p:nvPr/>
        </p:nvPicPr>
        <p:blipFill>
          <a:blip r:embed="rId3"/>
          <a:stretch>
            <a:fillRect/>
          </a:stretch>
        </p:blipFill>
        <p:spPr>
          <a:xfrm>
            <a:off x="5974724" y="231913"/>
            <a:ext cx="5639169" cy="5625548"/>
          </a:xfrm>
          <a:prstGeom prst="rect">
            <a:avLst/>
          </a:prstGeom>
        </p:spPr>
      </p:pic>
    </p:spTree>
    <p:extLst>
      <p:ext uri="{BB962C8B-B14F-4D97-AF65-F5344CB8AC3E}">
        <p14:creationId xmlns:p14="http://schemas.microsoft.com/office/powerpoint/2010/main" val="78443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729125C-BD31-D982-B17C-0F68F06FCA0F}"/>
              </a:ext>
            </a:extLst>
          </p:cNvPr>
          <p:cNvPicPr>
            <a:picLocks noChangeAspect="1"/>
          </p:cNvPicPr>
          <p:nvPr/>
        </p:nvPicPr>
        <p:blipFill>
          <a:blip r:embed="rId2"/>
          <a:stretch>
            <a:fillRect/>
          </a:stretch>
        </p:blipFill>
        <p:spPr>
          <a:xfrm>
            <a:off x="233074" y="450367"/>
            <a:ext cx="5862926" cy="4221025"/>
          </a:xfrm>
          <a:prstGeom prst="rect">
            <a:avLst/>
          </a:prstGeom>
        </p:spPr>
      </p:pic>
      <p:pic>
        <p:nvPicPr>
          <p:cNvPr id="6" name="Afbeelding 5">
            <a:extLst>
              <a:ext uri="{FF2B5EF4-FFF2-40B4-BE49-F238E27FC236}">
                <a16:creationId xmlns:a16="http://schemas.microsoft.com/office/drawing/2014/main" id="{1A4E57DD-4A74-ED7E-F28E-682D7AE838AF}"/>
              </a:ext>
            </a:extLst>
          </p:cNvPr>
          <p:cNvPicPr>
            <a:picLocks noChangeAspect="1"/>
          </p:cNvPicPr>
          <p:nvPr/>
        </p:nvPicPr>
        <p:blipFill>
          <a:blip r:embed="rId3"/>
          <a:stretch>
            <a:fillRect/>
          </a:stretch>
        </p:blipFill>
        <p:spPr>
          <a:xfrm>
            <a:off x="6629249" y="112644"/>
            <a:ext cx="4830720" cy="6858000"/>
          </a:xfrm>
          <a:prstGeom prst="rect">
            <a:avLst/>
          </a:prstGeom>
        </p:spPr>
      </p:pic>
    </p:spTree>
    <p:extLst>
      <p:ext uri="{BB962C8B-B14F-4D97-AF65-F5344CB8AC3E}">
        <p14:creationId xmlns:p14="http://schemas.microsoft.com/office/powerpoint/2010/main" val="3893271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D04E9DB-4F71-081D-6104-8F86E187C9F0}"/>
              </a:ext>
            </a:extLst>
          </p:cNvPr>
          <p:cNvPicPr>
            <a:picLocks noChangeAspect="1"/>
          </p:cNvPicPr>
          <p:nvPr/>
        </p:nvPicPr>
        <p:blipFill>
          <a:blip r:embed="rId2"/>
          <a:stretch>
            <a:fillRect/>
          </a:stretch>
        </p:blipFill>
        <p:spPr>
          <a:xfrm>
            <a:off x="412018" y="119269"/>
            <a:ext cx="5331628" cy="6619461"/>
          </a:xfrm>
          <a:prstGeom prst="rect">
            <a:avLst/>
          </a:prstGeom>
        </p:spPr>
      </p:pic>
      <p:pic>
        <p:nvPicPr>
          <p:cNvPr id="7" name="Afbeelding 6">
            <a:extLst>
              <a:ext uri="{FF2B5EF4-FFF2-40B4-BE49-F238E27FC236}">
                <a16:creationId xmlns:a16="http://schemas.microsoft.com/office/drawing/2014/main" id="{05AD90D3-876C-D9EC-BC5A-3D761B27D87D}"/>
              </a:ext>
            </a:extLst>
          </p:cNvPr>
          <p:cNvPicPr>
            <a:picLocks noChangeAspect="1"/>
          </p:cNvPicPr>
          <p:nvPr/>
        </p:nvPicPr>
        <p:blipFill>
          <a:blip r:embed="rId3"/>
          <a:stretch>
            <a:fillRect/>
          </a:stretch>
        </p:blipFill>
        <p:spPr>
          <a:xfrm>
            <a:off x="6096000" y="212035"/>
            <a:ext cx="5500494" cy="6301409"/>
          </a:xfrm>
          <a:prstGeom prst="rect">
            <a:avLst/>
          </a:prstGeom>
        </p:spPr>
      </p:pic>
    </p:spTree>
    <p:extLst>
      <p:ext uri="{BB962C8B-B14F-4D97-AF65-F5344CB8AC3E}">
        <p14:creationId xmlns:p14="http://schemas.microsoft.com/office/powerpoint/2010/main" val="1987705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22F8E-3154-4DB0-8D4F-A9F4F98507AE}"/>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C452FCF7-73C1-F72A-3DE7-48A954DDB8B8}"/>
              </a:ext>
            </a:extLst>
          </p:cNvPr>
          <p:cNvPicPr>
            <a:picLocks noChangeAspect="1"/>
          </p:cNvPicPr>
          <p:nvPr/>
        </p:nvPicPr>
        <p:blipFill>
          <a:blip r:embed="rId2"/>
          <a:stretch>
            <a:fillRect/>
          </a:stretch>
        </p:blipFill>
        <p:spPr>
          <a:xfrm>
            <a:off x="3635512" y="231913"/>
            <a:ext cx="5117549" cy="6270712"/>
          </a:xfrm>
          <a:prstGeom prst="rect">
            <a:avLst/>
          </a:prstGeom>
        </p:spPr>
      </p:pic>
    </p:spTree>
    <p:extLst>
      <p:ext uri="{BB962C8B-B14F-4D97-AF65-F5344CB8AC3E}">
        <p14:creationId xmlns:p14="http://schemas.microsoft.com/office/powerpoint/2010/main" val="1510480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lnSpcReduction="10000"/>
          </a:bodyPr>
          <a:lstStyle/>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a:buFontTx/>
              <a:buChar char="-"/>
            </a:pPr>
            <a:r>
              <a:rPr lang="nl-NL" dirty="0">
                <a:solidFill>
                  <a:srgbClr val="002060"/>
                </a:solidFill>
              </a:rPr>
              <a:t>De definitieve conceptkerndoelen Rekenen en Nederlands</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 bij rekenen</a:t>
            </a:r>
          </a:p>
          <a:p>
            <a:r>
              <a:rPr lang="nl-NL" b="1" dirty="0">
                <a:solidFill>
                  <a:srgbClr val="002060"/>
                </a:solidFill>
              </a:rPr>
              <a:t>Welke ontwikkelingen zie je bij Taal, vergelijk referentieniveaus met conceptkerndoelen</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16922" y="932833"/>
            <a:ext cx="2797340" cy="950637"/>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 doelgericht werken</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1893207" y="3471490"/>
            <a:ext cx="4079519" cy="90746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5916203" y="3346365"/>
            <a:ext cx="4535537" cy="90746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pPr marL="914400" lvl="2" indent="0">
              <a:buNone/>
            </a:pPr>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74885" y="475822"/>
            <a:ext cx="9982158"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&lt;&gt; methodisch leren</a:t>
            </a:r>
          </a:p>
          <a:p>
            <a:r>
              <a:rPr lang="nl-NL" dirty="0">
                <a:solidFill>
                  <a:srgbClr val="66AB38"/>
                </a:solidFill>
                <a:latin typeface="Arial Rounded MT Bold" panose="020F0704030504030204" pitchFamily="34" charset="0"/>
              </a:rPr>
              <a:t>(</a:t>
            </a:r>
            <a:r>
              <a:rPr lang="nl-NL" dirty="0" err="1">
                <a:solidFill>
                  <a:srgbClr val="66AB38"/>
                </a:solidFill>
                <a:latin typeface="Arial Rounded MT Bold" panose="020F0704030504030204" pitchFamily="34" charset="0"/>
              </a:rPr>
              <a:t>mastery</a:t>
            </a:r>
            <a:r>
              <a:rPr lang="nl-NL" dirty="0">
                <a:solidFill>
                  <a:srgbClr val="66AB38"/>
                </a:solidFill>
                <a:latin typeface="Arial Rounded MT Bold" panose="020F0704030504030204" pitchFamily="34" charset="0"/>
              </a:rPr>
              <a:t> </a:t>
            </a:r>
            <a:r>
              <a:rPr lang="nl-NL" dirty="0" err="1">
                <a:solidFill>
                  <a:srgbClr val="66AB38"/>
                </a:solidFill>
                <a:latin typeface="Arial Rounded MT Bold" panose="020F0704030504030204" pitchFamily="34" charset="0"/>
              </a:rPr>
              <a:t>learning</a:t>
            </a:r>
            <a:r>
              <a:rPr lang="nl-NL" dirty="0">
                <a:solidFill>
                  <a:srgbClr val="66AB38"/>
                </a:solidFill>
                <a:latin typeface="Arial Rounded MT Bold" panose="020F0704030504030204" pitchFamily="34" charset="0"/>
              </a:rPr>
              <a:t>)</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5848726" y="1528919"/>
            <a:ext cx="4908317" cy="3943999"/>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Meer onderwerpen door elkaar heen</a:t>
            </a:r>
          </a:p>
          <a:p>
            <a:r>
              <a:rPr lang="nl-NL" dirty="0">
                <a:solidFill>
                  <a:srgbClr val="0456A2"/>
                </a:solidFill>
              </a:rPr>
              <a:t>Niet beheerst? Komt later wel, of RT </a:t>
            </a:r>
            <a:r>
              <a:rPr lang="nl-NL" dirty="0" err="1">
                <a:solidFill>
                  <a:srgbClr val="0456A2"/>
                </a:solidFill>
              </a:rPr>
              <a:t>etc</a:t>
            </a:r>
            <a:endParaRPr lang="nl-NL" dirty="0">
              <a:solidFill>
                <a:srgbClr val="0456A2"/>
              </a:solidFill>
            </a:endParaRPr>
          </a:p>
          <a:p>
            <a:r>
              <a:rPr lang="nl-NL" dirty="0">
                <a:solidFill>
                  <a:srgbClr val="0456A2"/>
                </a:solidFill>
              </a:rPr>
              <a:t>Tempo van de methode aanhouden</a:t>
            </a:r>
          </a:p>
          <a:p>
            <a:r>
              <a:rPr lang="nl-NL" dirty="0">
                <a:solidFill>
                  <a:srgbClr val="0456A2"/>
                </a:solidFill>
              </a:rPr>
              <a:t>Steeds een beetje niet beheersen, risico op ‘gatenkaas’, probleem bij complexere onderwerpen</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F2E8A4A3-CE24-72DF-C518-1B4EF0C509ED}"/>
              </a:ext>
            </a:extLst>
          </p:cNvPr>
          <p:cNvSpPr txBox="1">
            <a:spLocks/>
          </p:cNvSpPr>
          <p:nvPr/>
        </p:nvSpPr>
        <p:spPr>
          <a:xfrm>
            <a:off x="1018159" y="1609400"/>
            <a:ext cx="4908317"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Weet wat het einddoel is</a:t>
            </a:r>
          </a:p>
          <a:p>
            <a:r>
              <a:rPr lang="nl-NL" dirty="0">
                <a:solidFill>
                  <a:srgbClr val="0456A2"/>
                </a:solidFill>
              </a:rPr>
              <a:t>Formuleer succescriteria</a:t>
            </a:r>
          </a:p>
          <a:p>
            <a:r>
              <a:rPr lang="nl-NL" dirty="0">
                <a:solidFill>
                  <a:srgbClr val="0456A2"/>
                </a:solidFill>
              </a:rPr>
              <a:t>Bedenk andere manieren om</a:t>
            </a:r>
            <a:br>
              <a:rPr lang="nl-NL" dirty="0">
                <a:solidFill>
                  <a:srgbClr val="0456A2"/>
                </a:solidFill>
              </a:rPr>
            </a:br>
            <a:r>
              <a:rPr lang="nl-NL" dirty="0">
                <a:solidFill>
                  <a:srgbClr val="0456A2"/>
                </a:solidFill>
              </a:rPr>
              <a:t>de leerling toch verder te krijgen</a:t>
            </a:r>
          </a:p>
          <a:p>
            <a:r>
              <a:rPr lang="nl-NL" dirty="0">
                <a:solidFill>
                  <a:srgbClr val="0456A2"/>
                </a:solidFill>
              </a:rPr>
              <a:t>Niet beheerst door iedereen:</a:t>
            </a:r>
            <a:br>
              <a:rPr lang="nl-NL" dirty="0">
                <a:solidFill>
                  <a:srgbClr val="0456A2"/>
                </a:solidFill>
              </a:rPr>
            </a:br>
            <a:r>
              <a:rPr lang="nl-NL" dirty="0">
                <a:solidFill>
                  <a:srgbClr val="0456A2"/>
                </a:solidFill>
              </a:rPr>
              <a:t>neem extra tijd</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48548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E8EF73B5-62A2-8759-704D-0121E529F2E7}"/>
              </a:ext>
            </a:extLst>
          </p:cNvPr>
          <p:cNvPicPr>
            <a:picLocks noChangeAspect="1"/>
          </p:cNvPicPr>
          <p:nvPr/>
        </p:nvPicPr>
        <p:blipFill>
          <a:blip r:embed="rId4"/>
          <a:stretch>
            <a:fillRect/>
          </a:stretch>
        </p:blipFill>
        <p:spPr>
          <a:xfrm>
            <a:off x="1695236" y="-39493"/>
            <a:ext cx="8369645" cy="5949506"/>
          </a:xfrm>
          <a:prstGeom prst="rect">
            <a:avLst/>
          </a:prstGeom>
        </p:spPr>
      </p:pic>
    </p:spTree>
    <p:extLst>
      <p:ext uri="{BB962C8B-B14F-4D97-AF65-F5344CB8AC3E}">
        <p14:creationId xmlns:p14="http://schemas.microsoft.com/office/powerpoint/2010/main" val="409727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4" name="Afbeelding 3">
            <a:extLst>
              <a:ext uri="{FF2B5EF4-FFF2-40B4-BE49-F238E27FC236}">
                <a16:creationId xmlns:a16="http://schemas.microsoft.com/office/drawing/2014/main" id="{F08F2373-188E-6342-71EA-C6262250B7A7}"/>
              </a:ext>
            </a:extLst>
          </p:cNvPr>
          <p:cNvPicPr>
            <a:picLocks noChangeAspect="1"/>
          </p:cNvPicPr>
          <p:nvPr/>
        </p:nvPicPr>
        <p:blipFill>
          <a:blip r:embed="rId4"/>
          <a:stretch>
            <a:fillRect/>
          </a:stretch>
        </p:blipFill>
        <p:spPr>
          <a:xfrm>
            <a:off x="2215581" y="144199"/>
            <a:ext cx="7789082" cy="5820783"/>
          </a:xfrm>
          <a:prstGeom prst="rect">
            <a:avLst/>
          </a:prstGeom>
        </p:spPr>
      </p:pic>
    </p:spTree>
    <p:extLst>
      <p:ext uri="{BB962C8B-B14F-4D97-AF65-F5344CB8AC3E}">
        <p14:creationId xmlns:p14="http://schemas.microsoft.com/office/powerpoint/2010/main" val="1911469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fontScale="92500"/>
          </a:bodyPr>
          <a:lstStyle/>
          <a:p>
            <a:pPr marL="0" indent="0">
              <a:buNone/>
            </a:pPr>
            <a:r>
              <a:rPr lang="nl-NL" dirty="0">
                <a:solidFill>
                  <a:srgbClr val="0B5DA7"/>
                </a:solidFill>
              </a:rPr>
              <a:t>Meer concentrisch van opbouw. </a:t>
            </a:r>
          </a:p>
          <a:p>
            <a:pPr marL="0" indent="0">
              <a:buNone/>
            </a:pPr>
            <a:endParaRPr lang="nl-NL" dirty="0">
              <a:solidFill>
                <a:srgbClr val="0B5DA7"/>
              </a:solidFill>
            </a:endParaRPr>
          </a:p>
          <a:p>
            <a:pPr marL="0" indent="0">
              <a:buNone/>
            </a:pPr>
            <a:r>
              <a:rPr lang="nl-NL" dirty="0">
                <a:solidFill>
                  <a:srgbClr val="0B5DA7"/>
                </a:solidFill>
              </a:rPr>
              <a:t>Welke elementen spelen een rol?</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10" name="Picture 2">
            <a:extLst>
              <a:ext uri="{FF2B5EF4-FFF2-40B4-BE49-F238E27FC236}">
                <a16:creationId xmlns:a16="http://schemas.microsoft.com/office/drawing/2014/main" id="{8CDB522D-A076-4D91-B6AC-7C59EA44C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453" y="198782"/>
            <a:ext cx="4521732" cy="565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38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Rijke taal</a:t>
            </a:r>
            <a:endParaRPr lang="nl-NL" sz="360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5" name="Afbeelding 4">
            <a:extLst>
              <a:ext uri="{FF2B5EF4-FFF2-40B4-BE49-F238E27FC236}">
                <a16:creationId xmlns:a16="http://schemas.microsoft.com/office/drawing/2014/main" id="{66436A19-A046-419F-809C-4CD7621FC4E2}"/>
              </a:ext>
            </a:extLst>
          </p:cNvPr>
          <p:cNvPicPr>
            <a:picLocks noChangeAspect="1"/>
          </p:cNvPicPr>
          <p:nvPr/>
        </p:nvPicPr>
        <p:blipFill>
          <a:blip r:embed="rId4"/>
          <a:stretch>
            <a:fillRect/>
          </a:stretch>
        </p:blipFill>
        <p:spPr>
          <a:xfrm rot="836555">
            <a:off x="7260741" y="674775"/>
            <a:ext cx="3314493" cy="4901482"/>
          </a:xfrm>
          <a:prstGeom prst="rect">
            <a:avLst/>
          </a:prstGeom>
        </p:spPr>
      </p:pic>
    </p:spTree>
    <p:extLst>
      <p:ext uri="{BB962C8B-B14F-4D97-AF65-F5344CB8AC3E}">
        <p14:creationId xmlns:p14="http://schemas.microsoft.com/office/powerpoint/2010/main" val="1329529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258052"/>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25843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 (stellen)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07903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In de onderwijspraktijk valt op dat we het liefst in alle taalonderdelen expliciete instructie willen geven. </a:t>
            </a:r>
          </a:p>
          <a:p>
            <a:pPr marL="0" indent="0">
              <a:buNone/>
            </a:pPr>
            <a:r>
              <a:rPr lang="nl-NL" dirty="0">
                <a:solidFill>
                  <a:srgbClr val="0456A2"/>
                </a:solidFill>
              </a:rPr>
              <a:t>&gt; kleine woordenschat: dan leren we ze woordbetekenissen aan</a:t>
            </a:r>
          </a:p>
          <a:p>
            <a:pPr marL="0" indent="0">
              <a:buNone/>
            </a:pPr>
            <a:r>
              <a:rPr lang="nl-NL" dirty="0">
                <a:solidFill>
                  <a:srgbClr val="0456A2"/>
                </a:solidFill>
              </a:rPr>
              <a:t>&gt; leesbegrip: we leren ze leesstrategieën aan</a:t>
            </a:r>
          </a:p>
          <a:p>
            <a:pPr marL="0" indent="0">
              <a:buNone/>
            </a:pPr>
            <a:r>
              <a:rPr lang="nl-NL" dirty="0">
                <a:solidFill>
                  <a:srgbClr val="0456A2"/>
                </a:solidFill>
              </a:rPr>
              <a:t>&gt; zwakke leesvaardigheid: we oefenen specifieke moeilijkheden met ze</a:t>
            </a:r>
          </a:p>
          <a:p>
            <a:pPr marL="0" indent="0">
              <a:buNone/>
            </a:pPr>
            <a:r>
              <a:rPr lang="nl-NL" dirty="0">
                <a:solidFill>
                  <a:srgbClr val="0456A2"/>
                </a:solidFill>
              </a:rPr>
              <a:t>&gt; moeite met spellen: nog een keer de spellingsregels uitleggen</a:t>
            </a:r>
          </a:p>
          <a:p>
            <a:pPr marL="0" indent="0">
              <a:buNone/>
            </a:pPr>
            <a:endParaRPr lang="nl-NL" dirty="0">
              <a:solidFill>
                <a:srgbClr val="0456A2"/>
              </a:solidFill>
            </a:endParaRPr>
          </a:p>
          <a:p>
            <a:pPr marL="0" indent="0">
              <a:buNone/>
            </a:pPr>
            <a:r>
              <a:rPr lang="nl-NL" dirty="0">
                <a:solidFill>
                  <a:srgbClr val="0456A2"/>
                </a:solidFill>
              </a:rPr>
              <a:t>&gt;&gt; dit berust op misconcepten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53730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279907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Expliciet aangeleerde kennis en vaardigheden leiden niet vanzelfsprekend tot impliciete ontwikkelingsprocessen!</a:t>
            </a:r>
          </a:p>
          <a:p>
            <a:pPr marL="0" indent="0">
              <a:buNone/>
            </a:pPr>
            <a:endParaRPr lang="nl-NL" dirty="0">
              <a:solidFill>
                <a:srgbClr val="0456A2"/>
              </a:solidFill>
            </a:endParaRPr>
          </a:p>
          <a:p>
            <a:pPr marL="0" indent="0">
              <a:buNone/>
            </a:pPr>
            <a:r>
              <a:rPr lang="nl-NL" dirty="0">
                <a:solidFill>
                  <a:srgbClr val="0456A2"/>
                </a:solidFill>
              </a:rPr>
              <a:t>Ook vaak gericht op toetsen, dus onderdelen die minder afgetoetst worden doen we ook minder vaak, zoals het schrijven van teksten.</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r>
              <a:rPr lang="nl-NL" dirty="0">
                <a:solidFill>
                  <a:srgbClr val="0456A2"/>
                </a:solidFill>
              </a:rPr>
              <a:t>Hoe dan wel? Een aantal denkrichtingen: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73037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b="1" dirty="0">
                <a:solidFill>
                  <a:srgbClr val="0456A2"/>
                </a:solidFill>
              </a:rPr>
              <a:t>Ontwikkelingsproces</a:t>
            </a:r>
          </a:p>
          <a:p>
            <a:pPr marL="0" indent="0">
              <a:buNone/>
            </a:pPr>
            <a:endParaRPr lang="nl-NL" dirty="0">
              <a:solidFill>
                <a:srgbClr val="0456A2"/>
              </a:solidFill>
            </a:endParaRPr>
          </a:p>
          <a:p>
            <a:pPr marL="0" indent="0">
              <a:buNone/>
            </a:pPr>
            <a:r>
              <a:rPr lang="nl-NL" dirty="0">
                <a:solidFill>
                  <a:srgbClr val="0456A2"/>
                </a:solidFill>
              </a:rPr>
              <a:t>Leraren roosteren tijd in zodat leerlingen frequent kunnen lezen in zelfgekozen boeken.</a:t>
            </a:r>
          </a:p>
          <a:p>
            <a:pPr marL="0" indent="0">
              <a:buNone/>
            </a:pPr>
            <a:r>
              <a:rPr lang="nl-NL" dirty="0">
                <a:solidFill>
                  <a:srgbClr val="0456A2"/>
                </a:solidFill>
              </a:rPr>
              <a:t>Ze zorgen voor rijke teksten, aansluitend bij uitdagende thema’s, voor interessante gesprekken over diepgaande vragen en voor (schrijf)opdrachten rond die thema’s.</a:t>
            </a:r>
          </a:p>
          <a:p>
            <a:pPr marL="0" indent="0">
              <a:buNone/>
            </a:pPr>
            <a:endParaRPr lang="nl-NL" dirty="0">
              <a:solidFill>
                <a:srgbClr val="0456A2"/>
              </a:solidFill>
            </a:endParaRPr>
          </a:p>
          <a:p>
            <a:pPr marL="0" indent="0">
              <a:buNone/>
            </a:pPr>
            <a:r>
              <a:rPr lang="nl-NL" dirty="0">
                <a:solidFill>
                  <a:srgbClr val="0456A2"/>
                </a:solidFill>
              </a:rPr>
              <a:t>De thema’s zijn niet alleen voor taal, maar sluiten aan bij het grotere thema dat behandeld wordt in de groep.</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7683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lezen, wat is leesbegrip</a:t>
            </a:r>
            <a:endParaRPr lang="nl-NL" sz="3600" dirty="0"/>
          </a:p>
        </p:txBody>
      </p:sp>
      <p:sp>
        <p:nvSpPr>
          <p:cNvPr id="3" name="Tijdelijke aanduiding voor inhoud 2"/>
          <p:cNvSpPr>
            <a:spLocks noGrp="1"/>
          </p:cNvSpPr>
          <p:nvPr>
            <p:ph idx="1"/>
          </p:nvPr>
        </p:nvSpPr>
        <p:spPr>
          <a:xfrm>
            <a:off x="677469" y="1093610"/>
            <a:ext cx="10191254" cy="4670779"/>
          </a:xfrm>
          <a:noFill/>
        </p:spPr>
        <p:txBody>
          <a:bodyPr>
            <a:normAutofit/>
          </a:bodyPr>
          <a:lstStyle/>
          <a:p>
            <a:r>
              <a:rPr lang="nl-NL" dirty="0">
                <a:solidFill>
                  <a:srgbClr val="0456A2"/>
                </a:solidFill>
              </a:rPr>
              <a:t>Leesbegrip = DV x ETB x LMH x TK x AD</a:t>
            </a:r>
          </a:p>
          <a:p>
            <a:endParaRPr lang="nl-NL" dirty="0">
              <a:solidFill>
                <a:srgbClr val="0456A2"/>
              </a:solidFill>
            </a:endParaRPr>
          </a:p>
          <a:p>
            <a:r>
              <a:rPr lang="nl-NL" dirty="0">
                <a:solidFill>
                  <a:srgbClr val="0456A2"/>
                </a:solidFill>
              </a:rPr>
              <a:t>DV = decoderen en vloeiendheid </a:t>
            </a:r>
          </a:p>
          <a:p>
            <a:r>
              <a:rPr lang="nl-NL" dirty="0">
                <a:solidFill>
                  <a:srgbClr val="0456A2"/>
                </a:solidFill>
              </a:rPr>
              <a:t>EV= ervarings- en taalbasis </a:t>
            </a:r>
            <a:r>
              <a:rPr lang="nl-NL" sz="2400" dirty="0">
                <a:solidFill>
                  <a:srgbClr val="0456A2"/>
                </a:solidFill>
              </a:rPr>
              <a:t>(wat weet je al van dit </a:t>
            </a:r>
            <a:br>
              <a:rPr lang="nl-NL" sz="2400" dirty="0">
                <a:solidFill>
                  <a:srgbClr val="0456A2"/>
                </a:solidFill>
              </a:rPr>
            </a:br>
            <a:r>
              <a:rPr lang="nl-NL" sz="2400" dirty="0">
                <a:solidFill>
                  <a:srgbClr val="0456A2"/>
                </a:solidFill>
              </a:rPr>
              <a:t>onderwerp, woordenschat)</a:t>
            </a:r>
          </a:p>
          <a:p>
            <a:r>
              <a:rPr lang="nl-NL" dirty="0">
                <a:solidFill>
                  <a:srgbClr val="0456A2"/>
                </a:solidFill>
              </a:rPr>
              <a:t>LMH = leesmotivatie en hoeveelheid tekst</a:t>
            </a:r>
          </a:p>
          <a:p>
            <a:r>
              <a:rPr lang="nl-NL" dirty="0">
                <a:solidFill>
                  <a:srgbClr val="0456A2"/>
                </a:solidFill>
              </a:rPr>
              <a:t>TK= tekstkwaliteit </a:t>
            </a:r>
            <a:r>
              <a:rPr lang="nl-NL" sz="2400" dirty="0">
                <a:solidFill>
                  <a:srgbClr val="0456A2"/>
                </a:solidFill>
              </a:rPr>
              <a:t>(rijke teksten, meerdere teksten over een onderwerp)</a:t>
            </a:r>
          </a:p>
          <a:p>
            <a:r>
              <a:rPr lang="nl-NL" dirty="0">
                <a:solidFill>
                  <a:srgbClr val="0456A2"/>
                </a:solidFill>
              </a:rPr>
              <a:t>AD = actief denken </a:t>
            </a:r>
            <a:r>
              <a:rPr lang="nl-NL" sz="2400" dirty="0">
                <a:solidFill>
                  <a:srgbClr val="0456A2"/>
                </a:solidFill>
              </a:rPr>
              <a:t>(gesprekken, schrijven over teksten, interessante 					     betekenisvolle opdrachten)</a:t>
            </a:r>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4" name="Afbeelding 3">
            <a:extLst>
              <a:ext uri="{FF2B5EF4-FFF2-40B4-BE49-F238E27FC236}">
                <a16:creationId xmlns:a16="http://schemas.microsoft.com/office/drawing/2014/main" id="{8B8FFD97-3D45-9BFF-146D-550B93C6C422}"/>
              </a:ext>
            </a:extLst>
          </p:cNvPr>
          <p:cNvPicPr>
            <a:picLocks noChangeAspect="1"/>
          </p:cNvPicPr>
          <p:nvPr/>
        </p:nvPicPr>
        <p:blipFill>
          <a:blip r:embed="rId4"/>
          <a:stretch>
            <a:fillRect/>
          </a:stretch>
        </p:blipFill>
        <p:spPr>
          <a:xfrm rot="836555">
            <a:off x="9129859" y="252021"/>
            <a:ext cx="2553654" cy="3776351"/>
          </a:xfrm>
          <a:prstGeom prst="rect">
            <a:avLst/>
          </a:prstGeom>
        </p:spPr>
      </p:pic>
    </p:spTree>
    <p:extLst>
      <p:ext uri="{BB962C8B-B14F-4D97-AF65-F5344CB8AC3E}">
        <p14:creationId xmlns:p14="http://schemas.microsoft.com/office/powerpoint/2010/main" val="38630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begrijpend lezen</a:t>
            </a:r>
            <a:endParaRPr lang="nl-NL" sz="3600" dirty="0"/>
          </a:p>
        </p:txBody>
      </p:sp>
      <p:sp>
        <p:nvSpPr>
          <p:cNvPr id="3" name="Tijdelijke aanduiding voor inhoud 2"/>
          <p:cNvSpPr>
            <a:spLocks noGrp="1"/>
          </p:cNvSpPr>
          <p:nvPr>
            <p:ph idx="1"/>
          </p:nvPr>
        </p:nvSpPr>
        <p:spPr>
          <a:xfrm>
            <a:off x="677468" y="1252943"/>
            <a:ext cx="9592967" cy="4670779"/>
          </a:xfrm>
          <a:noFill/>
        </p:spPr>
        <p:txBody>
          <a:bodyPr>
            <a:normAutofit/>
          </a:bodyPr>
          <a:lstStyle/>
          <a:p>
            <a:r>
              <a:rPr lang="nl-NL" dirty="0">
                <a:solidFill>
                  <a:srgbClr val="0456A2"/>
                </a:solidFill>
              </a:rPr>
              <a:t>Begrijpend lezen is alleen in Nederland een apart vak</a:t>
            </a:r>
          </a:p>
          <a:p>
            <a:r>
              <a:rPr lang="nl-NL" dirty="0">
                <a:solidFill>
                  <a:srgbClr val="0456A2"/>
                </a:solidFill>
              </a:rPr>
              <a:t>Scores voor leesbegrip belangrijk bij de verwijzing naar het VO</a:t>
            </a:r>
          </a:p>
          <a:p>
            <a:r>
              <a:rPr lang="nl-NL" dirty="0">
                <a:solidFill>
                  <a:srgbClr val="0456A2"/>
                </a:solidFill>
              </a:rPr>
              <a:t>Leesbegrip komt op vergelijkbare wijze tot stand als mondelinge taal</a:t>
            </a:r>
          </a:p>
          <a:p>
            <a:r>
              <a:rPr lang="nl-NL" dirty="0">
                <a:solidFill>
                  <a:srgbClr val="0456A2"/>
                </a:solidFill>
              </a:rPr>
              <a:t>Begrijpen van een tekst verloopt grotendeels onbewust</a:t>
            </a:r>
          </a:p>
          <a:p>
            <a:r>
              <a:rPr lang="nl-NL" dirty="0">
                <a:solidFill>
                  <a:srgbClr val="0456A2"/>
                </a:solidFill>
              </a:rPr>
              <a:t>Soms zijn onbewuste processen niet toereikend: dan kan een lezer ervoor kiezen om bewust iets te herhalen, langzamer lezen etc.</a:t>
            </a:r>
          </a:p>
          <a:p>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391973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401" y="-114301"/>
            <a:ext cx="10837063" cy="1143000"/>
          </a:xfrm>
        </p:spPr>
        <p:txBody>
          <a:bodyPr>
            <a:normAutofit/>
          </a:bodyPr>
          <a:lstStyle/>
          <a:p>
            <a:r>
              <a:rPr lang="nl-NL" sz="3600" dirty="0">
                <a:solidFill>
                  <a:srgbClr val="00BFFE"/>
                </a:solidFill>
                <a:latin typeface="Arial Rounded MT Bold" panose="020F0704030504030204" pitchFamily="34" charset="0"/>
              </a:rPr>
              <a:t>Begrijpend lezen: tekst- hart -hoofdvragen</a:t>
            </a:r>
            <a:endParaRPr lang="nl-NL" sz="3600" dirty="0"/>
          </a:p>
        </p:txBody>
      </p:sp>
      <p:sp>
        <p:nvSpPr>
          <p:cNvPr id="3" name="Tijdelijke aanduiding voor inhoud 2"/>
          <p:cNvSpPr>
            <a:spLocks noGrp="1"/>
          </p:cNvSpPr>
          <p:nvPr>
            <p:ph idx="1"/>
          </p:nvPr>
        </p:nvSpPr>
        <p:spPr>
          <a:xfrm>
            <a:off x="745333" y="842494"/>
            <a:ext cx="10769197" cy="5267434"/>
          </a:xfrm>
          <a:noFill/>
        </p:spPr>
        <p:txBody>
          <a:bodyPr>
            <a:normAutofit fontScale="92500" lnSpcReduction="20000"/>
          </a:bodyPr>
          <a:lstStyle/>
          <a:p>
            <a:endParaRPr lang="nl-NL" dirty="0">
              <a:solidFill>
                <a:srgbClr val="0456A2"/>
              </a:solidFill>
            </a:endParaRPr>
          </a:p>
          <a:p>
            <a:r>
              <a:rPr lang="nl-NL" dirty="0">
                <a:solidFill>
                  <a:srgbClr val="0456A2"/>
                </a:solidFill>
              </a:rPr>
              <a:t>Denken over tekstvragen: </a:t>
            </a:r>
          </a:p>
          <a:p>
            <a:pPr lvl="1"/>
            <a:r>
              <a:rPr lang="nl-NL" dirty="0">
                <a:solidFill>
                  <a:srgbClr val="0456A2"/>
                </a:solidFill>
              </a:rPr>
              <a:t>waar gaat deze tekst over, wat wil de maker vertellen</a:t>
            </a:r>
          </a:p>
          <a:p>
            <a:pPr marL="457200" lvl="1" indent="0">
              <a:buNone/>
            </a:pPr>
            <a:endParaRPr lang="nl-NL" dirty="0">
              <a:solidFill>
                <a:srgbClr val="0456A2"/>
              </a:solidFill>
            </a:endParaRPr>
          </a:p>
          <a:p>
            <a:r>
              <a:rPr lang="nl-NL" dirty="0">
                <a:solidFill>
                  <a:srgbClr val="0456A2"/>
                </a:solidFill>
              </a:rPr>
              <a:t>Denken over hoofdvragen</a:t>
            </a:r>
          </a:p>
          <a:p>
            <a:pPr lvl="1"/>
            <a:r>
              <a:rPr lang="nl-NL" dirty="0">
                <a:solidFill>
                  <a:srgbClr val="0456A2"/>
                </a:solidFill>
              </a:rPr>
              <a:t>Wat valt je op, wat voor nieuws heb je geleerd? </a:t>
            </a:r>
            <a:r>
              <a:rPr lang="nl-NL" dirty="0" err="1">
                <a:solidFill>
                  <a:srgbClr val="0456A2"/>
                </a:solidFill>
              </a:rPr>
              <a:t>etc</a:t>
            </a:r>
            <a:endParaRPr lang="nl-NL" dirty="0">
              <a:solidFill>
                <a:srgbClr val="0456A2"/>
              </a:solidFill>
            </a:endParaRPr>
          </a:p>
          <a:p>
            <a:endParaRPr lang="nl-NL" dirty="0">
              <a:solidFill>
                <a:srgbClr val="0456A2"/>
              </a:solidFill>
            </a:endParaRPr>
          </a:p>
          <a:p>
            <a:r>
              <a:rPr lang="nl-NL" dirty="0">
                <a:solidFill>
                  <a:srgbClr val="0456A2"/>
                </a:solidFill>
              </a:rPr>
              <a:t>Denken over hartvragen</a:t>
            </a:r>
          </a:p>
          <a:p>
            <a:pPr lvl="1"/>
            <a:r>
              <a:rPr lang="nl-NL" dirty="0">
                <a:solidFill>
                  <a:srgbClr val="0456A2"/>
                </a:solidFill>
              </a:rPr>
              <a:t>Wat voel je bij de tekst? Wat vond jij het mooist?</a:t>
            </a:r>
          </a:p>
          <a:p>
            <a:pPr marL="457200" lvl="1" indent="0">
              <a:buNone/>
            </a:pPr>
            <a:endParaRPr lang="nl-NL" dirty="0">
              <a:solidFill>
                <a:srgbClr val="0456A2"/>
              </a:solidFill>
            </a:endParaRPr>
          </a:p>
          <a:p>
            <a:endParaRPr lang="nl-NL" dirty="0">
              <a:solidFill>
                <a:srgbClr val="0456A2"/>
              </a:solidFill>
            </a:endParaRPr>
          </a:p>
          <a:p>
            <a:pPr>
              <a:buFont typeface="Wingdings" panose="05000000000000000000" pitchFamily="2" charset="2"/>
              <a:buChar char="Ø"/>
            </a:pPr>
            <a:r>
              <a:rPr lang="nl-NL" dirty="0">
                <a:solidFill>
                  <a:srgbClr val="0456A2"/>
                </a:solidFill>
              </a:rPr>
              <a:t> Een of twee vragen per tekst, niet alle vragen bespreken</a:t>
            </a:r>
          </a:p>
          <a:p>
            <a:pPr>
              <a:buFont typeface="Wingdings" panose="05000000000000000000" pitchFamily="2" charset="2"/>
              <a:buChar char="Ø"/>
            </a:pPr>
            <a:r>
              <a:rPr lang="nl-NL" dirty="0">
                <a:solidFill>
                  <a:srgbClr val="0456A2"/>
                </a:solidFill>
              </a:rPr>
              <a:t> Woordenschat is belangrijke basis, maar ga geen losse woorden trainen</a:t>
            </a:r>
          </a:p>
          <a:p>
            <a:pPr>
              <a:buFont typeface="Wingdings" panose="05000000000000000000" pitchFamily="2" charset="2"/>
              <a:buChar char="Ø"/>
            </a:pPr>
            <a:r>
              <a:rPr lang="nl-NL" dirty="0">
                <a:solidFill>
                  <a:srgbClr val="0456A2"/>
                </a:solidFill>
              </a:rPr>
              <a:t> Lezen en voorlezen!!</a:t>
            </a:r>
          </a:p>
          <a:p>
            <a:pPr marL="457200" lvl="1" indent="0">
              <a:buNone/>
            </a:pPr>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540938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C5ABFC50-18BC-4340-A707-6DA9CD96AA25}"/>
              </a:ext>
            </a:extLst>
          </p:cNvPr>
          <p:cNvPicPr>
            <a:picLocks noChangeAspect="1"/>
          </p:cNvPicPr>
          <p:nvPr/>
        </p:nvPicPr>
        <p:blipFill>
          <a:blip r:embed="rId4"/>
          <a:stretch>
            <a:fillRect/>
          </a:stretch>
        </p:blipFill>
        <p:spPr>
          <a:xfrm>
            <a:off x="3473726" y="0"/>
            <a:ext cx="4914900" cy="6908884"/>
          </a:xfrm>
          <a:prstGeom prst="rect">
            <a:avLst/>
          </a:prstGeom>
        </p:spPr>
      </p:pic>
    </p:spTree>
    <p:extLst>
      <p:ext uri="{BB962C8B-B14F-4D97-AF65-F5344CB8AC3E}">
        <p14:creationId xmlns:p14="http://schemas.microsoft.com/office/powerpoint/2010/main" val="2128760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813201" y="957108"/>
            <a:ext cx="10769197" cy="4670779"/>
          </a:xfrm>
          <a:noFill/>
        </p:spPr>
        <p:txBody>
          <a:bodyPr>
            <a:normAutofit lnSpcReduction="10000"/>
          </a:bodyPr>
          <a:lstStyle/>
          <a:p>
            <a:pPr marL="0" indent="0">
              <a:buNone/>
            </a:pPr>
            <a:r>
              <a:rPr lang="nl-NL" b="1" dirty="0">
                <a:solidFill>
                  <a:srgbClr val="0456A2"/>
                </a:solidFill>
              </a:rPr>
              <a:t>Schrijven (stellen)</a:t>
            </a:r>
          </a:p>
          <a:p>
            <a:pPr marL="0" indent="0">
              <a:buNone/>
            </a:pPr>
            <a:endParaRPr lang="nl-NL" dirty="0">
              <a:solidFill>
                <a:srgbClr val="0456A2"/>
              </a:solidFill>
            </a:endParaRPr>
          </a:p>
          <a:p>
            <a:pPr marL="0" indent="0">
              <a:buNone/>
            </a:pPr>
            <a:r>
              <a:rPr lang="nl-NL" dirty="0">
                <a:solidFill>
                  <a:srgbClr val="0456A2"/>
                </a:solidFill>
              </a:rPr>
              <a:t>Wat zijn goede schrijfopdrachten?</a:t>
            </a:r>
          </a:p>
          <a:p>
            <a:pPr marL="0" indent="0">
              <a:buNone/>
            </a:pPr>
            <a:r>
              <a:rPr lang="nl-NL" dirty="0">
                <a:solidFill>
                  <a:srgbClr val="0456A2"/>
                </a:solidFill>
              </a:rPr>
              <a:t>Dit is een punt van aandacht voor een later moment om goed over na te denken. Zie ook Rijke taal, vanaf </a:t>
            </a:r>
            <a:r>
              <a:rPr lang="nl-NL" dirty="0" err="1">
                <a:solidFill>
                  <a:srgbClr val="0456A2"/>
                </a:solidFill>
              </a:rPr>
              <a:t>blz</a:t>
            </a:r>
            <a:r>
              <a:rPr lang="nl-NL" dirty="0">
                <a:solidFill>
                  <a:srgbClr val="0456A2"/>
                </a:solidFill>
              </a:rPr>
              <a:t> 316.</a:t>
            </a:r>
          </a:p>
          <a:p>
            <a:pPr marL="0" indent="0">
              <a:buNone/>
            </a:pPr>
            <a:r>
              <a:rPr lang="nl-NL" dirty="0">
                <a:solidFill>
                  <a:srgbClr val="0456A2"/>
                </a:solidFill>
              </a:rPr>
              <a:t>Voor nu: gebruik schrijfopdrachten uit de methode aangevuld met eigen opdrachten.</a:t>
            </a:r>
          </a:p>
          <a:p>
            <a:pPr marL="0" indent="0">
              <a:buNone/>
            </a:pPr>
            <a:endParaRPr lang="nl-NL" dirty="0">
              <a:solidFill>
                <a:srgbClr val="0456A2"/>
              </a:solidFill>
            </a:endParaRPr>
          </a:p>
          <a:p>
            <a:pPr marL="0" indent="0">
              <a:buNone/>
            </a:pPr>
            <a:r>
              <a:rPr lang="nl-NL" dirty="0">
                <a:solidFill>
                  <a:srgbClr val="0456A2"/>
                </a:solidFill>
                <a:hlinkClick r:id="rId3"/>
              </a:rPr>
              <a:t>https://www.kennisrotonde.nl/vraag-en-antwoord/Correcte-zinnen-formuleren-in-schrijfopdrachten</a:t>
            </a: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6781743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699014" y="342802"/>
            <a:ext cx="10818316" cy="5215517"/>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rgbClr val="0456A2"/>
                </a:solidFill>
                <a:effectLst/>
                <a:latin typeface="Calibri" panose="020F0502020204030204" pitchFamily="34" charset="0"/>
                <a:ea typeface="Calibri" panose="020F0502020204030204" pitchFamily="34" charset="0"/>
              </a:rPr>
              <a:t>Taal leren is complex, concentrisch. De uitvoering is echter redelijk eenduidig. Wat kun je doen?</a:t>
            </a:r>
          </a:p>
          <a:p>
            <a:pPr marL="0" indent="0">
              <a:buNone/>
            </a:pPr>
            <a:endParaRPr lang="nl-NL" b="1" dirty="0">
              <a:solidFill>
                <a:srgbClr val="0456A2"/>
              </a:solidFill>
              <a:effectLst/>
              <a:latin typeface="Calibri" panose="020F0502020204030204" pitchFamily="34" charset="0"/>
              <a:ea typeface="Calibri" panose="020F0502020204030204" pitchFamily="34" charset="0"/>
            </a:endParaRPr>
          </a:p>
          <a:p>
            <a:r>
              <a:rPr lang="nl-NL" dirty="0">
                <a:solidFill>
                  <a:srgbClr val="0456A2"/>
                </a:solidFill>
                <a:effectLst/>
                <a:latin typeface="Calibri" panose="020F0502020204030204" pitchFamily="34" charset="0"/>
                <a:ea typeface="Calibri" panose="020F0502020204030204" pitchFamily="34" charset="0"/>
              </a:rPr>
              <a:t>Woordenschat:  lezen, lezen, lezen, voorlezen, voorlezen</a:t>
            </a:r>
          </a:p>
          <a:p>
            <a:r>
              <a:rPr lang="nl-NL" dirty="0">
                <a:solidFill>
                  <a:srgbClr val="0456A2"/>
                </a:solidFill>
                <a:effectLst/>
                <a:latin typeface="Calibri" panose="020F0502020204030204" pitchFamily="34" charset="0"/>
                <a:ea typeface="Calibri" panose="020F0502020204030204" pitchFamily="34" charset="0"/>
              </a:rPr>
              <a:t>Taalbeschouwing</a:t>
            </a:r>
          </a:p>
          <a:p>
            <a:r>
              <a:rPr lang="nl-NL" dirty="0">
                <a:solidFill>
                  <a:srgbClr val="0456A2"/>
                </a:solidFill>
                <a:effectLst/>
                <a:latin typeface="Calibri" panose="020F0502020204030204" pitchFamily="34" charset="0"/>
                <a:ea typeface="Calibri" panose="020F0502020204030204" pitchFamily="34" charset="0"/>
              </a:rPr>
              <a:t>Spreekwoorden en gezegden</a:t>
            </a:r>
          </a:p>
          <a:p>
            <a:r>
              <a:rPr lang="nl-NL" dirty="0">
                <a:solidFill>
                  <a:srgbClr val="0456A2"/>
                </a:solidFill>
                <a:effectLst/>
                <a:latin typeface="Calibri" panose="020F0502020204030204" pitchFamily="34" charset="0"/>
                <a:ea typeface="Calibri" panose="020F0502020204030204" pitchFamily="34" charset="0"/>
              </a:rPr>
              <a:t>Zinsontleding: wees nuchter, wel belangrijk, maar niet altijd alle details . </a:t>
            </a:r>
          </a:p>
          <a:p>
            <a:r>
              <a:rPr lang="nl-NL" dirty="0">
                <a:solidFill>
                  <a:srgbClr val="0456A2"/>
                </a:solidFill>
                <a:effectLst/>
                <a:latin typeface="Calibri" panose="020F0502020204030204" pitchFamily="34" charset="0"/>
                <a:ea typeface="Calibri" panose="020F0502020204030204" pitchFamily="34" charset="0"/>
              </a:rPr>
              <a:t>Spelling: ook veel lezen en schrijven en dictees</a:t>
            </a:r>
          </a:p>
          <a:p>
            <a:r>
              <a:rPr lang="nl-NL" dirty="0">
                <a:solidFill>
                  <a:srgbClr val="0456A2"/>
                </a:solidFill>
                <a:effectLst/>
                <a:latin typeface="Calibri" panose="020F0502020204030204" pitchFamily="34" charset="0"/>
                <a:ea typeface="Calibri" panose="020F0502020204030204" pitchFamily="34" charset="0"/>
              </a:rPr>
              <a:t>Werkwoordspelling: vooral </a:t>
            </a:r>
            <a:r>
              <a:rPr lang="nl-NL" dirty="0" err="1">
                <a:solidFill>
                  <a:srgbClr val="0456A2"/>
                </a:solidFill>
                <a:effectLst/>
                <a:latin typeface="Calibri" panose="020F0502020204030204" pitchFamily="34" charset="0"/>
                <a:ea typeface="Calibri" panose="020F0502020204030204" pitchFamily="34" charset="0"/>
              </a:rPr>
              <a:t>dt</a:t>
            </a:r>
            <a:r>
              <a:rPr lang="nl-NL" dirty="0">
                <a:solidFill>
                  <a:srgbClr val="0456A2"/>
                </a:solidFill>
                <a:effectLst/>
                <a:latin typeface="Calibri" panose="020F0502020204030204" pitchFamily="34" charset="0"/>
                <a:ea typeface="Calibri" panose="020F0502020204030204" pitchFamily="34" charset="0"/>
              </a:rPr>
              <a:t> regels, wel regels, hou het simpel, ook veel schrijven en dictee</a:t>
            </a:r>
          </a:p>
          <a:p>
            <a:r>
              <a:rPr lang="nl-NL" dirty="0">
                <a:solidFill>
                  <a:srgbClr val="0456A2"/>
                </a:solidFill>
                <a:latin typeface="Calibri" panose="020F0502020204030204" pitchFamily="34" charset="0"/>
                <a:ea typeface="Calibri" panose="020F0502020204030204" pitchFamily="34" charset="0"/>
              </a:rPr>
              <a:t>Spreken en luisteren</a:t>
            </a:r>
            <a:endParaRPr lang="nl-NL" dirty="0">
              <a:solidFill>
                <a:srgbClr val="0456A2"/>
              </a:solidFill>
              <a:effectLst/>
              <a:latin typeface="Calibri" panose="020F0502020204030204" pitchFamily="34" charset="0"/>
              <a:ea typeface="Calibri" panose="020F0502020204030204" pitchFamily="34" charset="0"/>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80860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37DA-7659-7E9E-97CA-46B6AE9B2239}"/>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D92F1946-CA28-9F2A-DCE7-9D91218BCC9E}"/>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73AD6BDC-82C9-ED92-8C67-9DDED6D4D4F0}"/>
              </a:ext>
            </a:extLst>
          </p:cNvPr>
          <p:cNvSpPr txBox="1">
            <a:spLocks/>
          </p:cNvSpPr>
          <p:nvPr/>
        </p:nvSpPr>
        <p:spPr>
          <a:xfrm>
            <a:off x="313756" y="1136725"/>
            <a:ext cx="7041200" cy="37881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Bespreek met je collega/per bouw hoe jij hier in staat.</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Zou je meer vanuit leerlijnen willen werken?</a:t>
            </a:r>
          </a:p>
          <a:p>
            <a:r>
              <a:rPr lang="nl-NL" sz="2000" dirty="0">
                <a:solidFill>
                  <a:srgbClr val="00BFFE"/>
                </a:solidFill>
                <a:latin typeface="Arial Rounded MT Bold" panose="020F0704030504030204" pitchFamily="34" charset="0"/>
              </a:rPr>
              <a:t>Hoe ver wil je hierin gaan?</a:t>
            </a:r>
          </a:p>
          <a:p>
            <a:endParaRPr lang="nl-NL" sz="2000" dirty="0">
              <a:solidFill>
                <a:srgbClr val="00BFFE"/>
              </a:solidFill>
              <a:latin typeface="Arial Rounded MT Bold" panose="020F0704030504030204" pitchFamily="34" charset="0"/>
            </a:endParaRPr>
          </a:p>
          <a:p>
            <a:endParaRPr lang="nl-NL" sz="2000" dirty="0">
              <a:solidFill>
                <a:srgbClr val="00BFFE"/>
              </a:solidFill>
              <a:latin typeface="Arial Rounded MT Bold" panose="020F0704030504030204" pitchFamily="34" charset="0"/>
            </a:endParaRPr>
          </a:p>
          <a:p>
            <a:endParaRPr lang="nl-NL" sz="2000" dirty="0">
              <a:solidFill>
                <a:srgbClr val="00BFFE"/>
              </a:solidFill>
              <a:latin typeface="Arial Rounded MT Bold" panose="020F0704030504030204" pitchFamily="34" charset="0"/>
            </a:endParaRPr>
          </a:p>
        </p:txBody>
      </p:sp>
      <p:sp>
        <p:nvSpPr>
          <p:cNvPr id="4" name="Titel 1">
            <a:extLst>
              <a:ext uri="{FF2B5EF4-FFF2-40B4-BE49-F238E27FC236}">
                <a16:creationId xmlns:a16="http://schemas.microsoft.com/office/drawing/2014/main" id="{098692AA-4979-1E91-A120-52B5E549A216}"/>
              </a:ext>
            </a:extLst>
          </p:cNvPr>
          <p:cNvSpPr txBox="1">
            <a:spLocks/>
          </p:cNvSpPr>
          <p:nvPr/>
        </p:nvSpPr>
        <p:spPr>
          <a:xfrm>
            <a:off x="-171097" y="431168"/>
            <a:ext cx="2797340" cy="705557"/>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Opdracht 2</a:t>
            </a:r>
          </a:p>
          <a:p>
            <a:r>
              <a:rPr lang="nl-NL" dirty="0">
                <a:solidFill>
                  <a:srgbClr val="00BFFE"/>
                </a:solidFill>
                <a:latin typeface="Arial Rounded MT Bold" panose="020F0704030504030204" pitchFamily="34" charset="0"/>
              </a:rPr>
              <a:t> </a:t>
            </a:r>
            <a:endParaRPr lang="nl-NL" dirty="0"/>
          </a:p>
        </p:txBody>
      </p:sp>
      <p:pic>
        <p:nvPicPr>
          <p:cNvPr id="8" name="Afbeelding 7">
            <a:extLst>
              <a:ext uri="{FF2B5EF4-FFF2-40B4-BE49-F238E27FC236}">
                <a16:creationId xmlns:a16="http://schemas.microsoft.com/office/drawing/2014/main" id="{A6818646-3760-055A-E739-AA113712BD7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Lst>
          </a:blip>
          <a:srcRect l="33577" t="17421" r="35039" b="5209"/>
          <a:stretch/>
        </p:blipFill>
        <p:spPr>
          <a:xfrm>
            <a:off x="7632098" y="431168"/>
            <a:ext cx="3394662" cy="4705100"/>
          </a:xfrm>
          <a:prstGeom prst="rect">
            <a:avLst/>
          </a:prstGeom>
        </p:spPr>
      </p:pic>
      <p:sp>
        <p:nvSpPr>
          <p:cNvPr id="2" name="Titel 1">
            <a:extLst>
              <a:ext uri="{FF2B5EF4-FFF2-40B4-BE49-F238E27FC236}">
                <a16:creationId xmlns:a16="http://schemas.microsoft.com/office/drawing/2014/main" id="{422E53EC-BB58-A602-A9FD-AC43A13624A8}"/>
              </a:ext>
            </a:extLst>
          </p:cNvPr>
          <p:cNvSpPr txBox="1">
            <a:spLocks/>
          </p:cNvSpPr>
          <p:nvPr/>
        </p:nvSpPr>
        <p:spPr>
          <a:xfrm rot="16200000">
            <a:off x="6416646" y="3234582"/>
            <a:ext cx="2690153" cy="4931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79B5B578-D1C0-2CD1-51A1-6C91F13B9A14}"/>
              </a:ext>
            </a:extLst>
          </p:cNvPr>
          <p:cNvSpPr txBox="1">
            <a:spLocks/>
          </p:cNvSpPr>
          <p:nvPr/>
        </p:nvSpPr>
        <p:spPr>
          <a:xfrm rot="5400000">
            <a:off x="9284771" y="3182912"/>
            <a:ext cx="2990864" cy="493113"/>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1090423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00519-08C0-7E06-D832-4E6960F5E20C}"/>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74724758-60EF-0B2C-B4DA-E8F6DEBE19AF}"/>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87A1A529-8C4B-F076-A3F6-58AD79709907}"/>
              </a:ext>
            </a:extLst>
          </p:cNvPr>
          <p:cNvSpPr txBox="1">
            <a:spLocks/>
          </p:cNvSpPr>
          <p:nvPr/>
        </p:nvSpPr>
        <p:spPr>
          <a:xfrm>
            <a:off x="313755" y="1136725"/>
            <a:ext cx="8267027" cy="37881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Bespreek met je collega/per bouw:</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Stel: je komt tijd tekort voor je taallessen.</a:t>
            </a:r>
          </a:p>
          <a:p>
            <a:r>
              <a:rPr lang="nl-NL" sz="2000" dirty="0">
                <a:solidFill>
                  <a:srgbClr val="00BFFE"/>
                </a:solidFill>
                <a:latin typeface="Arial Rounded MT Bold" panose="020F0704030504030204" pitchFamily="34" charset="0"/>
              </a:rPr>
              <a:t>Wat zou jij dan als eerste schrappen of anders doen?</a:t>
            </a:r>
          </a:p>
          <a:p>
            <a:endParaRPr lang="nl-NL" sz="2000" dirty="0">
              <a:solidFill>
                <a:srgbClr val="00BFFE"/>
              </a:solidFill>
              <a:latin typeface="Arial" panose="020B0604020202020204" pitchFamily="34" charset="0"/>
              <a:cs typeface="Arial" panose="020B0604020202020204" pitchFamily="34" charset="0"/>
            </a:endParaRPr>
          </a:p>
          <a:p>
            <a:r>
              <a:rPr lang="nl-NL" sz="2000" dirty="0">
                <a:solidFill>
                  <a:srgbClr val="00BFFE"/>
                </a:solidFill>
                <a:latin typeface="Arial" panose="020B0604020202020204" pitchFamily="34" charset="0"/>
                <a:cs typeface="Arial" panose="020B0604020202020204" pitchFamily="34" charset="0"/>
              </a:rPr>
              <a:t>Onderliggende vragen: </a:t>
            </a:r>
          </a:p>
          <a:p>
            <a:r>
              <a:rPr lang="nl-NL" sz="2000" dirty="0">
                <a:solidFill>
                  <a:srgbClr val="00BFFE"/>
                </a:solidFill>
                <a:latin typeface="Arial" panose="020B0604020202020204" pitchFamily="34" charset="0"/>
                <a:cs typeface="Arial" panose="020B0604020202020204" pitchFamily="34" charset="0"/>
              </a:rPr>
              <a:t>Haal je de taaldoelen door de methode te volgen?</a:t>
            </a:r>
          </a:p>
          <a:p>
            <a:r>
              <a:rPr lang="nl-NL" sz="2000" dirty="0">
                <a:solidFill>
                  <a:srgbClr val="00BFFE"/>
                </a:solidFill>
                <a:latin typeface="Arial" panose="020B0604020202020204" pitchFamily="34" charset="0"/>
                <a:cs typeface="Arial" panose="020B0604020202020204" pitchFamily="34" charset="0"/>
              </a:rPr>
              <a:t>Als je meer denkt vanuit doelen, wat zou je willen aanpassen in het aanbod?</a:t>
            </a:r>
          </a:p>
          <a:p>
            <a:r>
              <a:rPr lang="nl-NL" sz="2000" dirty="0">
                <a:solidFill>
                  <a:srgbClr val="00BFFE"/>
                </a:solidFill>
                <a:latin typeface="Arial" panose="020B0604020202020204" pitchFamily="34" charset="0"/>
                <a:cs typeface="Arial" panose="020B0604020202020204" pitchFamily="34" charset="0"/>
              </a:rPr>
              <a:t>Meet de toets de goede dingen, helpt dat om het doel te halen? </a:t>
            </a:r>
          </a:p>
          <a:p>
            <a:endParaRPr lang="nl-NL" sz="2000" dirty="0">
              <a:solidFill>
                <a:srgbClr val="00BFFE"/>
              </a:solidFill>
              <a:latin typeface="Arial Rounded MT Bold" panose="020F0704030504030204" pitchFamily="34" charset="0"/>
            </a:endParaRPr>
          </a:p>
        </p:txBody>
      </p:sp>
      <p:sp>
        <p:nvSpPr>
          <p:cNvPr id="4" name="Titel 1">
            <a:extLst>
              <a:ext uri="{FF2B5EF4-FFF2-40B4-BE49-F238E27FC236}">
                <a16:creationId xmlns:a16="http://schemas.microsoft.com/office/drawing/2014/main" id="{B4831454-1193-B2C5-9864-8DF13E6089AC}"/>
              </a:ext>
            </a:extLst>
          </p:cNvPr>
          <p:cNvSpPr txBox="1">
            <a:spLocks/>
          </p:cNvSpPr>
          <p:nvPr/>
        </p:nvSpPr>
        <p:spPr>
          <a:xfrm>
            <a:off x="-171097" y="431168"/>
            <a:ext cx="2797340" cy="705557"/>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Opdracht 3</a:t>
            </a:r>
          </a:p>
          <a:p>
            <a:r>
              <a:rPr lang="nl-NL" dirty="0">
                <a:solidFill>
                  <a:srgbClr val="00BFFE"/>
                </a:solidFill>
                <a:latin typeface="Arial Rounded MT Bold" panose="020F0704030504030204" pitchFamily="34" charset="0"/>
              </a:rPr>
              <a:t> </a:t>
            </a:r>
            <a:endParaRPr lang="nl-NL" dirty="0"/>
          </a:p>
        </p:txBody>
      </p:sp>
    </p:spTree>
    <p:extLst>
      <p:ext uri="{BB962C8B-B14F-4D97-AF65-F5344CB8AC3E}">
        <p14:creationId xmlns:p14="http://schemas.microsoft.com/office/powerpoint/2010/main" val="2284741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E7EAB-DFD2-68AB-B812-F9AD80A79374}"/>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416856F4-26E3-9A74-6AE6-706065DF4508}"/>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4" name="Titel 1">
            <a:extLst>
              <a:ext uri="{FF2B5EF4-FFF2-40B4-BE49-F238E27FC236}">
                <a16:creationId xmlns:a16="http://schemas.microsoft.com/office/drawing/2014/main" id="{662DF500-844B-7AFE-4DD3-EB2B6A98B8F0}"/>
              </a:ext>
            </a:extLst>
          </p:cNvPr>
          <p:cNvSpPr txBox="1">
            <a:spLocks/>
          </p:cNvSpPr>
          <p:nvPr/>
        </p:nvSpPr>
        <p:spPr>
          <a:xfrm>
            <a:off x="206590" y="438266"/>
            <a:ext cx="2797340" cy="950637"/>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Opdracht 4</a:t>
            </a:r>
          </a:p>
          <a:p>
            <a:r>
              <a:rPr lang="nl-NL" dirty="0">
                <a:solidFill>
                  <a:srgbClr val="00BFFE"/>
                </a:solidFill>
                <a:latin typeface="Arial Rounded MT Bold" panose="020F0704030504030204" pitchFamily="34" charset="0"/>
              </a:rPr>
              <a:t> </a:t>
            </a:r>
            <a:endParaRPr lang="nl-NL" dirty="0"/>
          </a:p>
        </p:txBody>
      </p:sp>
      <p:sp>
        <p:nvSpPr>
          <p:cNvPr id="5" name="Titel 1">
            <a:extLst>
              <a:ext uri="{FF2B5EF4-FFF2-40B4-BE49-F238E27FC236}">
                <a16:creationId xmlns:a16="http://schemas.microsoft.com/office/drawing/2014/main" id="{24CC67F9-9EEA-0E1D-6F81-0BB4AA02D414}"/>
              </a:ext>
            </a:extLst>
          </p:cNvPr>
          <p:cNvSpPr txBox="1">
            <a:spLocks/>
          </p:cNvSpPr>
          <p:nvPr/>
        </p:nvSpPr>
        <p:spPr>
          <a:xfrm>
            <a:off x="598677" y="1534912"/>
            <a:ext cx="9479601" cy="37881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Kijk nog eens naar de concept kerndoelen en de referentieniveaus</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Bekijk dit voor het concept ‘woordenschat’.</a:t>
            </a:r>
          </a:p>
          <a:p>
            <a:endParaRPr lang="nl-NL" sz="2000" dirty="0">
              <a:solidFill>
                <a:srgbClr val="00BFFE"/>
              </a:solidFill>
              <a:latin typeface="Arial Rounded MT Bold" panose="020F0704030504030204" pitchFamily="34" charset="0"/>
            </a:endParaRPr>
          </a:p>
          <a:p>
            <a:pPr marL="342900" indent="-342900">
              <a:buFont typeface="Arial" panose="020B0604020202020204" pitchFamily="34" charset="0"/>
              <a:buChar char="•"/>
            </a:pPr>
            <a:r>
              <a:rPr lang="nl-NL" sz="2000" dirty="0">
                <a:solidFill>
                  <a:srgbClr val="00BFFE"/>
                </a:solidFill>
                <a:latin typeface="Arial Rounded MT Bold" panose="020F0704030504030204" pitchFamily="34" charset="0"/>
              </a:rPr>
              <a:t>Wat staat er over woordenschat in de nieuwe kerndoelen?</a:t>
            </a:r>
          </a:p>
          <a:p>
            <a:pPr marL="342900" indent="-342900">
              <a:buFont typeface="Arial" panose="020B0604020202020204" pitchFamily="34" charset="0"/>
              <a:buChar char="•"/>
            </a:pPr>
            <a:r>
              <a:rPr lang="nl-NL" sz="2000" dirty="0">
                <a:solidFill>
                  <a:srgbClr val="00BFFE"/>
                </a:solidFill>
                <a:latin typeface="Arial Rounded MT Bold" panose="020F0704030504030204" pitchFamily="34" charset="0"/>
              </a:rPr>
              <a:t>Waarom behandelen we woordenschat nu zoals we dat doen?</a:t>
            </a:r>
          </a:p>
          <a:p>
            <a:pPr marL="342900" indent="-342900">
              <a:buFont typeface="Arial" panose="020B0604020202020204" pitchFamily="34" charset="0"/>
              <a:buChar char="•"/>
            </a:pPr>
            <a:r>
              <a:rPr lang="nl-NL" sz="2000" dirty="0">
                <a:solidFill>
                  <a:srgbClr val="00BFFE"/>
                </a:solidFill>
                <a:latin typeface="Arial Rounded MT Bold" panose="020F0704030504030204" pitchFamily="34" charset="0"/>
              </a:rPr>
              <a:t>Vergelijk ook huidig kerndoel 12 (zie website)</a:t>
            </a:r>
          </a:p>
          <a:p>
            <a:pPr marL="342900" indent="-342900">
              <a:buFont typeface="Arial" panose="020B0604020202020204" pitchFamily="34" charset="0"/>
              <a:buChar char="•"/>
            </a:pPr>
            <a:r>
              <a:rPr lang="nl-NL" sz="2000" dirty="0">
                <a:solidFill>
                  <a:srgbClr val="00BFFE"/>
                </a:solidFill>
                <a:latin typeface="Arial Rounded MT Bold" panose="020F0704030504030204" pitchFamily="34" charset="0"/>
              </a:rPr>
              <a:t>Wat betekent dit voor ons onderwijs en een nieuwe methode?</a:t>
            </a:r>
          </a:p>
          <a:p>
            <a:pPr marL="342900" indent="-342900">
              <a:buFont typeface="Arial" panose="020B0604020202020204" pitchFamily="34" charset="0"/>
              <a:buChar char="•"/>
            </a:pPr>
            <a:r>
              <a:rPr lang="nl-NL" sz="2000" dirty="0">
                <a:solidFill>
                  <a:srgbClr val="00BFFE"/>
                </a:solidFill>
                <a:latin typeface="Arial Rounded MT Bold" panose="020F0704030504030204" pitchFamily="34" charset="0"/>
              </a:rPr>
              <a:t>Bekijk ook de leerlijn per groep: klopt het wat we nu doen?</a:t>
            </a:r>
          </a:p>
          <a:p>
            <a:endParaRPr lang="nl-NL" sz="2000" dirty="0">
              <a:solidFill>
                <a:srgbClr val="00BFFE"/>
              </a:solidFill>
              <a:latin typeface="Arial Rounded MT Bold" panose="020F0704030504030204" pitchFamily="34" charset="0"/>
            </a:endParaRPr>
          </a:p>
          <a:p>
            <a:endParaRPr lang="nl-NL" sz="2000" dirty="0">
              <a:solidFill>
                <a:srgbClr val="00BFFE"/>
              </a:solidFill>
              <a:latin typeface="Arial Rounded MT Bold" panose="020F0704030504030204" pitchFamily="34" charset="0"/>
            </a:endParaRPr>
          </a:p>
          <a:p>
            <a:endParaRPr lang="nl-NL" sz="2000" dirty="0">
              <a:solidFill>
                <a:srgbClr val="00BFFE"/>
              </a:solidFill>
              <a:latin typeface="Arial Rounded MT Bold" panose="020F0704030504030204" pitchFamily="34" charset="0"/>
            </a:endParaRPr>
          </a:p>
          <a:p>
            <a:endParaRPr lang="nl-NL" sz="2000" dirty="0">
              <a:solidFill>
                <a:srgbClr val="00BFFE"/>
              </a:solidFill>
              <a:latin typeface="Arial Rounded MT Bold" panose="020F0704030504030204" pitchFamily="34" charset="0"/>
            </a:endParaRPr>
          </a:p>
        </p:txBody>
      </p:sp>
    </p:spTree>
    <p:extLst>
      <p:ext uri="{BB962C8B-B14F-4D97-AF65-F5344CB8AC3E}">
        <p14:creationId xmlns:p14="http://schemas.microsoft.com/office/powerpoint/2010/main" val="386037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6130</TotalTime>
  <Words>3227</Words>
  <Application>Microsoft Office PowerPoint</Application>
  <PresentationFormat>Breedbeeld</PresentationFormat>
  <Paragraphs>479</Paragraphs>
  <Slides>81</Slides>
  <Notes>45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81</vt:i4>
      </vt:variant>
    </vt:vector>
  </HeadingPairs>
  <TitlesOfParts>
    <vt:vector size="89"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Studiemiddag ‘Doelgericht werken vanuit leerlijnen’</vt:lpstr>
      <vt:lpstr>Doelen voor deze middag</vt:lpstr>
      <vt:lpstr>PowerPoint-presentatie</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1S en 2F zijn het einddoel voor het basisonderwijs: S = standaardniveau </vt:lpstr>
      <vt:lpstr>Referentieniveaus rekenen, domeinen</vt:lpstr>
      <vt:lpstr>Referentieniveaus  </vt:lpstr>
      <vt:lpstr>Referentieniveaus  </vt:lpstr>
      <vt:lpstr>PowerPoint-presentatie</vt:lpstr>
      <vt:lpstr>Referentieniveaus  </vt:lpstr>
      <vt:lpstr>Doorstroomtoetsen </vt:lpstr>
      <vt:lpstr>Centrale eindtoets en doorstroomtoets  </vt:lpstr>
      <vt:lpstr>Doorstroomtoets  </vt:lpstr>
      <vt:lpstr>Voorbeelden referentieopgaven eindtoets</vt:lpstr>
      <vt:lpstr>Voorbeelden referentieopgaven eindtoets</vt:lpstr>
      <vt:lpstr>PowerPoint-presentatie</vt:lpstr>
      <vt:lpstr>Leerlijn taal</vt:lpstr>
      <vt:lpstr>Hoe zou jij het einddoel voor eind basisschool voor taal willen formuleren?</vt:lpstr>
      <vt:lpstr>Hoe zouden we dit eindniveau kunnen vaststellen bij de leerlingen? </vt:lpstr>
      <vt:lpstr>Wat is nu precies het einddoel?  </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Concept kerndoelen Nederlands</vt:lpstr>
      <vt:lpstr>PowerPoint-presentatie</vt:lpstr>
      <vt:lpstr>PowerPoint-presentatie</vt:lpstr>
      <vt:lpstr>PowerPoint-presentatie</vt:lpstr>
      <vt:lpstr>PowerPoint-presentatie</vt:lpstr>
      <vt:lpstr>PowerPoint-presentatie</vt:lpstr>
      <vt:lpstr>Conclusie</vt:lpstr>
      <vt:lpstr>Opdracht 1: De referentieniveaus </vt:lpstr>
      <vt:lpstr>2. Van methode naar leerlijn</vt:lpstr>
      <vt:lpstr>Waarom wil je losser komen van je methode?</vt:lpstr>
      <vt:lpstr>Hoe ontwerp ik een mooie leerlijn?</vt:lpstr>
      <vt:lpstr>3 typen leerlijnen</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Leerlijn taal</vt:lpstr>
      <vt:lpstr>Rijke taal</vt:lpstr>
      <vt:lpstr>Referentieniveaus taal, domeinen</vt:lpstr>
      <vt:lpstr>Leerprocessen en ontwikkelingsprocessen</vt:lpstr>
      <vt:lpstr>Leerprocessen en ontwikkelingsprocessen</vt:lpstr>
      <vt:lpstr>Woordenschat</vt:lpstr>
      <vt:lpstr>Leerprocessen en ontwikkelingsprocessen</vt:lpstr>
      <vt:lpstr>Leerprocessen en ontwikkelingsprocessen</vt:lpstr>
      <vt:lpstr>Leerlijn lezen, wat is leesbegrip</vt:lpstr>
      <vt:lpstr>Leerlijn begrijpend lezen</vt:lpstr>
      <vt:lpstr>Begrijpend lezen: tekst- hart -hoofdvragen</vt:lpstr>
      <vt:lpstr>PowerPoint-presentatie</vt:lpstr>
      <vt:lpstr>Leerprocessen en ontwikkelingsprocessen</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140</cp:revision>
  <cp:lastPrinted>2021-04-08T12:40:05Z</cp:lastPrinted>
  <dcterms:created xsi:type="dcterms:W3CDTF">2019-12-07T18:56:50Z</dcterms:created>
  <dcterms:modified xsi:type="dcterms:W3CDTF">2024-11-07T09:48:22Z</dcterms:modified>
</cp:coreProperties>
</file>