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36" r:id="rId2"/>
    <p:sldId id="448" r:id="rId3"/>
    <p:sldId id="409"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82" r:id="rId27"/>
    <p:sldId id="351" r:id="rId28"/>
    <p:sldId id="384" r:id="rId29"/>
    <p:sldId id="385" r:id="rId30"/>
    <p:sldId id="386" r:id="rId31"/>
    <p:sldId id="387" r:id="rId32"/>
    <p:sldId id="414" r:id="rId33"/>
    <p:sldId id="415" r:id="rId34"/>
    <p:sldId id="416" r:id="rId35"/>
    <p:sldId id="418" r:id="rId36"/>
    <p:sldId id="475" r:id="rId37"/>
    <p:sldId id="488" r:id="rId38"/>
    <p:sldId id="476" r:id="rId39"/>
    <p:sldId id="477" r:id="rId40"/>
    <p:sldId id="389" r:id="rId41"/>
    <p:sldId id="280" r:id="rId42"/>
    <p:sldId id="315" r:id="rId43"/>
    <p:sldId id="298" r:id="rId44"/>
    <p:sldId id="299" r:id="rId45"/>
    <p:sldId id="484" r:id="rId46"/>
    <p:sldId id="264" r:id="rId47"/>
    <p:sldId id="424" r:id="rId48"/>
    <p:sldId id="439" r:id="rId49"/>
    <p:sldId id="438" r:id="rId50"/>
    <p:sldId id="452" r:id="rId51"/>
    <p:sldId id="401" r:id="rId52"/>
    <p:sldId id="426" r:id="rId53"/>
    <p:sldId id="453" r:id="rId54"/>
    <p:sldId id="433" r:id="rId55"/>
    <p:sldId id="427" r:id="rId56"/>
    <p:sldId id="428" r:id="rId57"/>
    <p:sldId id="432" r:id="rId58"/>
    <p:sldId id="435" r:id="rId59"/>
    <p:sldId id="454" r:id="rId60"/>
    <p:sldId id="455" r:id="rId61"/>
    <p:sldId id="457" r:id="rId62"/>
    <p:sldId id="434" r:id="rId63"/>
    <p:sldId id="492" r:id="rId64"/>
    <p:sldId id="489" r:id="rId65"/>
    <p:sldId id="334" r:id="rId66"/>
    <p:sldId id="496" r:id="rId67"/>
    <p:sldId id="350" r:id="rId68"/>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107" d="100"/>
          <a:sy n="107" d="100"/>
        </p:scale>
        <p:origin x="749" y="3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5-2-2025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33</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34</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41</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50</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60</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18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536958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64</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7"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25.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20.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1.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145443225"/>
              </p:ext>
            </p:extLst>
          </p:nvPr>
        </p:nvGraphicFramePr>
        <p:xfrm>
          <a:off x="1149316" y="1178709"/>
          <a:ext cx="8834531" cy="4083063"/>
        </p:xfrm>
        <a:graphic>
          <a:graphicData uri="http://schemas.openxmlformats.org/drawingml/2006/table">
            <a:tbl>
              <a:tblPr firstRow="1" bandRow="1">
                <a:tableStyleId>{5C22544A-7EE6-4342-B048-85BDC9FD1C3A}</a:tableStyleId>
              </a:tblPr>
              <a:tblGrid>
                <a:gridCol w="1142054">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65729">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Marloes Venema, ervaringen met leerlijnen</a:t>
                      </a:r>
                    </a:p>
                  </a:txBody>
                  <a:tcPr>
                    <a:solidFill>
                      <a:srgbClr val="CFD5EA"/>
                    </a:solidFill>
                  </a:tcPr>
                </a:tc>
                <a:extLst>
                  <a:ext uri="{0D108BD9-81ED-4DB2-BD59-A6C34878D82A}">
                    <a16:rowId xmlns:a16="http://schemas.microsoft.com/office/drawing/2014/main" val="3836492736"/>
                  </a:ext>
                </a:extLst>
              </a:tr>
              <a:tr h="465729">
                <a:tc>
                  <a:txBody>
                    <a:bodyPr/>
                    <a:lstStyle/>
                    <a:p>
                      <a:r>
                        <a:rPr lang="nl-NL" sz="2400" b="1" dirty="0">
                          <a:solidFill>
                            <a:srgbClr val="002060"/>
                          </a:solidFill>
                        </a:rPr>
                        <a:t>9:15</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10:15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0B0F0"/>
                    </a:solidFill>
                  </a:tcPr>
                </a:tc>
                <a:extLst>
                  <a:ext uri="{0D108BD9-81ED-4DB2-BD59-A6C34878D82A}">
                    <a16:rowId xmlns:a16="http://schemas.microsoft.com/office/drawing/2014/main" val="4128898807"/>
                  </a:ext>
                </a:extLst>
              </a:tr>
              <a:tr h="465729">
                <a:tc>
                  <a:txBody>
                    <a:bodyPr/>
                    <a:lstStyle/>
                    <a:p>
                      <a:r>
                        <a:rPr lang="nl-NL" sz="2400" b="1" dirty="0">
                          <a:solidFill>
                            <a:srgbClr val="002060"/>
                          </a:solidFill>
                        </a:rPr>
                        <a:t>10:45</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Presentatie Bianca en praktisch aan de slag met taaldoelen en teksten</a:t>
                      </a:r>
                    </a:p>
                  </a:txBody>
                  <a:tcPr>
                    <a:solidFill>
                      <a:srgbClr val="00B0F0"/>
                    </a:solidFill>
                  </a:tcPr>
                </a:tc>
                <a:extLst>
                  <a:ext uri="{0D108BD9-81ED-4DB2-BD59-A6C34878D82A}">
                    <a16:rowId xmlns:a16="http://schemas.microsoft.com/office/drawing/2014/main" val="3068714097"/>
                  </a:ext>
                </a:extLst>
              </a:tr>
              <a:tr h="465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12:00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FF936"/>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12:45</a:t>
                      </a:r>
                    </a:p>
                  </a:txBody>
                  <a:tcPr/>
                </a:tc>
                <a:tc>
                  <a:txBody>
                    <a:bodyPr/>
                    <a:lstStyle/>
                    <a:p>
                      <a:r>
                        <a:rPr lang="nl-NL" sz="2400" dirty="0">
                          <a:solidFill>
                            <a:srgbClr val="002060"/>
                          </a:solidFill>
                        </a:rPr>
                        <a:t>Verder met het maken van lessen</a:t>
                      </a:r>
                    </a:p>
                  </a:txBody>
                  <a:tcPr/>
                </a:tc>
                <a:extLst>
                  <a:ext uri="{0D108BD9-81ED-4DB2-BD59-A6C34878D82A}">
                    <a16:rowId xmlns:a16="http://schemas.microsoft.com/office/drawing/2014/main" val="2549170917"/>
                  </a:ext>
                </a:extLst>
              </a:tr>
              <a:tr h="465729">
                <a:tc>
                  <a:txBody>
                    <a:bodyPr/>
                    <a:lstStyle/>
                    <a:p>
                      <a:r>
                        <a:rPr lang="nl-NL" sz="2400" b="1" dirty="0">
                          <a:solidFill>
                            <a:srgbClr val="002060"/>
                          </a:solidFill>
                        </a:rPr>
                        <a:t>15:00</a:t>
                      </a:r>
                    </a:p>
                  </a:txBody>
                  <a:tcPr/>
                </a:tc>
                <a:tc>
                  <a:txBody>
                    <a:bodyPr/>
                    <a:lstStyle/>
                    <a:p>
                      <a:r>
                        <a:rPr lang="nl-NL" sz="2400" dirty="0">
                          <a:solidFill>
                            <a:srgbClr val="002060"/>
                          </a:solidFill>
                        </a:rPr>
                        <a:t>Einde studiedag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10515600" cy="659552"/>
          </a:xfrm>
        </p:spPr>
        <p:txBody>
          <a:bodyPr>
            <a:normAutofit/>
          </a:bodyPr>
          <a:lstStyle/>
          <a:p>
            <a:r>
              <a:rPr lang="nl-NL" sz="2400" dirty="0">
                <a:solidFill>
                  <a:srgbClr val="66AB38"/>
                </a:solidFill>
                <a:latin typeface="Arial Rounded MT Bold" panose="020F0704030504030204" pitchFamily="34" charset="0"/>
              </a:rPr>
              <a:t>Concept 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938756" y="1099651"/>
            <a:ext cx="7864155" cy="4976112"/>
          </a:xfrm>
          <a:prstGeom prst="rect">
            <a:avLst/>
          </a:prstGeom>
        </p:spPr>
      </p:pic>
      <p:pic>
        <p:nvPicPr>
          <p:cNvPr id="5" name="Afbeelding 4">
            <a:extLst>
              <a:ext uri="{FF2B5EF4-FFF2-40B4-BE49-F238E27FC236}">
                <a16:creationId xmlns:a16="http://schemas.microsoft.com/office/drawing/2014/main" id="{3D8D2E5D-437C-0C20-FFC8-88686C1449E2}"/>
              </a:ext>
            </a:extLst>
          </p:cNvPr>
          <p:cNvPicPr>
            <a:picLocks noChangeAspect="1"/>
          </p:cNvPicPr>
          <p:nvPr/>
        </p:nvPicPr>
        <p:blipFill>
          <a:blip r:embed="rId5"/>
          <a:stretch>
            <a:fillRect/>
          </a:stretch>
        </p:blipFill>
        <p:spPr>
          <a:xfrm>
            <a:off x="5500348" y="0"/>
            <a:ext cx="6035286" cy="6858000"/>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228F6BD-D792-50BF-AB91-DD936960745B}"/>
              </a:ext>
            </a:extLst>
          </p:cNvPr>
          <p:cNvPicPr>
            <a:picLocks noChangeAspect="1"/>
          </p:cNvPicPr>
          <p:nvPr/>
        </p:nvPicPr>
        <p:blipFill>
          <a:blip r:embed="rId2"/>
          <a:stretch>
            <a:fillRect/>
          </a:stretch>
        </p:blipFill>
        <p:spPr>
          <a:xfrm>
            <a:off x="152323" y="0"/>
            <a:ext cx="5400830" cy="6858000"/>
          </a:xfrm>
          <a:prstGeom prst="rect">
            <a:avLst/>
          </a:prstGeom>
        </p:spPr>
      </p:pic>
      <p:pic>
        <p:nvPicPr>
          <p:cNvPr id="6" name="Afbeelding 5">
            <a:extLst>
              <a:ext uri="{FF2B5EF4-FFF2-40B4-BE49-F238E27FC236}">
                <a16:creationId xmlns:a16="http://schemas.microsoft.com/office/drawing/2014/main" id="{872CC445-2C02-801D-1467-227FD0DC0147}"/>
              </a:ext>
            </a:extLst>
          </p:cNvPr>
          <p:cNvPicPr>
            <a:picLocks noChangeAspect="1"/>
          </p:cNvPicPr>
          <p:nvPr/>
        </p:nvPicPr>
        <p:blipFill>
          <a:blip r:embed="rId3"/>
          <a:stretch>
            <a:fillRect/>
          </a:stretch>
        </p:blipFill>
        <p:spPr>
          <a:xfrm>
            <a:off x="5442433" y="435768"/>
            <a:ext cx="6597244" cy="6200775"/>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195E7E9-F1E5-0948-588B-05CC53E7E175}"/>
              </a:ext>
            </a:extLst>
          </p:cNvPr>
          <p:cNvPicPr>
            <a:picLocks noChangeAspect="1"/>
          </p:cNvPicPr>
          <p:nvPr/>
        </p:nvPicPr>
        <p:blipFill>
          <a:blip r:embed="rId2"/>
          <a:stretch>
            <a:fillRect/>
          </a:stretch>
        </p:blipFill>
        <p:spPr>
          <a:xfrm>
            <a:off x="110522" y="50006"/>
            <a:ext cx="5780240" cy="6046077"/>
          </a:xfrm>
          <a:prstGeom prst="rect">
            <a:avLst/>
          </a:prstGeom>
        </p:spPr>
      </p:pic>
      <p:pic>
        <p:nvPicPr>
          <p:cNvPr id="6" name="Afbeelding 5">
            <a:extLst>
              <a:ext uri="{FF2B5EF4-FFF2-40B4-BE49-F238E27FC236}">
                <a16:creationId xmlns:a16="http://schemas.microsoft.com/office/drawing/2014/main" id="{377ACF8D-F2D7-58A1-11CC-7B1EBEDC2446}"/>
              </a:ext>
            </a:extLst>
          </p:cNvPr>
          <p:cNvPicPr>
            <a:picLocks noChangeAspect="1"/>
          </p:cNvPicPr>
          <p:nvPr/>
        </p:nvPicPr>
        <p:blipFill>
          <a:blip r:embed="rId3"/>
          <a:stretch>
            <a:fillRect/>
          </a:stretch>
        </p:blipFill>
        <p:spPr>
          <a:xfrm>
            <a:off x="6183161" y="190540"/>
            <a:ext cx="5780240" cy="5877387"/>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CA66FF-2DF0-EDD0-A934-0C2BE2AEE013}"/>
              </a:ext>
            </a:extLst>
          </p:cNvPr>
          <p:cNvPicPr>
            <a:picLocks noChangeAspect="1"/>
          </p:cNvPicPr>
          <p:nvPr/>
        </p:nvPicPr>
        <p:blipFill>
          <a:blip r:embed="rId2"/>
          <a:stretch>
            <a:fillRect/>
          </a:stretch>
        </p:blipFill>
        <p:spPr>
          <a:xfrm>
            <a:off x="191357" y="358723"/>
            <a:ext cx="5630167" cy="5670965"/>
          </a:xfrm>
          <a:prstGeom prst="rect">
            <a:avLst/>
          </a:prstGeom>
        </p:spPr>
      </p:pic>
      <p:pic>
        <p:nvPicPr>
          <p:cNvPr id="6" name="Afbeelding 5">
            <a:extLst>
              <a:ext uri="{FF2B5EF4-FFF2-40B4-BE49-F238E27FC236}">
                <a16:creationId xmlns:a16="http://schemas.microsoft.com/office/drawing/2014/main" id="{8ECD68A9-5D6A-C89F-F198-E9AF84DB1E18}"/>
              </a:ext>
            </a:extLst>
          </p:cNvPr>
          <p:cNvPicPr>
            <a:picLocks noChangeAspect="1"/>
          </p:cNvPicPr>
          <p:nvPr/>
        </p:nvPicPr>
        <p:blipFill>
          <a:blip r:embed="rId3"/>
          <a:stretch>
            <a:fillRect/>
          </a:stretch>
        </p:blipFill>
        <p:spPr>
          <a:xfrm>
            <a:off x="6315076" y="358723"/>
            <a:ext cx="5630167" cy="4157662"/>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3 groep 3 t/m 8</a:t>
            </a:r>
            <a:endParaRPr lang="nl-NL" sz="3600" dirty="0"/>
          </a:p>
        </p:txBody>
      </p:sp>
      <p:sp>
        <p:nvSpPr>
          <p:cNvPr id="3" name="Tijdelijke aanduiding voor inhoud 2"/>
          <p:cNvSpPr>
            <a:spLocks noGrp="1"/>
          </p:cNvSpPr>
          <p:nvPr>
            <p:ph idx="1"/>
          </p:nvPr>
        </p:nvSpPr>
        <p:spPr>
          <a:xfrm>
            <a:off x="779267" y="961466"/>
            <a:ext cx="11154998" cy="5056094"/>
          </a:xfrm>
          <a:noFill/>
        </p:spPr>
        <p:txBody>
          <a:bodyPr>
            <a:normAutofit lnSpcReduction="10000"/>
          </a:bodyPr>
          <a:lstStyle/>
          <a:p>
            <a:pPr marL="0" indent="0">
              <a:buNone/>
            </a:pPr>
            <a:r>
              <a:rPr lang="nl-NL" b="1" dirty="0">
                <a:solidFill>
                  <a:srgbClr val="0456A2"/>
                </a:solidFill>
              </a:rPr>
              <a:t>Bekijk alle taaldoelen uit </a:t>
            </a:r>
            <a:r>
              <a:rPr lang="nl-NL" b="1" dirty="0" err="1">
                <a:solidFill>
                  <a:srgbClr val="0456A2"/>
                </a:solidFill>
              </a:rPr>
              <a:t>TaalActief</a:t>
            </a:r>
            <a:r>
              <a:rPr lang="nl-NL" b="1" dirty="0">
                <a:solidFill>
                  <a:srgbClr val="0456A2"/>
                </a:solidFill>
              </a:rPr>
              <a:t> (Excelbestand)</a:t>
            </a:r>
          </a:p>
          <a:p>
            <a:pPr marL="0" indent="0">
              <a:buNone/>
            </a:pPr>
            <a:endParaRPr lang="nl-NL" b="1" dirty="0">
              <a:solidFill>
                <a:srgbClr val="0456A2"/>
              </a:solidFill>
            </a:endParaRPr>
          </a:p>
          <a:p>
            <a:pPr marL="0" indent="0">
              <a:buNone/>
            </a:pPr>
            <a:r>
              <a:rPr lang="nl-NL" b="1" dirty="0">
                <a:solidFill>
                  <a:srgbClr val="0456A2"/>
                </a:solidFill>
              </a:rPr>
              <a:t>Geef met een kleur aan:</a:t>
            </a:r>
          </a:p>
          <a:p>
            <a:pPr>
              <a:buFontTx/>
              <a:buChar char="-"/>
            </a:pPr>
            <a:r>
              <a:rPr lang="nl-NL" b="1" dirty="0">
                <a:solidFill>
                  <a:srgbClr val="0456A2"/>
                </a:solidFill>
              </a:rPr>
              <a:t>Welk doel kan ik schrappen</a:t>
            </a:r>
          </a:p>
          <a:p>
            <a:pPr>
              <a:buFontTx/>
              <a:buChar char="-"/>
            </a:pPr>
            <a:r>
              <a:rPr lang="nl-NL" b="1" dirty="0">
                <a:solidFill>
                  <a:srgbClr val="0456A2"/>
                </a:solidFill>
              </a:rPr>
              <a:t>Welk doel doe ik bij een ander vak</a:t>
            </a:r>
          </a:p>
          <a:p>
            <a:pPr>
              <a:buFontTx/>
              <a:buChar char="-"/>
            </a:pPr>
            <a:r>
              <a:rPr lang="nl-NL" b="1" dirty="0">
                <a:solidFill>
                  <a:srgbClr val="0456A2"/>
                </a:solidFill>
              </a:rPr>
              <a:t>Welk doel is wel relevant bij taal</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marL="0" indent="0">
              <a:buNone/>
            </a:pPr>
            <a:r>
              <a:rPr lang="nl-NL" dirty="0">
                <a:solidFill>
                  <a:srgbClr val="0456A2"/>
                </a:solidFill>
              </a:rPr>
              <a:t>- Methodedoelen Taal Actief</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476935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Opdracht 3 groep 1 en 2</a:t>
            </a:r>
            <a:endParaRPr lang="nl-NL" sz="3600" dirty="0"/>
          </a:p>
        </p:txBody>
      </p:sp>
      <p:sp>
        <p:nvSpPr>
          <p:cNvPr id="3" name="Tijdelijke aanduiding voor inhoud 2"/>
          <p:cNvSpPr>
            <a:spLocks noGrp="1"/>
          </p:cNvSpPr>
          <p:nvPr>
            <p:ph idx="1"/>
          </p:nvPr>
        </p:nvSpPr>
        <p:spPr>
          <a:xfrm>
            <a:off x="779267" y="1093610"/>
            <a:ext cx="10769197" cy="4670779"/>
          </a:xfrm>
          <a:noFill/>
        </p:spPr>
        <p:txBody>
          <a:bodyPr>
            <a:normAutofit/>
          </a:bodyPr>
          <a:lstStyle/>
          <a:p>
            <a:pPr marL="0" indent="0">
              <a:buNone/>
            </a:pPr>
            <a:r>
              <a:rPr lang="nl-NL" b="1" dirty="0">
                <a:solidFill>
                  <a:srgbClr val="0456A2"/>
                </a:solidFill>
              </a:rPr>
              <a:t>Lees het artikel over geletterdheid in de kleutergroepen</a:t>
            </a:r>
          </a:p>
          <a:p>
            <a:pPr marL="0" indent="0">
              <a:buNone/>
            </a:pPr>
            <a:endParaRPr lang="nl-NL" b="1" dirty="0">
              <a:solidFill>
                <a:srgbClr val="0456A2"/>
              </a:solidFill>
            </a:endParaRPr>
          </a:p>
          <a:p>
            <a:pPr marL="0" indent="0">
              <a:buNone/>
            </a:pPr>
            <a:r>
              <a:rPr lang="nl-NL" dirty="0">
                <a:solidFill>
                  <a:srgbClr val="0456A2"/>
                </a:solidFill>
              </a:rPr>
              <a:t>Beschrijf wat je al doet</a:t>
            </a:r>
          </a:p>
          <a:p>
            <a:pPr marL="0" indent="0">
              <a:buNone/>
            </a:pPr>
            <a:r>
              <a:rPr lang="nl-NL" dirty="0">
                <a:solidFill>
                  <a:srgbClr val="0456A2"/>
                </a:solidFill>
              </a:rPr>
              <a:t>Benoem verbeterpunten</a:t>
            </a:r>
          </a:p>
          <a:p>
            <a:pPr marL="0" indent="0">
              <a:buNone/>
            </a:pPr>
            <a:r>
              <a:rPr lang="nl-NL" dirty="0">
                <a:solidFill>
                  <a:srgbClr val="0456A2"/>
                </a:solidFill>
              </a:rPr>
              <a:t>Hoe maak je inzichtelijk aan je collega’s of een nieuwe collega wat je precies doet (en niet doet)?</a:t>
            </a:r>
          </a:p>
          <a:p>
            <a:pPr marL="0" indent="0">
              <a:buNone/>
            </a:pPr>
            <a:r>
              <a:rPr lang="nl-NL" dirty="0">
                <a:solidFill>
                  <a:srgbClr val="0456A2"/>
                </a:solidFill>
              </a:rPr>
              <a:t>Is er een goede jaarplanning?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380399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9047-25CC-3654-0361-8152E5E0E3B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993B401-93DD-9E55-20C1-40B29BF50223}"/>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a:extLst>
              <a:ext uri="{FF2B5EF4-FFF2-40B4-BE49-F238E27FC236}">
                <a16:creationId xmlns:a16="http://schemas.microsoft.com/office/drawing/2014/main" id="{B2E1E67E-E0B1-B8E9-F9F4-A7B9F77BBB01}"/>
              </a:ext>
            </a:extLst>
          </p:cNvPr>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91D32944-CDE4-5B08-DA0B-F454F3810352}"/>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61C5D8C-09F6-8114-4747-1C85E92CF18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98440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6133</TotalTime>
  <Words>2471</Words>
  <Application>Microsoft Office PowerPoint</Application>
  <PresentationFormat>Breedbeeld</PresentationFormat>
  <Paragraphs>382</Paragraphs>
  <Slides>67</Slides>
  <Notes>41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67</vt:i4>
      </vt:variant>
    </vt:vector>
  </HeadingPairs>
  <TitlesOfParts>
    <vt:vector size="75"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Studiedag ‘Doelgericht werken vanuit leerlijnen’</vt:lpstr>
      <vt:lpstr>Doelen voor deze morgen</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PowerPoint-presentatie</vt:lpstr>
      <vt:lpstr>PowerPoint-presentatie</vt:lpstr>
      <vt:lpstr>PowerPoint-presentatie</vt:lpstr>
      <vt:lpstr>Leerlijn taal</vt:lpstr>
      <vt:lpstr>Rijke taal</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hart -hoofdvragen</vt:lpstr>
      <vt:lpstr>PowerPoint-presentatie</vt:lpstr>
      <vt:lpstr>Leerprocessen en ontwikkelingsprocessen</vt:lpstr>
      <vt:lpstr>Opdracht 3 groep 3 t/m 8</vt:lpstr>
      <vt:lpstr>Opdracht 3 groep 1 en 2</vt:lpstr>
      <vt:lpstr>Plenaire bespreking</vt:lpstr>
      <vt:lpstr>PowerPoint-presentatie</vt:lpstr>
      <vt:lpstr>Doelen voor deze morgen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140</cp:revision>
  <cp:lastPrinted>2021-04-08T12:40:05Z</cp:lastPrinted>
  <dcterms:created xsi:type="dcterms:W3CDTF">2019-12-07T18:56:50Z</dcterms:created>
  <dcterms:modified xsi:type="dcterms:W3CDTF">2025-02-05T17:59:14Z</dcterms:modified>
</cp:coreProperties>
</file>