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36" r:id="rId2"/>
    <p:sldId id="448" r:id="rId3"/>
    <p:sldId id="409" r:id="rId4"/>
    <p:sldId id="495" r:id="rId5"/>
    <p:sldId id="333" r:id="rId6"/>
    <p:sldId id="296" r:id="rId7"/>
    <p:sldId id="297" r:id="rId8"/>
    <p:sldId id="260" r:id="rId9"/>
    <p:sldId id="303" r:id="rId10"/>
    <p:sldId id="485" r:id="rId11"/>
    <p:sldId id="304" r:id="rId12"/>
    <p:sldId id="305" r:id="rId13"/>
    <p:sldId id="306" r:id="rId14"/>
    <p:sldId id="329" r:id="rId15"/>
    <p:sldId id="308" r:id="rId16"/>
    <p:sldId id="311" r:id="rId17"/>
    <p:sldId id="312" r:id="rId18"/>
    <p:sldId id="307" r:id="rId19"/>
    <p:sldId id="470" r:id="rId20"/>
    <p:sldId id="469" r:id="rId21"/>
    <p:sldId id="400" r:id="rId22"/>
    <p:sldId id="397" r:id="rId23"/>
    <p:sldId id="398" r:id="rId24"/>
    <p:sldId id="396" r:id="rId25"/>
    <p:sldId id="431" r:id="rId26"/>
    <p:sldId id="482" r:id="rId27"/>
    <p:sldId id="351" r:id="rId28"/>
    <p:sldId id="384" r:id="rId29"/>
    <p:sldId id="385" r:id="rId30"/>
    <p:sldId id="386" r:id="rId31"/>
    <p:sldId id="387" r:id="rId32"/>
    <p:sldId id="414" r:id="rId33"/>
    <p:sldId id="415" r:id="rId34"/>
    <p:sldId id="416" r:id="rId35"/>
    <p:sldId id="418" r:id="rId36"/>
    <p:sldId id="475" r:id="rId37"/>
    <p:sldId id="488" r:id="rId38"/>
    <p:sldId id="477" r:id="rId39"/>
    <p:sldId id="389" r:id="rId40"/>
    <p:sldId id="280" r:id="rId41"/>
    <p:sldId id="315" r:id="rId42"/>
    <p:sldId id="298" r:id="rId43"/>
    <p:sldId id="299" r:id="rId44"/>
    <p:sldId id="484" r:id="rId45"/>
    <p:sldId id="264" r:id="rId46"/>
    <p:sldId id="263" r:id="rId47"/>
    <p:sldId id="276" r:id="rId48"/>
    <p:sldId id="393" r:id="rId49"/>
    <p:sldId id="383" r:id="rId50"/>
    <p:sldId id="392" r:id="rId51"/>
    <p:sldId id="424" r:id="rId52"/>
    <p:sldId id="439" r:id="rId53"/>
    <p:sldId id="438" r:id="rId54"/>
    <p:sldId id="442" r:id="rId55"/>
    <p:sldId id="267" r:id="rId56"/>
    <p:sldId id="497" r:id="rId57"/>
    <p:sldId id="489" r:id="rId58"/>
    <p:sldId id="334" r:id="rId59"/>
    <p:sldId id="496" r:id="rId60"/>
    <p:sldId id="350" r:id="rId61"/>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2"/>
    <a:srgbClr val="0FF936"/>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07" d="100"/>
          <a:sy n="107" d="100"/>
        </p:scale>
        <p:origin x="749" y="3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11-3-2025</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11-3-2025</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32</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33</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34</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35</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40</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55</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ED814-172D-BB28-A27A-D59061A3D4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5AD323-8D46-B287-A121-A9716ECBE5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52627B-BD10-5670-F691-1E6FFA8AB84A}"/>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0589BF5-5CCE-4D52-E47E-82D9EAE2FE72}"/>
              </a:ext>
            </a:extLst>
          </p:cNvPr>
          <p:cNvSpPr>
            <a:spLocks noGrp="1"/>
          </p:cNvSpPr>
          <p:nvPr>
            <p:ph type="sldNum" sz="quarter" idx="5"/>
          </p:nvPr>
        </p:nvSpPr>
        <p:spPr/>
        <p:txBody>
          <a:bodyPr/>
          <a:lstStyle/>
          <a:p>
            <a:fld id="{1AA0B119-BECA-4257-A2C1-D3F8BA9696F2}" type="slidenum">
              <a:rPr lang="nl-NL" smtClean="0"/>
              <a:t>56</a:t>
            </a:fld>
            <a:endParaRPr lang="nl-NL"/>
          </a:p>
        </p:txBody>
      </p:sp>
    </p:spTree>
    <p:extLst>
      <p:ext uri="{BB962C8B-B14F-4D97-AF65-F5344CB8AC3E}">
        <p14:creationId xmlns:p14="http://schemas.microsoft.com/office/powerpoint/2010/main" val="4196384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57</a:t>
            </a:fld>
            <a:endParaRPr lang="nl-NL"/>
          </a:p>
        </p:txBody>
      </p:sp>
    </p:spTree>
    <p:extLst>
      <p:ext uri="{BB962C8B-B14F-4D97-AF65-F5344CB8AC3E}">
        <p14:creationId xmlns:p14="http://schemas.microsoft.com/office/powerpoint/2010/main" val="401142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11-3-2025</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11-3-2025</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7.png"/><Relationship Id="rId4" Type="http://schemas.microsoft.com/office/2007/relationships/hdphoto" Target="../media/hdphoto1.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7" Type="http://schemas.microsoft.com/office/2007/relationships/hdphoto" Target="../media/hdphoto1.wdp"/><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notesSlide" Target="../notesSlides/notesSlide25.xml"/><Relationship Id="rId16"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microsoft.com/office/2007/relationships/hdphoto" Target="../media/hdphoto1.wdp"/><Relationship Id="rId9" Type="http://schemas.microsoft.com/office/2007/relationships/diagramDrawing" Target="../diagrams/drawing3.xml"/><Relationship Id="rId14" Type="http://schemas.microsoft.com/office/2007/relationships/diagramDrawing" Target="../diagrams/drawing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20.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718882"/>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Let op: 1S/2F is het eindniveau (standaardniveau) voor het basisonderwijs!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31636" y="1168087"/>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177247"/>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5"/>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6"/>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7"/>
          <a:stretch>
            <a:fillRect/>
          </a:stretch>
        </p:blipFill>
        <p:spPr>
          <a:xfrm>
            <a:off x="3428083" y="2242258"/>
            <a:ext cx="3058442" cy="3188426"/>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6540">
            <a:off x="266139" y="1817396"/>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0"/>
          <a:stretch>
            <a:fillRect/>
          </a:stretch>
        </p:blipFill>
        <p:spPr>
          <a:xfrm>
            <a:off x="5180822" y="149447"/>
            <a:ext cx="3683120" cy="1095307"/>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7564838A-820A-E5C1-2441-F7E8B6DAB2F6}"/>
              </a:ext>
            </a:extLst>
          </p:cNvPr>
          <p:cNvSpPr txBox="1">
            <a:spLocks/>
          </p:cNvSpPr>
          <p:nvPr/>
        </p:nvSpPr>
        <p:spPr>
          <a:xfrm>
            <a:off x="1" y="275838"/>
            <a:ext cx="12308114" cy="85725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rgbClr val="66AB38"/>
                </a:solidFill>
                <a:latin typeface="Arial Rounded MT Bold" panose="020F0704030504030204" pitchFamily="34" charset="0"/>
              </a:rPr>
              <a:t>Voorbeelden referentieopgaven doorstroomtoets</a:t>
            </a:r>
            <a:endParaRPr lang="nl-NL" dirty="0">
              <a:solidFill>
                <a:srgbClr val="66AB38"/>
              </a:solidFill>
            </a:endParaRPr>
          </a:p>
        </p:txBody>
      </p:sp>
    </p:spTree>
    <p:extLst>
      <p:ext uri="{BB962C8B-B14F-4D97-AF65-F5344CB8AC3E}">
        <p14:creationId xmlns:p14="http://schemas.microsoft.com/office/powerpoint/2010/main" val="129440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18784"/>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3114270570"/>
              </p:ext>
            </p:extLst>
          </p:nvPr>
        </p:nvGraphicFramePr>
        <p:xfrm>
          <a:off x="1149316" y="1178709"/>
          <a:ext cx="8834531" cy="3717303"/>
        </p:xfrm>
        <a:graphic>
          <a:graphicData uri="http://schemas.openxmlformats.org/drawingml/2006/table">
            <a:tbl>
              <a:tblPr firstRow="1" bandRow="1">
                <a:tableStyleId>{5C22544A-7EE6-4342-B048-85BDC9FD1C3A}</a:tableStyleId>
              </a:tblPr>
              <a:tblGrid>
                <a:gridCol w="1142054">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42932">
                <a:tc>
                  <a:txBody>
                    <a:bodyPr/>
                    <a:lstStyle/>
                    <a:p>
                      <a:r>
                        <a:rPr lang="nl-NL" sz="2400" b="1" dirty="0">
                          <a:solidFill>
                            <a:srgbClr val="002060"/>
                          </a:solidFill>
                        </a:rPr>
                        <a:t>9:00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465729">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1 referentieniveaus</a:t>
                      </a:r>
                    </a:p>
                  </a:txBody>
                  <a:tcPr>
                    <a:solidFill>
                      <a:srgbClr val="FFFF00"/>
                    </a:solidFill>
                  </a:tcPr>
                </a:tc>
                <a:extLst>
                  <a:ext uri="{0D108BD9-81ED-4DB2-BD59-A6C34878D82A}">
                    <a16:rowId xmlns:a16="http://schemas.microsoft.com/office/drawing/2014/main" val="4241940193"/>
                  </a:ext>
                </a:extLst>
              </a:tr>
              <a:tr h="465729">
                <a:tc>
                  <a:txBody>
                    <a:bodyPr/>
                    <a:lstStyle/>
                    <a:p>
                      <a:r>
                        <a:rPr lang="nl-NL" sz="2400" b="1" dirty="0">
                          <a:solidFill>
                            <a:srgbClr val="002060"/>
                          </a:solidFill>
                        </a:rPr>
                        <a:t>10:15 </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Pauze</a:t>
                      </a:r>
                    </a:p>
                  </a:txBody>
                  <a:tcPr>
                    <a:solidFill>
                      <a:srgbClr val="00B0F0"/>
                    </a:solidFill>
                  </a:tcPr>
                </a:tc>
                <a:extLst>
                  <a:ext uri="{0D108BD9-81ED-4DB2-BD59-A6C34878D82A}">
                    <a16:rowId xmlns:a16="http://schemas.microsoft.com/office/drawing/2014/main" val="4128898807"/>
                  </a:ext>
                </a:extLst>
              </a:tr>
              <a:tr h="465729">
                <a:tc>
                  <a:txBody>
                    <a:bodyPr/>
                    <a:lstStyle/>
                    <a:p>
                      <a:r>
                        <a:rPr lang="nl-NL" sz="2400" b="1" dirty="0">
                          <a:solidFill>
                            <a:srgbClr val="002060"/>
                          </a:solidFill>
                        </a:rPr>
                        <a:t>10:30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3068714097"/>
                  </a:ext>
                </a:extLst>
              </a:tr>
              <a:tr h="465729">
                <a:tc>
                  <a:txBody>
                    <a:bodyPr/>
                    <a:lstStyle/>
                    <a:p>
                      <a:r>
                        <a:rPr lang="nl-NL" sz="2400" b="1" dirty="0">
                          <a:solidFill>
                            <a:srgbClr val="002060"/>
                          </a:solidFill>
                        </a:rPr>
                        <a:t>10:45</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2 leerlijnen rekenen</a:t>
                      </a:r>
                    </a:p>
                  </a:txBody>
                  <a:tcPr>
                    <a:solidFill>
                      <a:srgbClr val="00B0F0"/>
                    </a:solidFill>
                  </a:tcPr>
                </a:tc>
                <a:extLst>
                  <a:ext uri="{0D108BD9-81ED-4DB2-BD59-A6C34878D82A}">
                    <a16:rowId xmlns:a16="http://schemas.microsoft.com/office/drawing/2014/main" val="3067363756"/>
                  </a:ext>
                </a:extLst>
              </a:tr>
              <a:tr h="465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rgbClr val="002060"/>
                          </a:solidFill>
                        </a:rPr>
                        <a:t>11:15</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3 doelenkaarten</a:t>
                      </a:r>
                    </a:p>
                  </a:txBody>
                  <a:tcPr>
                    <a:solidFill>
                      <a:srgbClr val="0FF936"/>
                    </a:solidFill>
                  </a:tcPr>
                </a:tc>
                <a:extLst>
                  <a:ext uri="{0D108BD9-81ED-4DB2-BD59-A6C34878D82A}">
                    <a16:rowId xmlns:a16="http://schemas.microsoft.com/office/drawing/2014/main" val="3125499856"/>
                  </a:ext>
                </a:extLst>
              </a:tr>
              <a:tr h="465729">
                <a:tc>
                  <a:txBody>
                    <a:bodyPr/>
                    <a:lstStyle/>
                    <a:p>
                      <a:r>
                        <a:rPr lang="nl-NL" sz="2400" b="1" dirty="0">
                          <a:solidFill>
                            <a:srgbClr val="002060"/>
                          </a:solidFill>
                        </a:rPr>
                        <a:t>11:45</a:t>
                      </a:r>
                    </a:p>
                  </a:txBody>
                  <a:tcPr/>
                </a:tc>
                <a:tc>
                  <a:txBody>
                    <a:bodyPr/>
                    <a:lstStyle/>
                    <a:p>
                      <a:r>
                        <a:rPr lang="nl-NL" sz="2400" dirty="0">
                          <a:solidFill>
                            <a:srgbClr val="002060"/>
                          </a:solidFill>
                        </a:rPr>
                        <a:t>Plenaire bespreking</a:t>
                      </a:r>
                    </a:p>
                  </a:txBody>
                  <a:tcPr/>
                </a:tc>
                <a:extLst>
                  <a:ext uri="{0D108BD9-81ED-4DB2-BD59-A6C34878D82A}">
                    <a16:rowId xmlns:a16="http://schemas.microsoft.com/office/drawing/2014/main" val="2549170917"/>
                  </a:ext>
                </a:extLst>
              </a:tr>
              <a:tr h="465729">
                <a:tc>
                  <a:txBody>
                    <a:bodyPr/>
                    <a:lstStyle/>
                    <a:p>
                      <a:r>
                        <a:rPr lang="nl-NL" sz="2400" b="1" dirty="0">
                          <a:solidFill>
                            <a:srgbClr val="002060"/>
                          </a:solidFill>
                        </a:rPr>
                        <a:t>12:00</a:t>
                      </a:r>
                    </a:p>
                  </a:txBody>
                  <a:tcPr/>
                </a:tc>
                <a:tc>
                  <a:txBody>
                    <a:bodyPr/>
                    <a:lstStyle/>
                    <a:p>
                      <a:r>
                        <a:rPr lang="nl-NL" sz="2400" dirty="0">
                          <a:solidFill>
                            <a:srgbClr val="002060"/>
                          </a:solidFill>
                        </a:rPr>
                        <a:t>Afronding</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245" y="66459"/>
            <a:ext cx="10515600" cy="659552"/>
          </a:xfrm>
        </p:spPr>
        <p:txBody>
          <a:bodyPr>
            <a:normAutofit/>
          </a:bodyPr>
          <a:lstStyle/>
          <a:p>
            <a:r>
              <a:rPr lang="nl-NL" sz="2400" dirty="0">
                <a:solidFill>
                  <a:srgbClr val="66AB38"/>
                </a:solidFill>
                <a:latin typeface="Arial Rounded MT Bold" panose="020F0704030504030204" pitchFamily="34" charset="0"/>
              </a:rPr>
              <a:t>Concept kerndoelen Nederlands</a:t>
            </a:r>
            <a:endParaRPr lang="nl-NL" sz="24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17DEB222-393C-8049-09C0-A62A44EA8096}"/>
              </a:ext>
            </a:extLst>
          </p:cNvPr>
          <p:cNvPicPr>
            <a:picLocks noChangeAspect="1"/>
          </p:cNvPicPr>
          <p:nvPr/>
        </p:nvPicPr>
        <p:blipFill>
          <a:blip r:embed="rId4"/>
          <a:stretch>
            <a:fillRect/>
          </a:stretch>
        </p:blipFill>
        <p:spPr>
          <a:xfrm>
            <a:off x="-938756" y="1099651"/>
            <a:ext cx="7864155" cy="4976112"/>
          </a:xfrm>
          <a:prstGeom prst="rect">
            <a:avLst/>
          </a:prstGeom>
        </p:spPr>
      </p:pic>
      <p:pic>
        <p:nvPicPr>
          <p:cNvPr id="5" name="Afbeelding 4">
            <a:extLst>
              <a:ext uri="{FF2B5EF4-FFF2-40B4-BE49-F238E27FC236}">
                <a16:creationId xmlns:a16="http://schemas.microsoft.com/office/drawing/2014/main" id="{3D8D2E5D-437C-0C20-FFC8-88686C1449E2}"/>
              </a:ext>
            </a:extLst>
          </p:cNvPr>
          <p:cNvPicPr>
            <a:picLocks noChangeAspect="1"/>
          </p:cNvPicPr>
          <p:nvPr/>
        </p:nvPicPr>
        <p:blipFill>
          <a:blip r:embed="rId5"/>
          <a:stretch>
            <a:fillRect/>
          </a:stretch>
        </p:blipFill>
        <p:spPr>
          <a:xfrm>
            <a:off x="5500348" y="0"/>
            <a:ext cx="6035286" cy="6858000"/>
          </a:xfrm>
          <a:prstGeom prst="rect">
            <a:avLst/>
          </a:prstGeom>
        </p:spPr>
      </p:pic>
    </p:spTree>
    <p:extLst>
      <p:ext uri="{BB962C8B-B14F-4D97-AF65-F5344CB8AC3E}">
        <p14:creationId xmlns:p14="http://schemas.microsoft.com/office/powerpoint/2010/main" val="3322629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228F6BD-D792-50BF-AB91-DD936960745B}"/>
              </a:ext>
            </a:extLst>
          </p:cNvPr>
          <p:cNvPicPr>
            <a:picLocks noChangeAspect="1"/>
          </p:cNvPicPr>
          <p:nvPr/>
        </p:nvPicPr>
        <p:blipFill>
          <a:blip r:embed="rId2"/>
          <a:stretch>
            <a:fillRect/>
          </a:stretch>
        </p:blipFill>
        <p:spPr>
          <a:xfrm>
            <a:off x="152323" y="0"/>
            <a:ext cx="5400830" cy="6858000"/>
          </a:xfrm>
          <a:prstGeom prst="rect">
            <a:avLst/>
          </a:prstGeom>
        </p:spPr>
      </p:pic>
      <p:pic>
        <p:nvPicPr>
          <p:cNvPr id="6" name="Afbeelding 5">
            <a:extLst>
              <a:ext uri="{FF2B5EF4-FFF2-40B4-BE49-F238E27FC236}">
                <a16:creationId xmlns:a16="http://schemas.microsoft.com/office/drawing/2014/main" id="{872CC445-2C02-801D-1467-227FD0DC0147}"/>
              </a:ext>
            </a:extLst>
          </p:cNvPr>
          <p:cNvPicPr>
            <a:picLocks noChangeAspect="1"/>
          </p:cNvPicPr>
          <p:nvPr/>
        </p:nvPicPr>
        <p:blipFill>
          <a:blip r:embed="rId3"/>
          <a:stretch>
            <a:fillRect/>
          </a:stretch>
        </p:blipFill>
        <p:spPr>
          <a:xfrm>
            <a:off x="5442433" y="435768"/>
            <a:ext cx="6597244" cy="6200775"/>
          </a:xfrm>
          <a:prstGeom prst="rect">
            <a:avLst/>
          </a:prstGeom>
        </p:spPr>
      </p:pic>
    </p:spTree>
    <p:extLst>
      <p:ext uri="{BB962C8B-B14F-4D97-AF65-F5344CB8AC3E}">
        <p14:creationId xmlns:p14="http://schemas.microsoft.com/office/powerpoint/2010/main" val="4115111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8CA66FF-2DF0-EDD0-A934-0C2BE2AEE013}"/>
              </a:ext>
            </a:extLst>
          </p:cNvPr>
          <p:cNvPicPr>
            <a:picLocks noChangeAspect="1"/>
          </p:cNvPicPr>
          <p:nvPr/>
        </p:nvPicPr>
        <p:blipFill>
          <a:blip r:embed="rId2"/>
          <a:stretch>
            <a:fillRect/>
          </a:stretch>
        </p:blipFill>
        <p:spPr>
          <a:xfrm>
            <a:off x="191357" y="358723"/>
            <a:ext cx="5630167" cy="5670965"/>
          </a:xfrm>
          <a:prstGeom prst="rect">
            <a:avLst/>
          </a:prstGeom>
        </p:spPr>
      </p:pic>
      <p:pic>
        <p:nvPicPr>
          <p:cNvPr id="6" name="Afbeelding 5">
            <a:extLst>
              <a:ext uri="{FF2B5EF4-FFF2-40B4-BE49-F238E27FC236}">
                <a16:creationId xmlns:a16="http://schemas.microsoft.com/office/drawing/2014/main" id="{8ECD68A9-5D6A-C89F-F198-E9AF84DB1E18}"/>
              </a:ext>
            </a:extLst>
          </p:cNvPr>
          <p:cNvPicPr>
            <a:picLocks noChangeAspect="1"/>
          </p:cNvPicPr>
          <p:nvPr/>
        </p:nvPicPr>
        <p:blipFill>
          <a:blip r:embed="rId3"/>
          <a:stretch>
            <a:fillRect/>
          </a:stretch>
        </p:blipFill>
        <p:spPr>
          <a:xfrm>
            <a:off x="6315076" y="358723"/>
            <a:ext cx="5630167" cy="4157662"/>
          </a:xfrm>
          <a:prstGeom prst="rect">
            <a:avLst/>
          </a:prstGeom>
        </p:spPr>
      </p:pic>
    </p:spTree>
    <p:extLst>
      <p:ext uri="{BB962C8B-B14F-4D97-AF65-F5344CB8AC3E}">
        <p14:creationId xmlns:p14="http://schemas.microsoft.com/office/powerpoint/2010/main" val="3893271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5">
            <a:extLst>
              <a:ext uri="{FF2B5EF4-FFF2-40B4-BE49-F238E27FC236}">
                <a16:creationId xmlns:a16="http://schemas.microsoft.com/office/drawing/2014/main" id="{D3BDB91C-5AE5-EA7C-5504-C2D0832BDF52}"/>
              </a:ext>
            </a:extLst>
          </p:cNvPr>
          <p:cNvSpPr txBox="1">
            <a:spLocks/>
          </p:cNvSpPr>
          <p:nvPr/>
        </p:nvSpPr>
        <p:spPr>
          <a:xfrm>
            <a:off x="838200" y="19852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B5DA7"/>
                </a:solidFill>
              </a:rPr>
              <a:t>We hebben inzicht in de referentieniveaus voor rekenen en taal</a:t>
            </a:r>
          </a:p>
          <a:p>
            <a:r>
              <a:rPr lang="nl-NL" dirty="0">
                <a:solidFill>
                  <a:srgbClr val="0B5DA7"/>
                </a:solidFill>
              </a:rPr>
              <a:t>We hebben zicht op de doelen voor rekenen per leerjaar</a:t>
            </a:r>
          </a:p>
          <a:p>
            <a:r>
              <a:rPr lang="nl-NL" dirty="0">
                <a:solidFill>
                  <a:srgbClr val="0B5DA7"/>
                </a:solidFill>
              </a:rPr>
              <a:t>We denken na over een jaarplanning voor de doelen bij rekenen</a:t>
            </a:r>
          </a:p>
          <a:p>
            <a:r>
              <a:rPr lang="nl-NL" dirty="0">
                <a:solidFill>
                  <a:srgbClr val="0B5DA7"/>
                </a:solidFill>
              </a:rPr>
              <a:t>We begrijpen waar de ruimte zit om keuzes te maken uit de methode als we werken vanuit leerlijnen</a:t>
            </a:r>
          </a:p>
        </p:txBody>
      </p:sp>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64883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lnSpcReduction="10000"/>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r>
              <a:rPr lang="nl-NL" dirty="0">
                <a:solidFill>
                  <a:srgbClr val="0456A2"/>
                </a:solidFill>
              </a:rPr>
              <a:t>Fase 5: leerlijnen uitwerken naar leerroutes: diverse routes die leiden naar verschillende uitstroomprofielen (per vakgebied, leerling kan ook </a:t>
            </a:r>
            <a:r>
              <a:rPr lang="nl-NL" dirty="0" err="1">
                <a:solidFill>
                  <a:srgbClr val="0456A2"/>
                </a:solidFill>
              </a:rPr>
              <a:t>sti</a:t>
            </a:r>
            <a:endParaRPr lang="nl-NL" dirty="0">
              <a:solidFill>
                <a:srgbClr val="0456A2"/>
              </a:solidFill>
            </a:endParaRPr>
          </a:p>
          <a:p>
            <a:endParaRPr lang="nl-NL" dirty="0">
              <a:solidFill>
                <a:srgbClr val="0456A2"/>
              </a:solidFill>
            </a:endParaRPr>
          </a:p>
          <a:p>
            <a:pPr lvl="2"/>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16922" y="932833"/>
            <a:ext cx="2797340" cy="950637"/>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 doelgericht werken</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1893207" y="3471490"/>
            <a:ext cx="4079519" cy="907465"/>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5916203" y="3346365"/>
            <a:ext cx="4535537" cy="90746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2  Leerlijn rekenen</a:t>
            </a:r>
          </a:p>
        </p:txBody>
      </p:sp>
      <p:sp>
        <p:nvSpPr>
          <p:cNvPr id="3" name="Tijdelijke aanduiding voor inhoud 2"/>
          <p:cNvSpPr>
            <a:spLocks noGrp="1"/>
          </p:cNvSpPr>
          <p:nvPr>
            <p:ph idx="1"/>
          </p:nvPr>
        </p:nvSpPr>
        <p:spPr>
          <a:xfrm>
            <a:off x="404950" y="1410896"/>
            <a:ext cx="11535260" cy="4961903"/>
          </a:xfrm>
          <a:solidFill>
            <a:srgbClr val="00ADCF"/>
          </a:solidFill>
        </p:spPr>
        <p:txBody>
          <a:bodyPr>
            <a:normAutofit lnSpcReduction="10000"/>
          </a:bodyPr>
          <a:lstStyle/>
          <a:p>
            <a:pPr marL="0" indent="0">
              <a:buNone/>
            </a:pPr>
            <a:r>
              <a:rPr lang="nl-NL" dirty="0">
                <a:solidFill>
                  <a:srgbClr val="002060"/>
                </a:solidFill>
              </a:rPr>
              <a:t>Bekijken</a:t>
            </a:r>
          </a:p>
          <a:p>
            <a:pPr lvl="1"/>
            <a:r>
              <a:rPr lang="nl-NL" dirty="0">
                <a:solidFill>
                  <a:srgbClr val="002060"/>
                </a:solidFill>
              </a:rPr>
              <a:t>Boek Leerlijnen voor het basisonderwijs, verdeeld over de leerjaren</a:t>
            </a:r>
          </a:p>
          <a:p>
            <a:pPr lvl="1"/>
            <a:r>
              <a:rPr lang="nl-NL" dirty="0">
                <a:solidFill>
                  <a:srgbClr val="002060"/>
                </a:solidFill>
              </a:rPr>
              <a:t>Doelen methode</a:t>
            </a:r>
          </a:p>
          <a:p>
            <a:pPr marL="0" indent="0">
              <a:buNone/>
            </a:pPr>
            <a:r>
              <a:rPr lang="nl-NL" dirty="0">
                <a:solidFill>
                  <a:srgbClr val="002060"/>
                </a:solidFill>
              </a:rPr>
              <a:t>Bespreken, kies je groep</a:t>
            </a:r>
          </a:p>
          <a:p>
            <a:r>
              <a:rPr lang="nl-NL" b="1" dirty="0">
                <a:solidFill>
                  <a:srgbClr val="002060"/>
                </a:solidFill>
              </a:rPr>
              <a:t>Welke doelen zijn cruciaal bij rekenen?</a:t>
            </a:r>
          </a:p>
          <a:p>
            <a:r>
              <a:rPr lang="nl-NL" b="1" dirty="0">
                <a:solidFill>
                  <a:srgbClr val="002060"/>
                </a:solidFill>
              </a:rPr>
              <a:t>Wat is het meest relevant in jouw leerjaar?</a:t>
            </a:r>
          </a:p>
          <a:p>
            <a:r>
              <a:rPr lang="nl-NL" b="1" dirty="0">
                <a:solidFill>
                  <a:srgbClr val="002060"/>
                </a:solidFill>
              </a:rPr>
              <a:t>Waar gaat het vaak mis? Wat werkt goed?</a:t>
            </a:r>
          </a:p>
          <a:p>
            <a:r>
              <a:rPr lang="nl-NL" b="1" dirty="0">
                <a:solidFill>
                  <a:srgbClr val="002060"/>
                </a:solidFill>
              </a:rPr>
              <a:t>Hoe maken we deze doelen zichtbaar?</a:t>
            </a:r>
          </a:p>
          <a:p>
            <a:r>
              <a:rPr lang="nl-NL" b="1" dirty="0">
                <a:solidFill>
                  <a:srgbClr val="002060"/>
                </a:solidFill>
              </a:rPr>
              <a:t>Wat gebeurt er in het leerjaar voor en na jouw leerjaar?</a:t>
            </a:r>
          </a:p>
          <a:p>
            <a:r>
              <a:rPr lang="nl-NL" b="1" dirty="0">
                <a:solidFill>
                  <a:srgbClr val="002060"/>
                </a:solidFill>
              </a:rPr>
              <a:t>Maak een helder overzicht van deze doelen; voor aan de muur? Doel: inzichtelijk voor jou, je collega, stagiaires, invallers etc.</a:t>
            </a:r>
          </a:p>
          <a:p>
            <a:endParaRPr lang="nl-NL" b="1" dirty="0">
              <a:solidFill>
                <a:srgbClr val="002060"/>
              </a:solidFill>
            </a:endParaRPr>
          </a:p>
        </p:txBody>
      </p:sp>
      <p:pic>
        <p:nvPicPr>
          <p:cNvPr id="4" name="Afbeelding 3">
            <a:extLst>
              <a:ext uri="{FF2B5EF4-FFF2-40B4-BE49-F238E27FC236}">
                <a16:creationId xmlns:a16="http://schemas.microsoft.com/office/drawing/2014/main" id="{73BA8244-47D1-4283-A65F-8C963ABC3C12}"/>
              </a:ext>
            </a:extLst>
          </p:cNvPr>
          <p:cNvPicPr>
            <a:picLocks noChangeAspect="1"/>
          </p:cNvPicPr>
          <p:nvPr/>
        </p:nvPicPr>
        <p:blipFill rotWithShape="1">
          <a:blip r:embed="rId3"/>
          <a:srcRect l="30116" r="30307" b="1105"/>
          <a:stretch/>
        </p:blipFill>
        <p:spPr>
          <a:xfrm>
            <a:off x="9938155" y="1083212"/>
            <a:ext cx="2141303" cy="3008320"/>
          </a:xfrm>
          <a:prstGeom prst="rect">
            <a:avLst/>
          </a:prstGeom>
        </p:spPr>
      </p:pic>
    </p:spTree>
    <p:extLst>
      <p:ext uri="{BB962C8B-B14F-4D97-AF65-F5344CB8AC3E}">
        <p14:creationId xmlns:p14="http://schemas.microsoft.com/office/powerpoint/2010/main" val="3982629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a:extLst>
            <a:ext uri="{FF2B5EF4-FFF2-40B4-BE49-F238E27FC236}">
              <a16:creationId xmlns:a16="http://schemas.microsoft.com/office/drawing/2014/main" id="{D5A11E9D-A4F9-1D88-2BDA-2EA1523965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A93ACC-EED8-1801-67EA-71ABFE7DB1AE}"/>
              </a:ext>
            </a:extLst>
          </p:cNvPr>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3  Doelenkaart</a:t>
            </a:r>
          </a:p>
        </p:txBody>
      </p:sp>
      <p:sp>
        <p:nvSpPr>
          <p:cNvPr id="3" name="Tijdelijke aanduiding voor inhoud 2">
            <a:extLst>
              <a:ext uri="{FF2B5EF4-FFF2-40B4-BE49-F238E27FC236}">
                <a16:creationId xmlns:a16="http://schemas.microsoft.com/office/drawing/2014/main" id="{AA595F25-1346-9437-86B4-986123012791}"/>
              </a:ext>
            </a:extLst>
          </p:cNvPr>
          <p:cNvSpPr>
            <a:spLocks noGrp="1"/>
          </p:cNvSpPr>
          <p:nvPr>
            <p:ph idx="1"/>
          </p:nvPr>
        </p:nvSpPr>
        <p:spPr>
          <a:xfrm>
            <a:off x="404950" y="1410896"/>
            <a:ext cx="11535260" cy="4961903"/>
          </a:xfrm>
          <a:solidFill>
            <a:srgbClr val="00ADCF"/>
          </a:solidFill>
        </p:spPr>
        <p:txBody>
          <a:bodyPr>
            <a:normAutofit/>
          </a:bodyPr>
          <a:lstStyle/>
          <a:p>
            <a:pPr marL="0" indent="0">
              <a:buNone/>
            </a:pPr>
            <a:r>
              <a:rPr lang="nl-NL" dirty="0">
                <a:solidFill>
                  <a:srgbClr val="002060"/>
                </a:solidFill>
              </a:rPr>
              <a:t>Hoe komen de doelen bij de leerlingen?</a:t>
            </a:r>
          </a:p>
          <a:p>
            <a:pPr marL="457200" lvl="1" indent="0">
              <a:buNone/>
            </a:pPr>
            <a:endParaRPr lang="nl-NL" b="1" dirty="0">
              <a:solidFill>
                <a:srgbClr val="002060"/>
              </a:solidFill>
            </a:endParaRPr>
          </a:p>
          <a:p>
            <a:r>
              <a:rPr lang="nl-NL" b="1" dirty="0">
                <a:solidFill>
                  <a:srgbClr val="002060"/>
                </a:solidFill>
              </a:rPr>
              <a:t>Maak een opzet voor een doelenkaart voor </a:t>
            </a:r>
          </a:p>
          <a:p>
            <a:pPr marL="0" indent="0">
              <a:buNone/>
            </a:pPr>
            <a:r>
              <a:rPr lang="nl-NL" b="1" dirty="0">
                <a:solidFill>
                  <a:srgbClr val="002060"/>
                </a:solidFill>
              </a:rPr>
              <a:t>   het volgende blok</a:t>
            </a:r>
          </a:p>
          <a:p>
            <a:r>
              <a:rPr lang="nl-NL" b="1" dirty="0">
                <a:solidFill>
                  <a:srgbClr val="002060"/>
                </a:solidFill>
              </a:rPr>
              <a:t>Kies de toetsdoelen</a:t>
            </a:r>
          </a:p>
          <a:p>
            <a:r>
              <a:rPr lang="nl-NL" b="1" dirty="0">
                <a:solidFill>
                  <a:srgbClr val="002060"/>
                </a:solidFill>
              </a:rPr>
              <a:t>Formuleer ook succescriteria (voorbeeldsom)</a:t>
            </a:r>
          </a:p>
          <a:p>
            <a:endParaRPr lang="nl-NL" b="1" dirty="0">
              <a:solidFill>
                <a:srgbClr val="002060"/>
              </a:solidFill>
            </a:endParaRPr>
          </a:p>
          <a:p>
            <a:r>
              <a:rPr lang="nl-NL" b="1" dirty="0">
                <a:solidFill>
                  <a:srgbClr val="002060"/>
                </a:solidFill>
              </a:rPr>
              <a:t>Kleutergroepen: hoe maken jullie de doelen </a:t>
            </a:r>
          </a:p>
          <a:p>
            <a:pPr marL="0" indent="0">
              <a:buNone/>
            </a:pPr>
            <a:r>
              <a:rPr lang="nl-NL" b="1" dirty="0">
                <a:solidFill>
                  <a:srgbClr val="002060"/>
                </a:solidFill>
              </a:rPr>
              <a:t>   zichtbaar?</a:t>
            </a:r>
          </a:p>
          <a:p>
            <a:endParaRPr lang="nl-NL" b="1" dirty="0">
              <a:solidFill>
                <a:srgbClr val="002060"/>
              </a:solidFill>
            </a:endParaRPr>
          </a:p>
        </p:txBody>
      </p:sp>
      <p:pic>
        <p:nvPicPr>
          <p:cNvPr id="6" name="Afbeelding 5">
            <a:extLst>
              <a:ext uri="{FF2B5EF4-FFF2-40B4-BE49-F238E27FC236}">
                <a16:creationId xmlns:a16="http://schemas.microsoft.com/office/drawing/2014/main" id="{29D8C416-3442-BCA5-979B-EA6BBFBD2053}"/>
              </a:ext>
            </a:extLst>
          </p:cNvPr>
          <p:cNvPicPr>
            <a:picLocks noChangeAspect="1"/>
          </p:cNvPicPr>
          <p:nvPr/>
        </p:nvPicPr>
        <p:blipFill>
          <a:blip r:embed="rId3"/>
          <a:stretch>
            <a:fillRect/>
          </a:stretch>
        </p:blipFill>
        <p:spPr>
          <a:xfrm>
            <a:off x="7688349" y="485201"/>
            <a:ext cx="4251861" cy="5396944"/>
          </a:xfrm>
          <a:prstGeom prst="rect">
            <a:avLst/>
          </a:prstGeom>
        </p:spPr>
      </p:pic>
    </p:spTree>
    <p:extLst>
      <p:ext uri="{BB962C8B-B14F-4D97-AF65-F5344CB8AC3E}">
        <p14:creationId xmlns:p14="http://schemas.microsoft.com/office/powerpoint/2010/main" val="3412664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Plenaire bespreking</a:t>
            </a:r>
          </a:p>
        </p:txBody>
      </p:sp>
    </p:spTree>
    <p:extLst>
      <p:ext uri="{BB962C8B-B14F-4D97-AF65-F5344CB8AC3E}">
        <p14:creationId xmlns:p14="http://schemas.microsoft.com/office/powerpoint/2010/main" val="3479997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9047-25CC-3654-0361-8152E5E0E3B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993B401-93DD-9E55-20C1-40B29BF50223}"/>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a:extLst>
              <a:ext uri="{FF2B5EF4-FFF2-40B4-BE49-F238E27FC236}">
                <a16:creationId xmlns:a16="http://schemas.microsoft.com/office/drawing/2014/main" id="{B2E1E67E-E0B1-B8E9-F9F4-A7B9F77BBB01}"/>
              </a:ext>
            </a:extLst>
          </p:cNvPr>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rekenen per leerjaar</a:t>
            </a:r>
          </a:p>
          <a:p>
            <a:r>
              <a:rPr lang="nl-NL" dirty="0">
                <a:solidFill>
                  <a:srgbClr val="0B5DA7"/>
                </a:solidFill>
              </a:rPr>
              <a:t>We denken na over een jaarplanning voor de doelen bij rekenen</a:t>
            </a:r>
          </a:p>
          <a:p>
            <a:r>
              <a:rPr lang="nl-NL" dirty="0">
                <a:solidFill>
                  <a:srgbClr val="0B5DA7"/>
                </a:solidFill>
              </a:rPr>
              <a:t>We begrijpen waar de ruimte zit om keuzes te maken uit de methode als we werken vanuit leerlijnen</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91D32944-CDE4-5B08-DA0B-F454F3810352}"/>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761C5D8C-09F6-8114-4747-1C85E92CF18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9844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6419</TotalTime>
  <Words>2392</Words>
  <Application>Microsoft Office PowerPoint</Application>
  <PresentationFormat>Breedbeeld</PresentationFormat>
  <Paragraphs>335</Paragraphs>
  <Slides>60</Slides>
  <Notes>33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60</vt:i4>
      </vt:variant>
    </vt:vector>
  </HeadingPairs>
  <TitlesOfParts>
    <vt:vector size="68"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Studiemorgen ‘Doelgericht werken vanuit leerlijnen’</vt:lpstr>
      <vt:lpstr>Doelen voor deze morgen</vt:lpstr>
      <vt:lpstr>PowerPoint-presentatie</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Let op: 1S/2F is het eindniveau (standaardniveau) voor het basisonderwijs! </vt:lpstr>
      <vt:lpstr>Referentieniveaus rekenen, domeinen</vt:lpstr>
      <vt:lpstr>Referentieniveaus  </vt:lpstr>
      <vt:lpstr>Referentieniveaus  </vt:lpstr>
      <vt:lpstr>PowerPoint-presentatie</vt:lpstr>
      <vt:lpstr>Referentieniveaus  </vt:lpstr>
      <vt:lpstr>Doorstroomtoetsen </vt:lpstr>
      <vt:lpstr>Doorstroomtoets  </vt:lpstr>
      <vt:lpstr>Doorstroomtoets  </vt:lpstr>
      <vt:lpstr>Voorbeelden referentieopgaven doorstroomtoets</vt:lpstr>
      <vt:lpstr>PowerPoint-presentatie</vt:lpstr>
      <vt:lpstr>PowerPoint-presentatie</vt:lpstr>
      <vt:lpstr>Leerlijn taal</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Concept kerndoelen Nederlands</vt:lpstr>
      <vt:lpstr>PowerPoint-presentatie</vt:lpstr>
      <vt:lpstr>PowerPoint-presentatie</vt:lpstr>
      <vt:lpstr>Conclusie</vt:lpstr>
      <vt:lpstr>Opdracht 1: De referentieniveaus </vt:lpstr>
      <vt:lpstr>2. Van methode naar leerlijn</vt:lpstr>
      <vt:lpstr>Waarom wil je losser komen van je methode?</vt:lpstr>
      <vt:lpstr>Hoe ontwerp ik een mooie leerlijn?</vt:lpstr>
      <vt:lpstr>3 typen leerlijnen</vt:lpstr>
      <vt:lpstr>Leerlijn rekenen   voorbeeld van een onderdeel van de leerlijn van groep 5</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Opdracht 2  Leerlijn rekenen</vt:lpstr>
      <vt:lpstr>Opdracht 3  Doelenkaart</vt:lpstr>
      <vt:lpstr>Plenaire bespreking</vt:lpstr>
      <vt:lpstr>PowerPoint-presentatie</vt:lpstr>
      <vt:lpstr>Doelen voor deze morgen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143</cp:revision>
  <cp:lastPrinted>2021-04-08T12:40:05Z</cp:lastPrinted>
  <dcterms:created xsi:type="dcterms:W3CDTF">2019-12-07T18:56:50Z</dcterms:created>
  <dcterms:modified xsi:type="dcterms:W3CDTF">2025-03-11T13:34:46Z</dcterms:modified>
</cp:coreProperties>
</file>