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36" r:id="rId2"/>
    <p:sldId id="448" r:id="rId3"/>
    <p:sldId id="409" r:id="rId4"/>
    <p:sldId id="296" r:id="rId5"/>
    <p:sldId id="484" r:id="rId6"/>
    <p:sldId id="297" r:id="rId7"/>
    <p:sldId id="260" r:id="rId8"/>
    <p:sldId id="303" r:id="rId9"/>
    <p:sldId id="485" r:id="rId10"/>
    <p:sldId id="304" r:id="rId11"/>
    <p:sldId id="305" r:id="rId12"/>
    <p:sldId id="306" r:id="rId13"/>
    <p:sldId id="329" r:id="rId14"/>
    <p:sldId id="308" r:id="rId15"/>
    <p:sldId id="311" r:id="rId16"/>
    <p:sldId id="312" r:id="rId17"/>
    <p:sldId id="470" r:id="rId18"/>
    <p:sldId id="469" r:id="rId19"/>
    <p:sldId id="400" r:id="rId20"/>
    <p:sldId id="397" r:id="rId21"/>
    <p:sldId id="398" r:id="rId22"/>
    <p:sldId id="396" r:id="rId23"/>
    <p:sldId id="431" r:id="rId24"/>
    <p:sldId id="482" r:id="rId25"/>
    <p:sldId id="351" r:id="rId26"/>
    <p:sldId id="384" r:id="rId27"/>
    <p:sldId id="385" r:id="rId28"/>
    <p:sldId id="386" r:id="rId29"/>
    <p:sldId id="387" r:id="rId30"/>
    <p:sldId id="414" r:id="rId31"/>
    <p:sldId id="415" r:id="rId32"/>
    <p:sldId id="416" r:id="rId33"/>
    <p:sldId id="418" r:id="rId34"/>
    <p:sldId id="475" r:id="rId35"/>
    <p:sldId id="488" r:id="rId36"/>
    <p:sldId id="477" r:id="rId37"/>
    <p:sldId id="389" r:id="rId38"/>
    <p:sldId id="280" r:id="rId39"/>
    <p:sldId id="315" r:id="rId40"/>
    <p:sldId id="298" r:id="rId41"/>
    <p:sldId id="263" r:id="rId42"/>
    <p:sldId id="276" r:id="rId43"/>
    <p:sldId id="393" r:id="rId44"/>
    <p:sldId id="383" r:id="rId45"/>
    <p:sldId id="392" r:id="rId46"/>
    <p:sldId id="424" r:id="rId47"/>
    <p:sldId id="439" r:id="rId48"/>
    <p:sldId id="438" r:id="rId49"/>
    <p:sldId id="442" r:id="rId50"/>
    <p:sldId id="489" r:id="rId51"/>
    <p:sldId id="334" r:id="rId52"/>
    <p:sldId id="350" r:id="rId53"/>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2"/>
    <a:srgbClr val="0FF936"/>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5" d="100"/>
          <a:sy n="115" d="100"/>
        </p:scale>
        <p:origin x="427" y="10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7-4-2025</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7-4-2025</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411253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24</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29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30</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31</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178331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32</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33</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50</a:t>
            </a:fld>
            <a:endParaRPr lang="nl-NL"/>
          </a:p>
        </p:txBody>
      </p:sp>
    </p:spTree>
    <p:extLst>
      <p:ext uri="{BB962C8B-B14F-4D97-AF65-F5344CB8AC3E}">
        <p14:creationId xmlns:p14="http://schemas.microsoft.com/office/powerpoint/2010/main" val="401142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9</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17</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18</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30275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7-4-2025</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7-4-2025</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7" Type="http://schemas.microsoft.com/office/2007/relationships/hdphoto" Target="../media/hdphoto1.wdp"/><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8.jpe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2.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4.png"/><Relationship Id="rId4" Type="http://schemas.microsoft.com/office/2007/relationships/hdphoto" Target="../media/hdphoto1.wdp"/><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718882"/>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Let op: 1S/2F is het eindniveau (standaardniveau) voor het basisonderwijs!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31636" y="1168087"/>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4177247"/>
            <a:ext cx="2710839" cy="1369250"/>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5"/>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6"/>
          <a:stretch>
            <a:fillRect/>
          </a:stretch>
        </p:blipFill>
        <p:spPr>
          <a:xfrm rot="21369354">
            <a:off x="7743739" y="3752074"/>
            <a:ext cx="2512567" cy="937949"/>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7"/>
          <a:stretch>
            <a:fillRect/>
          </a:stretch>
        </p:blipFill>
        <p:spPr>
          <a:xfrm>
            <a:off x="3428083" y="2242258"/>
            <a:ext cx="3058442" cy="3188426"/>
          </a:xfrm>
          <a:prstGeom prst="rect">
            <a:avLst/>
          </a:prstGeom>
        </p:spPr>
      </p:pic>
      <p:pic>
        <p:nvPicPr>
          <p:cNvPr id="11" name="Afbeelding 10">
            <a:extLst>
              <a:ext uri="{FF2B5EF4-FFF2-40B4-BE49-F238E27FC236}">
                <a16:creationId xmlns:a16="http://schemas.microsoft.com/office/drawing/2014/main" id="{3FDE2FCD-E458-E7C6-03C0-E5200FAE2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06540">
            <a:off x="266139" y="1817396"/>
            <a:ext cx="2443899" cy="1903348"/>
          </a:xfrm>
          <a:prstGeom prst="rect">
            <a:avLst/>
          </a:prstGeom>
        </p:spPr>
      </p:pic>
      <p:pic>
        <p:nvPicPr>
          <p:cNvPr id="13" name="Afbeelding 12">
            <a:extLst>
              <a:ext uri="{FF2B5EF4-FFF2-40B4-BE49-F238E27FC236}">
                <a16:creationId xmlns:a16="http://schemas.microsoft.com/office/drawing/2014/main" id="{B123D46B-D2EF-7C66-620C-E3DE32902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63191">
            <a:off x="8734523" y="123869"/>
            <a:ext cx="3117071" cy="3917119"/>
          </a:xfrm>
          <a:prstGeom prst="rect">
            <a:avLst/>
          </a:prstGeom>
        </p:spPr>
      </p:pic>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10"/>
          <a:stretch>
            <a:fillRect/>
          </a:stretch>
        </p:blipFill>
        <p:spPr>
          <a:xfrm>
            <a:off x="5180822" y="149447"/>
            <a:ext cx="3683120" cy="1095307"/>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1" y="275838"/>
            <a:ext cx="1230811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d</a:t>
            </a:r>
            <a:r>
              <a:rPr lang="nl-NL" sz="4400" dirty="0">
                <a:solidFill>
                  <a:srgbClr val="66AB38"/>
                </a:solidFill>
                <a:latin typeface="Arial Rounded MT Bold" panose="020F0704030504030204" pitchFamily="34" charset="0"/>
              </a:rPr>
              <a:t>oorstroomtoets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7564838A-820A-E5C1-2441-F7E8B6DAB2F6}"/>
              </a:ext>
            </a:extLst>
          </p:cNvPr>
          <p:cNvSpPr txBox="1">
            <a:spLocks/>
          </p:cNvSpPr>
          <p:nvPr/>
        </p:nvSpPr>
        <p:spPr>
          <a:xfrm>
            <a:off x="1" y="275838"/>
            <a:ext cx="12308114" cy="85725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rgbClr val="66AB38"/>
                </a:solidFill>
                <a:latin typeface="Arial Rounded MT Bold" panose="020F0704030504030204" pitchFamily="34" charset="0"/>
              </a:rPr>
              <a:t>Voorbeelden referentieopgaven doorstroomtoets</a:t>
            </a:r>
            <a:endParaRPr lang="nl-NL" dirty="0">
              <a:solidFill>
                <a:srgbClr val="66AB38"/>
              </a:solidFill>
            </a:endParaRPr>
          </a:p>
        </p:txBody>
      </p:sp>
    </p:spTree>
    <p:extLst>
      <p:ext uri="{BB962C8B-B14F-4D97-AF65-F5344CB8AC3E}">
        <p14:creationId xmlns:p14="http://schemas.microsoft.com/office/powerpoint/2010/main" val="129440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18784"/>
            <a:ext cx="11722797" cy="613649"/>
          </a:xfrm>
        </p:spPr>
        <p:txBody>
          <a:bodyPr>
            <a:normAutofit fontScale="90000"/>
          </a:bodyPr>
          <a:lstStyle/>
          <a:p>
            <a:r>
              <a:rPr lang="nl-NL" sz="4000" dirty="0">
                <a:solidFill>
                  <a:srgbClr val="00BFFE"/>
                </a:solidFill>
                <a:latin typeface="Arial Rounded MT Bold" panose="020F0704030504030204" pitchFamily="34" charset="0"/>
              </a:rPr>
              <a:t>Presentatie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1051550636"/>
              </p:ext>
            </p:extLst>
          </p:nvPr>
        </p:nvGraphicFramePr>
        <p:xfrm>
          <a:off x="1364974" y="1410622"/>
          <a:ext cx="8625499" cy="1854387"/>
        </p:xfrm>
        <a:graphic>
          <a:graphicData uri="http://schemas.openxmlformats.org/drawingml/2006/table">
            <a:tbl>
              <a:tblPr firstRow="1" bandRow="1">
                <a:tableStyleId>{5C22544A-7EE6-4342-B048-85BDC9FD1C3A}</a:tableStyleId>
              </a:tblPr>
              <a:tblGrid>
                <a:gridCol w="933022">
                  <a:extLst>
                    <a:ext uri="{9D8B030D-6E8A-4147-A177-3AD203B41FA5}">
                      <a16:colId xmlns:a16="http://schemas.microsoft.com/office/drawing/2014/main" val="3406897326"/>
                    </a:ext>
                  </a:extLst>
                </a:gridCol>
                <a:gridCol w="7692477">
                  <a:extLst>
                    <a:ext uri="{9D8B030D-6E8A-4147-A177-3AD203B41FA5}">
                      <a16:colId xmlns:a16="http://schemas.microsoft.com/office/drawing/2014/main" val="930306543"/>
                    </a:ext>
                  </a:extLst>
                </a:gridCol>
              </a:tblGrid>
              <a:tr h="442932">
                <a:tc>
                  <a:txBody>
                    <a:bodyPr/>
                    <a:lstStyle/>
                    <a:p>
                      <a:r>
                        <a:rPr lang="nl-NL" sz="2400" b="1" dirty="0">
                          <a:solidFill>
                            <a:srgbClr val="002060"/>
                          </a:solidFill>
                        </a:rPr>
                        <a:t>9:00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465729">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1 referentieniveaus</a:t>
                      </a:r>
                    </a:p>
                  </a:txBody>
                  <a:tcPr>
                    <a:solidFill>
                      <a:srgbClr val="FFFF00"/>
                    </a:solidFill>
                  </a:tcPr>
                </a:tc>
                <a:extLst>
                  <a:ext uri="{0D108BD9-81ED-4DB2-BD59-A6C34878D82A}">
                    <a16:rowId xmlns:a16="http://schemas.microsoft.com/office/drawing/2014/main" val="4241940193"/>
                  </a:ext>
                </a:extLst>
              </a:tr>
              <a:tr h="465729">
                <a:tc>
                  <a:txBody>
                    <a:bodyPr/>
                    <a:lstStyle/>
                    <a:p>
                      <a:r>
                        <a:rPr lang="nl-NL" sz="2400" b="1" dirty="0">
                          <a:solidFill>
                            <a:srgbClr val="002060"/>
                          </a:solidFill>
                        </a:rPr>
                        <a:t>9:45</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Van methode naar leerlijn</a:t>
                      </a:r>
                    </a:p>
                  </a:txBody>
                  <a:tcPr>
                    <a:solidFill>
                      <a:srgbClr val="00B0F0"/>
                    </a:solidFill>
                  </a:tcPr>
                </a:tc>
                <a:extLst>
                  <a:ext uri="{0D108BD9-81ED-4DB2-BD59-A6C34878D82A}">
                    <a16:rowId xmlns:a16="http://schemas.microsoft.com/office/drawing/2014/main" val="3068714097"/>
                  </a:ext>
                </a:extLst>
              </a:tr>
              <a:tr h="465729">
                <a:tc>
                  <a:txBody>
                    <a:bodyPr/>
                    <a:lstStyle/>
                    <a:p>
                      <a:r>
                        <a:rPr lang="nl-NL" sz="2400" b="1" dirty="0">
                          <a:solidFill>
                            <a:srgbClr val="002060"/>
                          </a:solidFill>
                        </a:rPr>
                        <a:t>10:30</a:t>
                      </a:r>
                    </a:p>
                  </a:txBody>
                  <a:tcPr/>
                </a:tc>
                <a:tc>
                  <a:txBody>
                    <a:bodyPr/>
                    <a:lstStyle/>
                    <a:p>
                      <a:r>
                        <a:rPr lang="nl-NL" sz="2400" dirty="0">
                          <a:solidFill>
                            <a:srgbClr val="002060"/>
                          </a:solidFill>
                        </a:rPr>
                        <a:t>Afronding</a:t>
                      </a:r>
                    </a:p>
                  </a:txBody>
                  <a:tcPr/>
                </a:tc>
                <a:extLst>
                  <a:ext uri="{0D108BD9-81ED-4DB2-BD59-A6C34878D82A}">
                    <a16:rowId xmlns:a16="http://schemas.microsoft.com/office/drawing/2014/main" val="2532028202"/>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245" y="66459"/>
            <a:ext cx="10515600" cy="659552"/>
          </a:xfrm>
        </p:spPr>
        <p:txBody>
          <a:bodyPr>
            <a:normAutofit/>
          </a:bodyPr>
          <a:lstStyle/>
          <a:p>
            <a:r>
              <a:rPr lang="nl-NL" sz="2400" dirty="0">
                <a:solidFill>
                  <a:srgbClr val="66AB38"/>
                </a:solidFill>
                <a:latin typeface="Arial Rounded MT Bold" panose="020F0704030504030204" pitchFamily="34" charset="0"/>
              </a:rPr>
              <a:t>Concept kerndoelen Nederlands</a:t>
            </a:r>
            <a:endParaRPr lang="nl-NL" sz="24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17DEB222-393C-8049-09C0-A62A44EA8096}"/>
              </a:ext>
            </a:extLst>
          </p:cNvPr>
          <p:cNvPicPr>
            <a:picLocks noChangeAspect="1"/>
          </p:cNvPicPr>
          <p:nvPr/>
        </p:nvPicPr>
        <p:blipFill>
          <a:blip r:embed="rId4"/>
          <a:stretch>
            <a:fillRect/>
          </a:stretch>
        </p:blipFill>
        <p:spPr>
          <a:xfrm>
            <a:off x="-938756" y="1099651"/>
            <a:ext cx="7864155" cy="4976112"/>
          </a:xfrm>
          <a:prstGeom prst="rect">
            <a:avLst/>
          </a:prstGeom>
        </p:spPr>
      </p:pic>
      <p:pic>
        <p:nvPicPr>
          <p:cNvPr id="5" name="Afbeelding 4">
            <a:extLst>
              <a:ext uri="{FF2B5EF4-FFF2-40B4-BE49-F238E27FC236}">
                <a16:creationId xmlns:a16="http://schemas.microsoft.com/office/drawing/2014/main" id="{3D8D2E5D-437C-0C20-FFC8-88686C1449E2}"/>
              </a:ext>
            </a:extLst>
          </p:cNvPr>
          <p:cNvPicPr>
            <a:picLocks noChangeAspect="1"/>
          </p:cNvPicPr>
          <p:nvPr/>
        </p:nvPicPr>
        <p:blipFill>
          <a:blip r:embed="rId5"/>
          <a:stretch>
            <a:fillRect/>
          </a:stretch>
        </p:blipFill>
        <p:spPr>
          <a:xfrm>
            <a:off x="5500348" y="0"/>
            <a:ext cx="6035286" cy="6858000"/>
          </a:xfrm>
          <a:prstGeom prst="rect">
            <a:avLst/>
          </a:prstGeom>
        </p:spPr>
      </p:pic>
    </p:spTree>
    <p:extLst>
      <p:ext uri="{BB962C8B-B14F-4D97-AF65-F5344CB8AC3E}">
        <p14:creationId xmlns:p14="http://schemas.microsoft.com/office/powerpoint/2010/main" val="3322629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228F6BD-D792-50BF-AB91-DD936960745B}"/>
              </a:ext>
            </a:extLst>
          </p:cNvPr>
          <p:cNvPicPr>
            <a:picLocks noChangeAspect="1"/>
          </p:cNvPicPr>
          <p:nvPr/>
        </p:nvPicPr>
        <p:blipFill>
          <a:blip r:embed="rId2"/>
          <a:stretch>
            <a:fillRect/>
          </a:stretch>
        </p:blipFill>
        <p:spPr>
          <a:xfrm>
            <a:off x="152323" y="0"/>
            <a:ext cx="5400830" cy="6858000"/>
          </a:xfrm>
          <a:prstGeom prst="rect">
            <a:avLst/>
          </a:prstGeom>
        </p:spPr>
      </p:pic>
      <p:pic>
        <p:nvPicPr>
          <p:cNvPr id="6" name="Afbeelding 5">
            <a:extLst>
              <a:ext uri="{FF2B5EF4-FFF2-40B4-BE49-F238E27FC236}">
                <a16:creationId xmlns:a16="http://schemas.microsoft.com/office/drawing/2014/main" id="{872CC445-2C02-801D-1467-227FD0DC0147}"/>
              </a:ext>
            </a:extLst>
          </p:cNvPr>
          <p:cNvPicPr>
            <a:picLocks noChangeAspect="1"/>
          </p:cNvPicPr>
          <p:nvPr/>
        </p:nvPicPr>
        <p:blipFill>
          <a:blip r:embed="rId3"/>
          <a:stretch>
            <a:fillRect/>
          </a:stretch>
        </p:blipFill>
        <p:spPr>
          <a:xfrm>
            <a:off x="5442433" y="435768"/>
            <a:ext cx="6597244" cy="6200775"/>
          </a:xfrm>
          <a:prstGeom prst="rect">
            <a:avLst/>
          </a:prstGeom>
        </p:spPr>
      </p:pic>
    </p:spTree>
    <p:extLst>
      <p:ext uri="{BB962C8B-B14F-4D97-AF65-F5344CB8AC3E}">
        <p14:creationId xmlns:p14="http://schemas.microsoft.com/office/powerpoint/2010/main" val="411511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8CA66FF-2DF0-EDD0-A934-0C2BE2AEE013}"/>
              </a:ext>
            </a:extLst>
          </p:cNvPr>
          <p:cNvPicPr>
            <a:picLocks noChangeAspect="1"/>
          </p:cNvPicPr>
          <p:nvPr/>
        </p:nvPicPr>
        <p:blipFill>
          <a:blip r:embed="rId2"/>
          <a:stretch>
            <a:fillRect/>
          </a:stretch>
        </p:blipFill>
        <p:spPr>
          <a:xfrm>
            <a:off x="191357" y="358723"/>
            <a:ext cx="5630167" cy="5670965"/>
          </a:xfrm>
          <a:prstGeom prst="rect">
            <a:avLst/>
          </a:prstGeom>
        </p:spPr>
      </p:pic>
      <p:pic>
        <p:nvPicPr>
          <p:cNvPr id="6" name="Afbeelding 5">
            <a:extLst>
              <a:ext uri="{FF2B5EF4-FFF2-40B4-BE49-F238E27FC236}">
                <a16:creationId xmlns:a16="http://schemas.microsoft.com/office/drawing/2014/main" id="{8ECD68A9-5D6A-C89F-F198-E9AF84DB1E18}"/>
              </a:ext>
            </a:extLst>
          </p:cNvPr>
          <p:cNvPicPr>
            <a:picLocks noChangeAspect="1"/>
          </p:cNvPicPr>
          <p:nvPr/>
        </p:nvPicPr>
        <p:blipFill>
          <a:blip r:embed="rId3"/>
          <a:stretch>
            <a:fillRect/>
          </a:stretch>
        </p:blipFill>
        <p:spPr>
          <a:xfrm>
            <a:off x="6315076" y="358723"/>
            <a:ext cx="5630167" cy="4157662"/>
          </a:xfrm>
          <a:prstGeom prst="rect">
            <a:avLst/>
          </a:prstGeom>
        </p:spPr>
      </p:pic>
    </p:spTree>
    <p:extLst>
      <p:ext uri="{BB962C8B-B14F-4D97-AF65-F5344CB8AC3E}">
        <p14:creationId xmlns:p14="http://schemas.microsoft.com/office/powerpoint/2010/main" val="3893271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lnSpcReduction="10000"/>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r>
              <a:rPr lang="nl-NL" dirty="0">
                <a:solidFill>
                  <a:srgbClr val="0456A2"/>
                </a:solidFill>
              </a:rPr>
              <a:t>Fase 5: leerlijnen uitwerken naar leerroutes: diverse routes die leiden naar verschillende uitstroomprofielen (per vakgebied, leerling kan ook </a:t>
            </a:r>
            <a:r>
              <a:rPr lang="nl-NL" dirty="0" err="1">
                <a:solidFill>
                  <a:srgbClr val="0456A2"/>
                </a:solidFill>
              </a:rPr>
              <a:t>sti</a:t>
            </a:r>
            <a:endParaRPr lang="nl-NL" dirty="0">
              <a:solidFill>
                <a:srgbClr val="0456A2"/>
              </a:solidFill>
            </a:endParaRPr>
          </a:p>
          <a:p>
            <a:endParaRPr lang="nl-NL" dirty="0">
              <a:solidFill>
                <a:srgbClr val="0456A2"/>
              </a:solidFill>
            </a:endParaRPr>
          </a:p>
          <a:p>
            <a:pPr lvl="2"/>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AutoShape 2">
            <a:extLst>
              <a:ext uri="{FF2B5EF4-FFF2-40B4-BE49-F238E27FC236}">
                <a16:creationId xmlns:a16="http://schemas.microsoft.com/office/drawing/2014/main" id="{4DA978B8-5CEB-C88C-42AB-01B45C1D7A2A}"/>
              </a:ext>
            </a:extLst>
          </p:cNvPr>
          <p:cNvSpPr>
            <a:spLocks noChangeAspect="1" noChangeArrowheads="1"/>
          </p:cNvSpPr>
          <p:nvPr/>
        </p:nvSpPr>
        <p:spPr bwMode="auto">
          <a:xfrm>
            <a:off x="5943600" y="3276600"/>
            <a:ext cx="3063240" cy="306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429A3BBA-9DA4-73BC-C066-A1108DF03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0" y="195646"/>
            <a:ext cx="12034620" cy="5420354"/>
          </a:xfrm>
          <a:prstGeom prst="rect">
            <a:avLst/>
          </a:prstGeom>
        </p:spPr>
      </p:pic>
      <p:sp>
        <p:nvSpPr>
          <p:cNvPr id="5" name="Tijdelijke aanduiding voor inhoud 2">
            <a:extLst>
              <a:ext uri="{FF2B5EF4-FFF2-40B4-BE49-F238E27FC236}">
                <a16:creationId xmlns:a16="http://schemas.microsoft.com/office/drawing/2014/main" id="{25B0DDF0-7C25-753B-4E04-E2B0CC245896}"/>
              </a:ext>
            </a:extLst>
          </p:cNvPr>
          <p:cNvSpPr txBox="1">
            <a:spLocks/>
          </p:cNvSpPr>
          <p:nvPr/>
        </p:nvSpPr>
        <p:spPr>
          <a:xfrm>
            <a:off x="322999" y="371717"/>
            <a:ext cx="6056201" cy="5075105"/>
          </a:xfrm>
          <a:prstGeom prst="rect">
            <a:avLst/>
          </a:prstGeom>
          <a:solidFill>
            <a:schemeClr val="bg1">
              <a:lumMod val="95000"/>
              <a:alpha val="64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Werken in units</a:t>
            </a:r>
          </a:p>
          <a:p>
            <a:r>
              <a:rPr lang="nl-NL" dirty="0"/>
              <a:t>Instructie in aparte lokalen</a:t>
            </a:r>
          </a:p>
          <a:p>
            <a:r>
              <a:rPr lang="nl-NL" dirty="0"/>
              <a:t>Verwerking in deze ruimte</a:t>
            </a:r>
          </a:p>
          <a:p>
            <a:r>
              <a:rPr lang="nl-NL" dirty="0"/>
              <a:t>Leerkrachten en onderwijsondersteuners</a:t>
            </a:r>
          </a:p>
          <a:p>
            <a:r>
              <a:rPr lang="nl-NL" dirty="0"/>
              <a:t>Rustige werksfeer</a:t>
            </a:r>
          </a:p>
          <a:p>
            <a:r>
              <a:rPr lang="nl-NL" dirty="0"/>
              <a:t>Rekenen: 50% </a:t>
            </a:r>
            <a:r>
              <a:rPr lang="nl-NL" dirty="0" err="1"/>
              <a:t>gynzy</a:t>
            </a:r>
            <a:r>
              <a:rPr lang="nl-NL" dirty="0"/>
              <a:t> en spellen, papier, </a:t>
            </a:r>
            <a:r>
              <a:rPr lang="nl-NL" dirty="0" err="1"/>
              <a:t>etc</a:t>
            </a:r>
            <a:endParaRPr lang="nl-NL" dirty="0"/>
          </a:p>
          <a:p>
            <a:r>
              <a:rPr lang="nl-NL" dirty="0"/>
              <a:t>Langere tijd met een doel/domein bezig</a:t>
            </a:r>
          </a:p>
          <a:p>
            <a:r>
              <a:rPr lang="nl-NL" dirty="0"/>
              <a:t>Sommige leerlingen meer structuur</a:t>
            </a:r>
          </a:p>
          <a:p>
            <a:r>
              <a:rPr lang="nl-NL" dirty="0"/>
              <a:t>Goede werksfeer, weinig conflicten</a:t>
            </a:r>
          </a:p>
          <a:p>
            <a:r>
              <a:rPr lang="nl-NL" dirty="0"/>
              <a:t>Samenwerking tussen leerkrachten</a:t>
            </a:r>
          </a:p>
          <a:p>
            <a:r>
              <a:rPr lang="nl-NL" dirty="0"/>
              <a:t>Doelen staan centraal</a:t>
            </a:r>
          </a:p>
          <a:p>
            <a:r>
              <a:rPr lang="nl-NL" dirty="0"/>
              <a:t>Portfolioboekje per leerling</a:t>
            </a:r>
          </a:p>
          <a:p>
            <a:r>
              <a:rPr lang="nl-NL" dirty="0"/>
              <a:t>Matrix om doelenvoortgang bij te houden</a:t>
            </a:r>
          </a:p>
          <a:p>
            <a:pPr lvl="1"/>
            <a:endParaRPr lang="nl-NL" dirty="0">
              <a:solidFill>
                <a:schemeClr val="bg1"/>
              </a:solidFill>
            </a:endParaRPr>
          </a:p>
          <a:p>
            <a:endParaRPr lang="nl-NL" dirty="0">
              <a:solidFill>
                <a:schemeClr val="bg1"/>
              </a:solidFill>
            </a:endParaRP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43009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723754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1848" y="2313194"/>
            <a:ext cx="11102008" cy="1325563"/>
          </a:xfrm>
        </p:spPr>
        <p:txBody>
          <a:bodyPr/>
          <a:lstStyle/>
          <a:p>
            <a:r>
              <a:rPr lang="nl-NL" dirty="0">
                <a:solidFill>
                  <a:srgbClr val="002060"/>
                </a:solidFill>
                <a:latin typeface="Arial Rounded MT Bold" panose="020F0704030504030204" pitchFamily="34" charset="0"/>
              </a:rPr>
              <a:t>Plenaire bespreking</a:t>
            </a:r>
          </a:p>
        </p:txBody>
      </p:sp>
    </p:spTree>
    <p:extLst>
      <p:ext uri="{BB962C8B-B14F-4D97-AF65-F5344CB8AC3E}">
        <p14:creationId xmlns:p14="http://schemas.microsoft.com/office/powerpoint/2010/main" val="3479997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6425</TotalTime>
  <Words>2061</Words>
  <Application>Microsoft Office PowerPoint</Application>
  <PresentationFormat>Breedbeeld</PresentationFormat>
  <Paragraphs>275</Paragraphs>
  <Slides>52</Slides>
  <Notes>29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52</vt:i4>
      </vt:variant>
    </vt:vector>
  </HeadingPairs>
  <TitlesOfParts>
    <vt:vector size="60"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Presentatie ‘Doelgericht werken vanuit leerlijnen’</vt:lpstr>
      <vt:lpstr>Leerlijn</vt:lpstr>
      <vt:lpstr>3 typen leerlijnen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Let op: 1S/2F is het eindniveau (standaardniveau) voor het basisonderwijs! </vt:lpstr>
      <vt:lpstr>Referentieniveaus rekenen, domeinen</vt:lpstr>
      <vt:lpstr>Referentieniveaus  </vt:lpstr>
      <vt:lpstr>Referentieniveaus  </vt:lpstr>
      <vt:lpstr>PowerPoint-presentatie</vt:lpstr>
      <vt:lpstr>Doorstroomtoetsen </vt:lpstr>
      <vt:lpstr>Doorstroomtoets  </vt:lpstr>
      <vt:lpstr>Doorstroomtoets  </vt:lpstr>
      <vt:lpstr>Voorbeelden referentieopgaven doorstroomtoets</vt:lpstr>
      <vt:lpstr>PowerPoint-presentatie</vt:lpstr>
      <vt:lpstr>PowerPoint-presentatie</vt:lpstr>
      <vt:lpstr>Leerlijn taal</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Concept kerndoelen Nederlands</vt:lpstr>
      <vt:lpstr>PowerPoint-presentatie</vt:lpstr>
      <vt:lpstr>PowerPoint-presentatie</vt:lpstr>
      <vt:lpstr>Conclusie</vt:lpstr>
      <vt:lpstr>Opdracht 1: De referentieniveaus </vt:lpstr>
      <vt:lpstr>2. Van methode naar leerlijn</vt:lpstr>
      <vt:lpstr>Waarom wil je losser komen van je methode?</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PowerPoint-presentatie</vt:lpstr>
      <vt:lpstr>PowerPoint-presentatie</vt:lpstr>
      <vt:lpstr>PowerPoint-presentatie</vt:lpstr>
      <vt:lpstr>Plenaire bespreking</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145</cp:revision>
  <cp:lastPrinted>2021-04-08T12:40:05Z</cp:lastPrinted>
  <dcterms:created xsi:type="dcterms:W3CDTF">2019-12-07T18:56:50Z</dcterms:created>
  <dcterms:modified xsi:type="dcterms:W3CDTF">2025-04-07T11:23:30Z</dcterms:modified>
</cp:coreProperties>
</file>