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336" r:id="rId2"/>
    <p:sldId id="448" r:id="rId3"/>
    <p:sldId id="409" r:id="rId4"/>
    <p:sldId id="495" r:id="rId5"/>
    <p:sldId id="296" r:id="rId6"/>
    <p:sldId id="297" r:id="rId7"/>
    <p:sldId id="260" r:id="rId8"/>
    <p:sldId id="303" r:id="rId9"/>
    <p:sldId id="485" r:id="rId10"/>
    <p:sldId id="304" r:id="rId11"/>
    <p:sldId id="305" r:id="rId12"/>
    <p:sldId id="306" r:id="rId13"/>
    <p:sldId id="329" r:id="rId14"/>
    <p:sldId id="308" r:id="rId15"/>
    <p:sldId id="311" r:id="rId16"/>
    <p:sldId id="312" r:id="rId17"/>
    <p:sldId id="307" r:id="rId18"/>
    <p:sldId id="470" r:id="rId19"/>
    <p:sldId id="469" r:id="rId20"/>
    <p:sldId id="400" r:id="rId21"/>
    <p:sldId id="397" r:id="rId22"/>
    <p:sldId id="398" r:id="rId23"/>
    <p:sldId id="396" r:id="rId24"/>
    <p:sldId id="431" r:id="rId25"/>
    <p:sldId id="482" r:id="rId26"/>
    <p:sldId id="475" r:id="rId27"/>
    <p:sldId id="488" r:id="rId28"/>
    <p:sldId id="476" r:id="rId29"/>
    <p:sldId id="477" r:id="rId30"/>
    <p:sldId id="498" r:id="rId31"/>
    <p:sldId id="351" r:id="rId32"/>
    <p:sldId id="384" r:id="rId33"/>
    <p:sldId id="385" r:id="rId34"/>
    <p:sldId id="386" r:id="rId35"/>
    <p:sldId id="387" r:id="rId36"/>
    <p:sldId id="414" r:id="rId37"/>
    <p:sldId id="415" r:id="rId38"/>
    <p:sldId id="416" r:id="rId39"/>
    <p:sldId id="418" r:id="rId40"/>
    <p:sldId id="389" r:id="rId41"/>
    <p:sldId id="280" r:id="rId42"/>
    <p:sldId id="315" r:id="rId43"/>
    <p:sldId id="298" r:id="rId44"/>
    <p:sldId id="299" r:id="rId45"/>
    <p:sldId id="484" r:id="rId46"/>
    <p:sldId id="264" r:id="rId47"/>
    <p:sldId id="424" r:id="rId48"/>
    <p:sldId id="439" r:id="rId49"/>
    <p:sldId id="438" r:id="rId50"/>
    <p:sldId id="452" r:id="rId51"/>
    <p:sldId id="401" r:id="rId52"/>
    <p:sldId id="426" r:id="rId53"/>
    <p:sldId id="453" r:id="rId54"/>
    <p:sldId id="433" r:id="rId55"/>
    <p:sldId id="427" r:id="rId56"/>
    <p:sldId id="428" r:id="rId57"/>
    <p:sldId id="432" r:id="rId58"/>
    <p:sldId id="435" r:id="rId59"/>
    <p:sldId id="454" r:id="rId60"/>
    <p:sldId id="455" r:id="rId61"/>
    <p:sldId id="457" r:id="rId62"/>
    <p:sldId id="497" r:id="rId63"/>
    <p:sldId id="434" r:id="rId64"/>
    <p:sldId id="492" r:id="rId65"/>
    <p:sldId id="489" r:id="rId66"/>
    <p:sldId id="334" r:id="rId67"/>
    <p:sldId id="496" r:id="rId68"/>
    <p:sldId id="350" r:id="rId69"/>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2"/>
    <a:srgbClr val="0FF936"/>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4249" autoAdjust="0"/>
  </p:normalViewPr>
  <p:slideViewPr>
    <p:cSldViewPr snapToGrid="0">
      <p:cViewPr varScale="1">
        <p:scale>
          <a:sx n="114" d="100"/>
          <a:sy n="114" d="100"/>
        </p:scale>
        <p:origin x="49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12-9-2025</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12-9-2025</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24</a:t>
            </a:fld>
            <a:endParaRPr lang="nl-NL"/>
          </a:p>
        </p:txBody>
      </p:sp>
    </p:spTree>
    <p:extLst>
      <p:ext uri="{BB962C8B-B14F-4D97-AF65-F5344CB8AC3E}">
        <p14:creationId xmlns:p14="http://schemas.microsoft.com/office/powerpoint/2010/main" val="392321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25</a:t>
            </a:fld>
            <a:endParaRPr lang="nl-NL"/>
          </a:p>
        </p:txBody>
      </p:sp>
    </p:spTree>
    <p:extLst>
      <p:ext uri="{BB962C8B-B14F-4D97-AF65-F5344CB8AC3E}">
        <p14:creationId xmlns:p14="http://schemas.microsoft.com/office/powerpoint/2010/main" val="3271354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5644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7478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236432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311233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53179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36</a:t>
            </a:fld>
            <a:endParaRPr lang="nl-NL"/>
          </a:p>
        </p:txBody>
      </p:sp>
    </p:spTree>
    <p:extLst>
      <p:ext uri="{BB962C8B-B14F-4D97-AF65-F5344CB8AC3E}">
        <p14:creationId xmlns:p14="http://schemas.microsoft.com/office/powerpoint/2010/main" val="165658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37</a:t>
            </a:fld>
            <a:endParaRPr lang="nl-NL"/>
          </a:p>
        </p:txBody>
      </p:sp>
    </p:spTree>
    <p:extLst>
      <p:ext uri="{BB962C8B-B14F-4D97-AF65-F5344CB8AC3E}">
        <p14:creationId xmlns:p14="http://schemas.microsoft.com/office/powerpoint/2010/main" val="2356815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38</a:t>
            </a:fld>
            <a:endParaRPr lang="nl-NL"/>
          </a:p>
        </p:txBody>
      </p:sp>
    </p:spTree>
    <p:extLst>
      <p:ext uri="{BB962C8B-B14F-4D97-AF65-F5344CB8AC3E}">
        <p14:creationId xmlns:p14="http://schemas.microsoft.com/office/powerpoint/2010/main" val="268601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39</a:t>
            </a:fld>
            <a:endParaRPr lang="nl-NL"/>
          </a:p>
        </p:txBody>
      </p:sp>
    </p:spTree>
    <p:extLst>
      <p:ext uri="{BB962C8B-B14F-4D97-AF65-F5344CB8AC3E}">
        <p14:creationId xmlns:p14="http://schemas.microsoft.com/office/powerpoint/2010/main" val="561604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1139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41</a:t>
            </a:fld>
            <a:endParaRPr lang="nl-NL"/>
          </a:p>
        </p:txBody>
      </p:sp>
    </p:spTree>
    <p:extLst>
      <p:ext uri="{BB962C8B-B14F-4D97-AF65-F5344CB8AC3E}">
        <p14:creationId xmlns:p14="http://schemas.microsoft.com/office/powerpoint/2010/main" val="3217404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148583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874262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725228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50</a:t>
            </a:fld>
            <a:endParaRPr lang="nl-NL"/>
          </a:p>
        </p:txBody>
      </p:sp>
    </p:spTree>
    <p:extLst>
      <p:ext uri="{BB962C8B-B14F-4D97-AF65-F5344CB8AC3E}">
        <p14:creationId xmlns:p14="http://schemas.microsoft.com/office/powerpoint/2010/main" val="4094257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266403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1436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9</a:t>
            </a:fld>
            <a:endParaRPr lang="nl-NL"/>
          </a:p>
        </p:txBody>
      </p:sp>
    </p:spTree>
    <p:extLst>
      <p:ext uri="{BB962C8B-B14F-4D97-AF65-F5344CB8AC3E}">
        <p14:creationId xmlns:p14="http://schemas.microsoft.com/office/powerpoint/2010/main" val="445236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401433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45761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928690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55295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8424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58</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271864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59</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206850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60</a:t>
            </a:fld>
            <a:endParaRPr lang="nl-NL"/>
          </a:p>
        </p:txBody>
      </p:sp>
    </p:spTree>
    <p:extLst>
      <p:ext uri="{BB962C8B-B14F-4D97-AF65-F5344CB8AC3E}">
        <p14:creationId xmlns:p14="http://schemas.microsoft.com/office/powerpoint/2010/main" val="16647621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632727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7C93B-9EEC-8054-C171-8982086C2CC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7823441-5660-FEA3-130F-2849CAB6879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FD5E72E-0EF3-DD03-A3A4-6C8CEA382FA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A240AA72-EA37-B216-8614-DB862C799582}"/>
              </a:ext>
            </a:extLst>
          </p:cNvPr>
          <p:cNvSpPr>
            <a:spLocks noGrp="1"/>
          </p:cNvSpPr>
          <p:nvPr>
            <p:ph type="sldNum" sz="quarter" idx="5"/>
          </p:nvPr>
        </p:nvSpPr>
        <p:spPr/>
        <p:txBody>
          <a:bodyPr/>
          <a:lstStyle/>
          <a:p>
            <a:fld id="{1AA0B119-BECA-4257-A2C1-D3F8BA9696F2}" type="slidenum">
              <a:rPr lang="nl-NL" smtClean="0"/>
              <a:t>62</a:t>
            </a:fld>
            <a:endParaRPr lang="nl-NL"/>
          </a:p>
        </p:txBody>
      </p:sp>
    </p:spTree>
    <p:extLst>
      <p:ext uri="{BB962C8B-B14F-4D97-AF65-F5344CB8AC3E}">
        <p14:creationId xmlns:p14="http://schemas.microsoft.com/office/powerpoint/2010/main" val="110678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11837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536958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65</a:t>
            </a:fld>
            <a:endParaRPr lang="nl-NL"/>
          </a:p>
        </p:txBody>
      </p:sp>
    </p:spTree>
    <p:extLst>
      <p:ext uri="{BB962C8B-B14F-4D97-AF65-F5344CB8AC3E}">
        <p14:creationId xmlns:p14="http://schemas.microsoft.com/office/powerpoint/2010/main" val="401142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18</a:t>
            </a:fld>
            <a:endParaRPr lang="nl-NL"/>
          </a:p>
        </p:txBody>
      </p:sp>
    </p:spTree>
    <p:extLst>
      <p:ext uri="{BB962C8B-B14F-4D97-AF65-F5344CB8AC3E}">
        <p14:creationId xmlns:p14="http://schemas.microsoft.com/office/powerpoint/2010/main" val="3550053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59656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148537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30275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22</a:t>
            </a:fld>
            <a:endParaRPr lang="nl-NL"/>
          </a:p>
        </p:txBody>
      </p:sp>
    </p:spTree>
    <p:extLst>
      <p:ext uri="{BB962C8B-B14F-4D97-AF65-F5344CB8AC3E}">
        <p14:creationId xmlns:p14="http://schemas.microsoft.com/office/powerpoint/2010/main" val="411253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12-9-2025</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12-9-2025</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12-9-2025</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12-9-2025</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12-9-2025</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12-9-2025</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12-9-2025</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12-9-2025</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12-9-2025</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12-9-2025</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12-9-2025</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12-9-2025</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1.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1.wdp"/><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png"/><Relationship Id="rId5" Type="http://schemas.microsoft.com/office/2007/relationships/hdphoto" Target="../media/hdphoto1.wdp"/><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5.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6.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9.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7" Type="http://schemas.microsoft.com/office/2007/relationships/hdphoto" Target="../media/hdphoto1.wdp"/><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6.jpeg"/><Relationship Id="rId4" Type="http://schemas.openxmlformats.org/officeDocument/2006/relationships/image" Target="../media/image55.jpe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7.jpe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notesSlide" Target="../notesSlides/notesSlide25.xml"/><Relationship Id="rId16" Type="http://schemas.openxmlformats.org/officeDocument/2006/relationships/diagramLayout" Target="../diagrams/layout5.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microsoft.com/office/2007/relationships/hdphoto" Target="../media/hdphoto1.wdp"/><Relationship Id="rId9" Type="http://schemas.microsoft.com/office/2007/relationships/diagramDrawing" Target="../diagrams/drawing3.xml"/><Relationship Id="rId14" Type="http://schemas.microsoft.com/office/2007/relationships/diagramDrawing" Target="../diagrams/drawing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17.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11.png"/><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hyperlink" Target="https://www.kennisrotonde.nl/vraag-en-antwoord/Correcte-zinnen-formuleren-in-schrijfopdrachten"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4.png"/><Relationship Id="rId4" Type="http://schemas.microsoft.com/office/2007/relationships/hdphoto" Target="../media/hdphoto1.wdp"/><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Studiedag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1996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106066"/>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513007" y="0"/>
            <a:ext cx="7413006" cy="6687687"/>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A97E5591-6EB4-4870-A214-5360083B9139}"/>
              </a:ext>
            </a:extLst>
          </p:cNvPr>
          <p:cNvPicPr>
            <a:picLocks noChangeAspect="1"/>
          </p:cNvPicPr>
          <p:nvPr/>
        </p:nvPicPr>
        <p:blipFill>
          <a:blip r:embed="rId2"/>
          <a:stretch>
            <a:fillRect/>
          </a:stretch>
        </p:blipFill>
        <p:spPr>
          <a:xfrm>
            <a:off x="6294782" y="550657"/>
            <a:ext cx="3480185" cy="4978829"/>
          </a:xfrm>
          <a:prstGeom prst="rect">
            <a:avLst/>
          </a:prstGeom>
        </p:spPr>
      </p:pic>
      <p:pic>
        <p:nvPicPr>
          <p:cNvPr id="7" name="Afbeelding 6">
            <a:extLst>
              <a:ext uri="{FF2B5EF4-FFF2-40B4-BE49-F238E27FC236}">
                <a16:creationId xmlns:a16="http://schemas.microsoft.com/office/drawing/2014/main" id="{A2B55513-97B8-494F-99ED-CD936366DAFD}"/>
              </a:ext>
            </a:extLst>
          </p:cNvPr>
          <p:cNvPicPr>
            <a:picLocks noChangeAspect="1"/>
          </p:cNvPicPr>
          <p:nvPr/>
        </p:nvPicPr>
        <p:blipFill>
          <a:blip r:embed="rId3"/>
          <a:stretch>
            <a:fillRect/>
          </a:stretch>
        </p:blipFill>
        <p:spPr>
          <a:xfrm>
            <a:off x="1126436" y="942168"/>
            <a:ext cx="3623295" cy="5022814"/>
          </a:xfrm>
          <a:prstGeom prst="rect">
            <a:avLst/>
          </a:prstGeom>
        </p:spPr>
      </p:pic>
      <p:pic>
        <p:nvPicPr>
          <p:cNvPr id="6" name="Afbeelding 5">
            <a:extLst>
              <a:ext uri="{FF2B5EF4-FFF2-40B4-BE49-F238E27FC236}">
                <a16:creationId xmlns:a16="http://schemas.microsoft.com/office/drawing/2014/main" id="{04C66AE8-602E-453F-AAD2-95261CE436C6}"/>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78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Doorstroomtoetsen</a:t>
            </a:r>
            <a:br>
              <a:rPr lang="nl-NL" sz="3200" dirty="0">
                <a:solidFill>
                  <a:srgbClr val="87B632"/>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E0E2FDA4-C460-2599-681F-48FDB054CBF2}"/>
              </a:ext>
            </a:extLst>
          </p:cNvPr>
          <p:cNvPicPr>
            <a:picLocks noChangeAspect="1"/>
          </p:cNvPicPr>
          <p:nvPr/>
        </p:nvPicPr>
        <p:blipFill>
          <a:blip r:embed="rId5"/>
          <a:stretch>
            <a:fillRect/>
          </a:stretch>
        </p:blipFill>
        <p:spPr>
          <a:xfrm>
            <a:off x="3060400" y="3006829"/>
            <a:ext cx="8534400" cy="2657475"/>
          </a:xfrm>
          <a:prstGeom prst="rect">
            <a:avLst/>
          </a:prstGeom>
        </p:spPr>
      </p:pic>
      <p:pic>
        <p:nvPicPr>
          <p:cNvPr id="8" name="Afbeelding 7">
            <a:extLst>
              <a:ext uri="{FF2B5EF4-FFF2-40B4-BE49-F238E27FC236}">
                <a16:creationId xmlns:a16="http://schemas.microsoft.com/office/drawing/2014/main" id="{53ED2FFC-E337-CAAD-B95B-2DF3B47881C3}"/>
              </a:ext>
            </a:extLst>
          </p:cNvPr>
          <p:cNvPicPr>
            <a:picLocks noChangeAspect="1"/>
          </p:cNvPicPr>
          <p:nvPr/>
        </p:nvPicPr>
        <p:blipFill>
          <a:blip r:embed="rId6"/>
          <a:stretch>
            <a:fillRect/>
          </a:stretch>
        </p:blipFill>
        <p:spPr>
          <a:xfrm>
            <a:off x="603826" y="630927"/>
            <a:ext cx="6187913" cy="2320467"/>
          </a:xfrm>
          <a:prstGeom prst="rect">
            <a:avLst/>
          </a:prstGeom>
        </p:spPr>
      </p:pic>
    </p:spTree>
    <p:extLst>
      <p:ext uri="{BB962C8B-B14F-4D97-AF65-F5344CB8AC3E}">
        <p14:creationId xmlns:p14="http://schemas.microsoft.com/office/powerpoint/2010/main" val="3760321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1896409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31636" y="1168087"/>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4177247"/>
            <a:ext cx="2710839" cy="1369250"/>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5"/>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6"/>
          <a:stretch>
            <a:fillRect/>
          </a:stretch>
        </p:blipFill>
        <p:spPr>
          <a:xfrm rot="21369354">
            <a:off x="7743739" y="3752074"/>
            <a:ext cx="2512567" cy="937949"/>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7"/>
          <a:stretch>
            <a:fillRect/>
          </a:stretch>
        </p:blipFill>
        <p:spPr>
          <a:xfrm>
            <a:off x="3428083" y="2242258"/>
            <a:ext cx="3058442" cy="3188426"/>
          </a:xfrm>
          <a:prstGeom prst="rect">
            <a:avLst/>
          </a:prstGeom>
        </p:spPr>
      </p:pic>
      <p:pic>
        <p:nvPicPr>
          <p:cNvPr id="11" name="Afbeelding 10">
            <a:extLst>
              <a:ext uri="{FF2B5EF4-FFF2-40B4-BE49-F238E27FC236}">
                <a16:creationId xmlns:a16="http://schemas.microsoft.com/office/drawing/2014/main" id="{3FDE2FCD-E458-E7C6-03C0-E5200FAE2A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906540">
            <a:off x="266139" y="1817396"/>
            <a:ext cx="2443899" cy="1903348"/>
          </a:xfrm>
          <a:prstGeom prst="rect">
            <a:avLst/>
          </a:prstGeom>
        </p:spPr>
      </p:pic>
      <p:pic>
        <p:nvPicPr>
          <p:cNvPr id="13" name="Afbeelding 12">
            <a:extLst>
              <a:ext uri="{FF2B5EF4-FFF2-40B4-BE49-F238E27FC236}">
                <a16:creationId xmlns:a16="http://schemas.microsoft.com/office/drawing/2014/main" id="{B123D46B-D2EF-7C66-620C-E3DE329023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63191">
            <a:off x="8734523" y="123869"/>
            <a:ext cx="3117071" cy="3917119"/>
          </a:xfrm>
          <a:prstGeom prst="rect">
            <a:avLst/>
          </a:prstGeom>
        </p:spPr>
      </p:pic>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10"/>
          <a:stretch>
            <a:fillRect/>
          </a:stretch>
        </p:blipFill>
        <p:spPr>
          <a:xfrm>
            <a:off x="5180822" y="149447"/>
            <a:ext cx="3683120" cy="1095307"/>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807514"/>
            <a:ext cx="10515600" cy="549273"/>
          </a:xfrm>
        </p:spPr>
        <p:txBody>
          <a:bodyPr>
            <a:noAutofit/>
          </a:bodyPr>
          <a:lstStyle/>
          <a:p>
            <a:r>
              <a:rPr lang="nl-NL" sz="3200" dirty="0">
                <a:solidFill>
                  <a:srgbClr val="66AB38"/>
                </a:solidFill>
                <a:latin typeface="Arial Rounded MT Bold" panose="020F0704030504030204" pitchFamily="34" charset="0"/>
              </a:rPr>
              <a:t>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5" name="Tijdelijke aanduiding voor inhoud 2">
            <a:extLst>
              <a:ext uri="{FF2B5EF4-FFF2-40B4-BE49-F238E27FC236}">
                <a16:creationId xmlns:a16="http://schemas.microsoft.com/office/drawing/2014/main" id="{FDC029AE-7136-4844-A63D-8DD7B0FE36DD}"/>
              </a:ext>
            </a:extLst>
          </p:cNvPr>
          <p:cNvSpPr>
            <a:spLocks noGrp="1"/>
          </p:cNvSpPr>
          <p:nvPr>
            <p:ph idx="1"/>
          </p:nvPr>
        </p:nvSpPr>
        <p:spPr>
          <a:xfrm>
            <a:off x="652670" y="1356787"/>
            <a:ext cx="10515600" cy="4351338"/>
          </a:xfrm>
        </p:spPr>
        <p:txBody>
          <a:bodyPr/>
          <a:lstStyle/>
          <a:p>
            <a:pPr algn="l"/>
            <a:endParaRPr lang="nl-NL" sz="1800" b="0" i="0" u="none" strike="noStrike" baseline="0" dirty="0">
              <a:solidFill>
                <a:srgbClr val="000000"/>
              </a:solidFill>
              <a:latin typeface="Verdana" panose="020B0604030504040204" pitchFamily="34" charset="0"/>
            </a:endParaRPr>
          </a:p>
          <a:p>
            <a:pPr marL="0" indent="0">
              <a:buNone/>
            </a:pPr>
            <a:r>
              <a:rPr lang="nl-NL" sz="1800" b="1" i="0" u="none" strike="noStrike" baseline="0" dirty="0">
                <a:solidFill>
                  <a:srgbClr val="000000"/>
                </a:solidFill>
                <a:latin typeface="Verdana" panose="020B0604030504040204" pitchFamily="34" charset="0"/>
              </a:rPr>
              <a:t>Wat is ankeren of </a:t>
            </a:r>
            <a:r>
              <a:rPr lang="nl-NL" sz="1800" b="1" i="0" u="none" strike="noStrike" baseline="0" dirty="0" err="1">
                <a:solidFill>
                  <a:srgbClr val="000000"/>
                </a:solidFill>
                <a:latin typeface="Verdana" panose="020B0604030504040204" pitchFamily="34" charset="0"/>
              </a:rPr>
              <a:t>equivaleren</a:t>
            </a:r>
            <a:r>
              <a:rPr lang="nl-NL" sz="1800" b="1" i="0" u="none" strike="noStrike" baseline="0" dirty="0">
                <a:solidFill>
                  <a:srgbClr val="000000"/>
                </a:solidFill>
                <a:latin typeface="Verdana" panose="020B0604030504040204" pitchFamily="34" charset="0"/>
              </a:rPr>
              <a:t>? </a:t>
            </a:r>
            <a:endParaRPr lang="nl-NL" sz="1800" b="0" i="0" u="none" strike="noStrike" baseline="0" dirty="0">
              <a:solidFill>
                <a:srgbClr val="000000"/>
              </a:solidFill>
              <a:latin typeface="Verdana" panose="020B0604030504040204" pitchFamily="34" charset="0"/>
            </a:endParaRPr>
          </a:p>
          <a:p>
            <a:endParaRPr lang="nl-NL" sz="1800" b="0" i="0" u="none" strike="noStrike" baseline="0" dirty="0">
              <a:solidFill>
                <a:srgbClr val="000000"/>
              </a:solidFill>
              <a:latin typeface="Verdana" panose="020B0604030504040204" pitchFamily="34" charset="0"/>
            </a:endParaRPr>
          </a:p>
          <a:p>
            <a:pPr marL="0" indent="0">
              <a:buNone/>
            </a:pPr>
            <a:r>
              <a:rPr lang="nl-NL" sz="1800" b="0" i="0" u="none" strike="noStrike" baseline="0" dirty="0">
                <a:solidFill>
                  <a:srgbClr val="000000"/>
                </a:solidFill>
                <a:latin typeface="Verdana" panose="020B0604030504040204" pitchFamily="34" charset="0"/>
              </a:rPr>
              <a:t>Ankeren of </a:t>
            </a:r>
            <a:r>
              <a:rPr lang="nl-NL" sz="1800" b="0" i="0" u="none" strike="noStrike" baseline="0" dirty="0" err="1">
                <a:solidFill>
                  <a:srgbClr val="000000"/>
                </a:solidFill>
                <a:latin typeface="Verdana" panose="020B0604030504040204" pitchFamily="34" charset="0"/>
              </a:rPr>
              <a:t>equivaleren</a:t>
            </a:r>
            <a:r>
              <a:rPr lang="nl-NL" sz="1800" b="0" i="0" u="none" strike="noStrike" baseline="0" dirty="0">
                <a:solidFill>
                  <a:srgbClr val="000000"/>
                </a:solidFill>
                <a:latin typeface="Verdana" panose="020B0604030504040204" pitchFamily="34" charset="0"/>
              </a:rPr>
              <a:t> is een procedure waardoor we resultaten op verschillende eindtoetsen met elkaar kunnen vergelijken. Dit kunnen eindtoetsen uit verschillende jaren zijn of eindtoetsen van verschillende aanbieders. Op basis van het ankeronderzoek kunnen we gelijke prestaties over deze toetsen gelijk waarderen. Het mag voor een leerling immers niet uitmaken in welk jaar hij/zij de eindtoets maakt of van welke aanbieder de eindtoets is. </a:t>
            </a:r>
            <a:endParaRPr lang="nl-NL" dirty="0"/>
          </a:p>
        </p:txBody>
      </p:sp>
    </p:spTree>
    <p:extLst>
      <p:ext uri="{BB962C8B-B14F-4D97-AF65-F5344CB8AC3E}">
        <p14:creationId xmlns:p14="http://schemas.microsoft.com/office/powerpoint/2010/main" val="383357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1" y="275838"/>
            <a:ext cx="1230811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d</a:t>
            </a:r>
            <a:r>
              <a:rPr lang="nl-NL" sz="4400" dirty="0">
                <a:solidFill>
                  <a:srgbClr val="66AB38"/>
                </a:solidFill>
                <a:latin typeface="Arial Rounded MT Bold" panose="020F0704030504030204" pitchFamily="34" charset="0"/>
              </a:rPr>
              <a:t>oorstroomtoets</a:t>
            </a:r>
            <a:endParaRPr lang="nl-NL"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92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4" name="Titel 1">
            <a:extLst>
              <a:ext uri="{FF2B5EF4-FFF2-40B4-BE49-F238E27FC236}">
                <a16:creationId xmlns:a16="http://schemas.microsoft.com/office/drawing/2014/main" id="{7564838A-820A-E5C1-2441-F7E8B6DAB2F6}"/>
              </a:ext>
            </a:extLst>
          </p:cNvPr>
          <p:cNvSpPr txBox="1">
            <a:spLocks/>
          </p:cNvSpPr>
          <p:nvPr/>
        </p:nvSpPr>
        <p:spPr>
          <a:xfrm>
            <a:off x="1" y="275838"/>
            <a:ext cx="12308114" cy="85725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rgbClr val="66AB38"/>
                </a:solidFill>
                <a:latin typeface="Arial Rounded MT Bold" panose="020F0704030504030204" pitchFamily="34" charset="0"/>
              </a:rPr>
              <a:t>Voorbeelden referentieopgaven doorstroomtoets</a:t>
            </a:r>
            <a:endParaRPr lang="nl-NL" dirty="0">
              <a:solidFill>
                <a:srgbClr val="66AB38"/>
              </a:solidFill>
            </a:endParaRPr>
          </a:p>
        </p:txBody>
      </p:sp>
    </p:spTree>
    <p:extLst>
      <p:ext uri="{BB962C8B-B14F-4D97-AF65-F5344CB8AC3E}">
        <p14:creationId xmlns:p14="http://schemas.microsoft.com/office/powerpoint/2010/main" val="1294402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8762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Complex proces, minder ‘rechtlijnig’ dan bij rekenen. </a:t>
            </a: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9" name="Picture 2">
            <a:extLst>
              <a:ext uri="{FF2B5EF4-FFF2-40B4-BE49-F238E27FC236}">
                <a16:creationId xmlns:a16="http://schemas.microsoft.com/office/drawing/2014/main" id="{8D5F962E-967F-4354-AD4B-0452BA6416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35"/>
          <a:stretch/>
        </p:blipFill>
        <p:spPr bwMode="auto">
          <a:xfrm>
            <a:off x="6096020" y="-55795"/>
            <a:ext cx="6095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6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03785" y="814044"/>
            <a:ext cx="8256198" cy="4482944"/>
          </a:xfrm>
        </p:spPr>
        <p:txBody>
          <a:bodyPr>
            <a:noAutofit/>
          </a:bodyPr>
          <a:lstStyle/>
          <a:p>
            <a:pPr>
              <a:lnSpc>
                <a:spcPct val="107000"/>
              </a:lnSpc>
              <a:spcAft>
                <a:spcPts val="800"/>
              </a:spcAft>
            </a:pPr>
            <a:r>
              <a:rPr lang="nl-NL" sz="2000" dirty="0">
                <a:solidFill>
                  <a:srgbClr val="87B632"/>
                </a:solidFill>
                <a:latin typeface="Arial Rounded MT Bold" panose="020F0704030504030204" pitchFamily="34" charset="0"/>
              </a:rPr>
              <a:t>Huidige kerndoelen Nederlands</a:t>
            </a:r>
            <a:br>
              <a:rPr lang="nl-NL" sz="1600" dirty="0">
                <a:solidFill>
                  <a:srgbClr val="87B632"/>
                </a:solidFill>
                <a:latin typeface="Arial Rounded MT Bold" panose="020F0704030504030204" pitchFamily="34" charset="0"/>
              </a:rPr>
            </a:br>
            <a:br>
              <a:rPr lang="nl-NL" sz="1600" b="1"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Mondeling taalonderwijs </a:t>
            </a:r>
            <a:br>
              <a:rPr lang="nl-NL" sz="1600" b="1" kern="100" dirty="0">
                <a:solidFill>
                  <a:srgbClr val="FF0000"/>
                </a:solidFill>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verwerven uit gesproken taal. Ze leren tevens die informatie, mondeling of schriftelijk, gestructureerd weer te geven.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Schriftelijk taalonderwijs</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4</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achterhalen in informatieve en instructieve teksten, waaronder schema's, tabellen en digitale bronnen.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5</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naar inhoud en vorm teksten te schrijven met verschillende functies, zoals: informeren, instrueren, overtuigen of plezier verschaffen. </a:t>
            </a:r>
            <a:br>
              <a:rPr lang="nl-NL" sz="1600" kern="100" dirty="0">
                <a:effectLst/>
                <a:latin typeface="Aptos"/>
                <a:ea typeface="Aptos"/>
                <a:cs typeface="Times New Roman" panose="02020603050405020304" pitchFamily="18" charset="0"/>
              </a:rPr>
            </a:b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Nederlands Taalbeschouwing, waaronder strategieën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10</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bij de doelen onder «mondeling taalonderwijs» en «schriftelijk taalonderwijs» strategieën te herkennen, te verwoorden, te gebruiken en te beoordelen. </a:t>
            </a:r>
            <a:endParaRPr lang="nl-NL" sz="16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909871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245" y="66459"/>
            <a:ext cx="3840486" cy="505041"/>
          </a:xfrm>
        </p:spPr>
        <p:txBody>
          <a:bodyPr>
            <a:normAutofit/>
          </a:bodyPr>
          <a:lstStyle/>
          <a:p>
            <a:r>
              <a:rPr lang="nl-NL" sz="2400" dirty="0">
                <a:solidFill>
                  <a:srgbClr val="66AB38"/>
                </a:solidFill>
                <a:latin typeface="Arial Rounded MT Bold" panose="020F0704030504030204" pitchFamily="34" charset="0"/>
              </a:rPr>
              <a:t>Kerndoelen Nederlands</a:t>
            </a:r>
            <a:endParaRPr lang="nl-NL" sz="24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E5CBA127-DC58-B7F3-397C-CDCFEDEBA4A7}"/>
              </a:ext>
            </a:extLst>
          </p:cNvPr>
          <p:cNvPicPr>
            <a:picLocks noChangeAspect="1"/>
          </p:cNvPicPr>
          <p:nvPr/>
        </p:nvPicPr>
        <p:blipFill>
          <a:blip r:embed="rId4"/>
          <a:stretch>
            <a:fillRect/>
          </a:stretch>
        </p:blipFill>
        <p:spPr>
          <a:xfrm>
            <a:off x="-292299" y="763486"/>
            <a:ext cx="5321916" cy="4601892"/>
          </a:xfrm>
          <a:prstGeom prst="rect">
            <a:avLst/>
          </a:prstGeom>
        </p:spPr>
      </p:pic>
      <p:pic>
        <p:nvPicPr>
          <p:cNvPr id="11" name="Afbeelding 10">
            <a:extLst>
              <a:ext uri="{FF2B5EF4-FFF2-40B4-BE49-F238E27FC236}">
                <a16:creationId xmlns:a16="http://schemas.microsoft.com/office/drawing/2014/main" id="{3B8B9A22-09E9-C6FE-C60B-E8F6B1F3D114}"/>
              </a:ext>
            </a:extLst>
          </p:cNvPr>
          <p:cNvPicPr>
            <a:picLocks noChangeAspect="1"/>
          </p:cNvPicPr>
          <p:nvPr/>
        </p:nvPicPr>
        <p:blipFill>
          <a:blip r:embed="rId5"/>
          <a:stretch>
            <a:fillRect/>
          </a:stretch>
        </p:blipFill>
        <p:spPr>
          <a:xfrm>
            <a:off x="5496441" y="742782"/>
            <a:ext cx="6187976" cy="3772227"/>
          </a:xfrm>
          <a:prstGeom prst="rect">
            <a:avLst/>
          </a:prstGeom>
        </p:spPr>
      </p:pic>
      <p:pic>
        <p:nvPicPr>
          <p:cNvPr id="13" name="Afbeelding 12">
            <a:extLst>
              <a:ext uri="{FF2B5EF4-FFF2-40B4-BE49-F238E27FC236}">
                <a16:creationId xmlns:a16="http://schemas.microsoft.com/office/drawing/2014/main" id="{E5A0AA37-A7D4-C938-6883-4D7B80F77D46}"/>
              </a:ext>
            </a:extLst>
          </p:cNvPr>
          <p:cNvPicPr>
            <a:picLocks noChangeAspect="1"/>
          </p:cNvPicPr>
          <p:nvPr/>
        </p:nvPicPr>
        <p:blipFill>
          <a:blip r:embed="rId6"/>
          <a:stretch>
            <a:fillRect/>
          </a:stretch>
        </p:blipFill>
        <p:spPr>
          <a:xfrm>
            <a:off x="5496441" y="4324527"/>
            <a:ext cx="6302286" cy="1005927"/>
          </a:xfrm>
          <a:prstGeom prst="rect">
            <a:avLst/>
          </a:prstGeom>
        </p:spPr>
      </p:pic>
    </p:spTree>
    <p:extLst>
      <p:ext uri="{BB962C8B-B14F-4D97-AF65-F5344CB8AC3E}">
        <p14:creationId xmlns:p14="http://schemas.microsoft.com/office/powerpoint/2010/main" val="3802865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31B3053-5066-D01B-517B-5066DF389530}"/>
              </a:ext>
            </a:extLst>
          </p:cNvPr>
          <p:cNvPicPr>
            <a:picLocks noChangeAspect="1"/>
          </p:cNvPicPr>
          <p:nvPr/>
        </p:nvPicPr>
        <p:blipFill>
          <a:blip r:embed="rId2"/>
          <a:stretch>
            <a:fillRect/>
          </a:stretch>
        </p:blipFill>
        <p:spPr>
          <a:xfrm>
            <a:off x="253176" y="223137"/>
            <a:ext cx="5427825" cy="6091518"/>
          </a:xfrm>
          <a:prstGeom prst="rect">
            <a:avLst/>
          </a:prstGeom>
        </p:spPr>
      </p:pic>
      <p:pic>
        <p:nvPicPr>
          <p:cNvPr id="7" name="Afbeelding 6">
            <a:extLst>
              <a:ext uri="{FF2B5EF4-FFF2-40B4-BE49-F238E27FC236}">
                <a16:creationId xmlns:a16="http://schemas.microsoft.com/office/drawing/2014/main" id="{964C96DF-55A7-320F-B501-825CBC412A78}"/>
              </a:ext>
            </a:extLst>
          </p:cNvPr>
          <p:cNvPicPr>
            <a:picLocks noChangeAspect="1"/>
          </p:cNvPicPr>
          <p:nvPr/>
        </p:nvPicPr>
        <p:blipFill>
          <a:blip r:embed="rId3"/>
          <a:stretch>
            <a:fillRect/>
          </a:stretch>
        </p:blipFill>
        <p:spPr>
          <a:xfrm>
            <a:off x="6305437" y="0"/>
            <a:ext cx="5027185" cy="6858000"/>
          </a:xfrm>
          <a:prstGeom prst="rect">
            <a:avLst/>
          </a:prstGeom>
        </p:spPr>
      </p:pic>
    </p:spTree>
    <p:extLst>
      <p:ext uri="{BB962C8B-B14F-4D97-AF65-F5344CB8AC3E}">
        <p14:creationId xmlns:p14="http://schemas.microsoft.com/office/powerpoint/2010/main" val="1060335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5BCD7D8-6C13-6FAC-B8A7-70AFC7305F1D}"/>
              </a:ext>
            </a:extLst>
          </p:cNvPr>
          <p:cNvPicPr>
            <a:picLocks noChangeAspect="1"/>
          </p:cNvPicPr>
          <p:nvPr/>
        </p:nvPicPr>
        <p:blipFill>
          <a:blip r:embed="rId2"/>
          <a:stretch>
            <a:fillRect/>
          </a:stretch>
        </p:blipFill>
        <p:spPr>
          <a:xfrm>
            <a:off x="136930" y="0"/>
            <a:ext cx="5221505" cy="6858000"/>
          </a:xfrm>
          <a:prstGeom prst="rect">
            <a:avLst/>
          </a:prstGeom>
        </p:spPr>
      </p:pic>
      <p:pic>
        <p:nvPicPr>
          <p:cNvPr id="7" name="Afbeelding 6">
            <a:extLst>
              <a:ext uri="{FF2B5EF4-FFF2-40B4-BE49-F238E27FC236}">
                <a16:creationId xmlns:a16="http://schemas.microsoft.com/office/drawing/2014/main" id="{E99123D8-7AFC-D93D-7FDB-21E1465CB7C0}"/>
              </a:ext>
            </a:extLst>
          </p:cNvPr>
          <p:cNvPicPr>
            <a:picLocks noChangeAspect="1"/>
          </p:cNvPicPr>
          <p:nvPr/>
        </p:nvPicPr>
        <p:blipFill>
          <a:blip r:embed="rId3"/>
          <a:stretch>
            <a:fillRect/>
          </a:stretch>
        </p:blipFill>
        <p:spPr>
          <a:xfrm>
            <a:off x="5419164" y="0"/>
            <a:ext cx="5614148" cy="6039959"/>
          </a:xfrm>
          <a:prstGeom prst="rect">
            <a:avLst/>
          </a:prstGeom>
        </p:spPr>
      </p:pic>
    </p:spTree>
    <p:extLst>
      <p:ext uri="{BB962C8B-B14F-4D97-AF65-F5344CB8AC3E}">
        <p14:creationId xmlns:p14="http://schemas.microsoft.com/office/powerpoint/2010/main" val="1318127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FC07D47-3E6A-25B2-27F9-3BC7AD9BF678}"/>
              </a:ext>
            </a:extLst>
          </p:cNvPr>
          <p:cNvPicPr>
            <a:picLocks noChangeAspect="1"/>
          </p:cNvPicPr>
          <p:nvPr/>
        </p:nvPicPr>
        <p:blipFill>
          <a:blip r:embed="rId2"/>
          <a:stretch>
            <a:fillRect/>
          </a:stretch>
        </p:blipFill>
        <p:spPr>
          <a:xfrm>
            <a:off x="67851" y="-70529"/>
            <a:ext cx="5683312" cy="3163353"/>
          </a:xfrm>
          <a:prstGeom prst="rect">
            <a:avLst/>
          </a:prstGeom>
        </p:spPr>
      </p:pic>
      <p:pic>
        <p:nvPicPr>
          <p:cNvPr id="7" name="Afbeelding 6">
            <a:extLst>
              <a:ext uri="{FF2B5EF4-FFF2-40B4-BE49-F238E27FC236}">
                <a16:creationId xmlns:a16="http://schemas.microsoft.com/office/drawing/2014/main" id="{177F4A7C-A125-C723-0EED-147F5AEA76B4}"/>
              </a:ext>
            </a:extLst>
          </p:cNvPr>
          <p:cNvPicPr>
            <a:picLocks noChangeAspect="1"/>
          </p:cNvPicPr>
          <p:nvPr/>
        </p:nvPicPr>
        <p:blipFill>
          <a:blip r:embed="rId3"/>
          <a:stretch>
            <a:fillRect/>
          </a:stretch>
        </p:blipFill>
        <p:spPr>
          <a:xfrm rot="21315191">
            <a:off x="507581" y="2029098"/>
            <a:ext cx="4888006" cy="5051523"/>
          </a:xfrm>
          <a:prstGeom prst="rect">
            <a:avLst/>
          </a:prstGeom>
        </p:spPr>
      </p:pic>
      <p:pic>
        <p:nvPicPr>
          <p:cNvPr id="9" name="Afbeelding 8">
            <a:extLst>
              <a:ext uri="{FF2B5EF4-FFF2-40B4-BE49-F238E27FC236}">
                <a16:creationId xmlns:a16="http://schemas.microsoft.com/office/drawing/2014/main" id="{0722017D-A30D-7A94-10FE-A947F0A8F594}"/>
              </a:ext>
            </a:extLst>
          </p:cNvPr>
          <p:cNvPicPr>
            <a:picLocks noChangeAspect="1"/>
          </p:cNvPicPr>
          <p:nvPr/>
        </p:nvPicPr>
        <p:blipFill>
          <a:blip r:embed="rId4"/>
          <a:stretch>
            <a:fillRect/>
          </a:stretch>
        </p:blipFill>
        <p:spPr>
          <a:xfrm>
            <a:off x="6595782" y="300763"/>
            <a:ext cx="4952271" cy="5188382"/>
          </a:xfrm>
          <a:prstGeom prst="rect">
            <a:avLst/>
          </a:prstGeom>
        </p:spPr>
      </p:pic>
    </p:spTree>
    <p:extLst>
      <p:ext uri="{BB962C8B-B14F-4D97-AF65-F5344CB8AC3E}">
        <p14:creationId xmlns:p14="http://schemas.microsoft.com/office/powerpoint/2010/main" val="347067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4601" y="172572"/>
            <a:ext cx="11722797" cy="613649"/>
          </a:xfrm>
        </p:spPr>
        <p:txBody>
          <a:bodyPr>
            <a:normAutofit fontScale="90000"/>
          </a:bodyPr>
          <a:lstStyle/>
          <a:p>
            <a:r>
              <a:rPr lang="nl-NL" sz="4000" dirty="0">
                <a:solidFill>
                  <a:srgbClr val="00BFFE"/>
                </a:solidFill>
                <a:latin typeface="Arial Rounded MT Bold" panose="020F0704030504030204" pitchFamily="34" charset="0"/>
              </a:rPr>
              <a:t>Studiemiddag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2014613005"/>
              </p:ext>
            </p:extLst>
          </p:nvPr>
        </p:nvGraphicFramePr>
        <p:xfrm>
          <a:off x="961466" y="956641"/>
          <a:ext cx="9688606" cy="4073572"/>
        </p:xfrm>
        <a:graphic>
          <a:graphicData uri="http://schemas.openxmlformats.org/drawingml/2006/table">
            <a:tbl>
              <a:tblPr firstRow="1" bandRow="1">
                <a:tableStyleId>{5C22544A-7EE6-4342-B048-85BDC9FD1C3A}</a:tableStyleId>
              </a:tblPr>
              <a:tblGrid>
                <a:gridCol w="1252463">
                  <a:extLst>
                    <a:ext uri="{9D8B030D-6E8A-4147-A177-3AD203B41FA5}">
                      <a16:colId xmlns:a16="http://schemas.microsoft.com/office/drawing/2014/main" val="3406897326"/>
                    </a:ext>
                  </a:extLst>
                </a:gridCol>
                <a:gridCol w="8436143">
                  <a:extLst>
                    <a:ext uri="{9D8B030D-6E8A-4147-A177-3AD203B41FA5}">
                      <a16:colId xmlns:a16="http://schemas.microsoft.com/office/drawing/2014/main" val="930306543"/>
                    </a:ext>
                  </a:extLst>
                </a:gridCol>
              </a:tblGrid>
              <a:tr h="515812">
                <a:tc>
                  <a:txBody>
                    <a:bodyPr/>
                    <a:lstStyle/>
                    <a:p>
                      <a:r>
                        <a:rPr lang="nl-NL" sz="2400" b="1" dirty="0">
                          <a:solidFill>
                            <a:srgbClr val="002060"/>
                          </a:solidFill>
                        </a:rPr>
                        <a:t>13:00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a:t>
                      </a:r>
                    </a:p>
                  </a:txBody>
                  <a:tcPr>
                    <a:solidFill>
                      <a:srgbClr val="FFFF00"/>
                    </a:solidFill>
                  </a:tcPr>
                </a:tc>
                <a:extLst>
                  <a:ext uri="{0D108BD9-81ED-4DB2-BD59-A6C34878D82A}">
                    <a16:rowId xmlns:a16="http://schemas.microsoft.com/office/drawing/2014/main" val="3193938193"/>
                  </a:ext>
                </a:extLst>
              </a:tr>
              <a:tr h="344507">
                <a:tc>
                  <a:txBody>
                    <a:bodyPr/>
                    <a:lstStyle/>
                    <a:p>
                      <a:endParaRPr lang="nl-NL" sz="2400" dirty="0">
                        <a:solidFill>
                          <a:srgbClr val="002060"/>
                        </a:solidFill>
                      </a:endParaRPr>
                    </a:p>
                  </a:txBody>
                  <a:tcPr>
                    <a:solidFill>
                      <a:srgbClr val="FFFF00"/>
                    </a:solidFill>
                  </a:tcPr>
                </a:tc>
                <a:tc>
                  <a:txBody>
                    <a:bodyPr/>
                    <a:lstStyle/>
                    <a:p>
                      <a:r>
                        <a:rPr lang="nl-NL" sz="2400" dirty="0">
                          <a:solidFill>
                            <a:srgbClr val="002060"/>
                          </a:solidFill>
                        </a:rPr>
                        <a:t>Opdracht referentieniveaus</a:t>
                      </a:r>
                    </a:p>
                  </a:txBody>
                  <a:tcPr>
                    <a:solidFill>
                      <a:srgbClr val="FFFF00"/>
                    </a:solidFill>
                  </a:tcPr>
                </a:tc>
                <a:extLst>
                  <a:ext uri="{0D108BD9-81ED-4DB2-BD59-A6C34878D82A}">
                    <a16:rowId xmlns:a16="http://schemas.microsoft.com/office/drawing/2014/main" val="4241940193"/>
                  </a:ext>
                </a:extLst>
              </a:tr>
              <a:tr h="620112">
                <a:tc>
                  <a:txBody>
                    <a:bodyPr/>
                    <a:lstStyle/>
                    <a:p>
                      <a:r>
                        <a:rPr lang="nl-NL" sz="2400" b="1" dirty="0">
                          <a:solidFill>
                            <a:srgbClr val="002060"/>
                          </a:solidFill>
                        </a:rPr>
                        <a:t>14:00 </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Doelgericht werken vanuit leerlijnen bij Taal</a:t>
                      </a:r>
                    </a:p>
                  </a:txBody>
                  <a:tcPr>
                    <a:solidFill>
                      <a:srgbClr val="00B0F0"/>
                    </a:solidFill>
                  </a:tcPr>
                </a:tc>
                <a:extLst>
                  <a:ext uri="{0D108BD9-81ED-4DB2-BD59-A6C34878D82A}">
                    <a16:rowId xmlns:a16="http://schemas.microsoft.com/office/drawing/2014/main" val="4128898807"/>
                  </a:ext>
                </a:extLst>
              </a:tr>
              <a:tr h="620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dirty="0">
                          <a:solidFill>
                            <a:srgbClr val="002060"/>
                          </a:solidFill>
                        </a:rPr>
                        <a:t>14:30</a:t>
                      </a:r>
                    </a:p>
                  </a:txBody>
                  <a:tcPr>
                    <a:solidFill>
                      <a:srgbClr val="0FF9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Pauze</a:t>
                      </a:r>
                    </a:p>
                  </a:txBody>
                  <a:tcPr>
                    <a:solidFill>
                      <a:srgbClr val="0FF936"/>
                    </a:solidFill>
                  </a:tcPr>
                </a:tc>
                <a:extLst>
                  <a:ext uri="{0D108BD9-81ED-4DB2-BD59-A6C34878D82A}">
                    <a16:rowId xmlns:a16="http://schemas.microsoft.com/office/drawing/2014/main" val="3125499856"/>
                  </a:ext>
                </a:extLst>
              </a:tr>
              <a:tr h="620112">
                <a:tc>
                  <a:txBody>
                    <a:bodyPr/>
                    <a:lstStyle/>
                    <a:p>
                      <a:r>
                        <a:rPr lang="nl-NL" sz="2400" b="1" dirty="0">
                          <a:solidFill>
                            <a:srgbClr val="002060"/>
                          </a:solidFill>
                        </a:rPr>
                        <a:t>14:45</a:t>
                      </a:r>
                    </a:p>
                  </a:txBody>
                  <a:tcPr>
                    <a:solidFill>
                      <a:srgbClr val="00ADD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Opdracht taaldoelen</a:t>
                      </a:r>
                    </a:p>
                  </a:txBody>
                  <a:tcPr>
                    <a:solidFill>
                      <a:srgbClr val="00ADD2"/>
                    </a:solidFill>
                  </a:tcPr>
                </a:tc>
                <a:extLst>
                  <a:ext uri="{0D108BD9-81ED-4DB2-BD59-A6C34878D82A}">
                    <a16:rowId xmlns:a16="http://schemas.microsoft.com/office/drawing/2014/main" val="2233481291"/>
                  </a:ext>
                </a:extLst>
              </a:tr>
              <a:tr h="620112">
                <a:tc>
                  <a:txBody>
                    <a:bodyPr/>
                    <a:lstStyle/>
                    <a:p>
                      <a:r>
                        <a:rPr lang="nl-NL" sz="2400" b="1" dirty="0">
                          <a:solidFill>
                            <a:srgbClr val="002060"/>
                          </a:solidFill>
                        </a:rPr>
                        <a:t>15:45</a:t>
                      </a:r>
                    </a:p>
                  </a:txBody>
                  <a:tcPr/>
                </a:tc>
                <a:tc>
                  <a:txBody>
                    <a:bodyPr/>
                    <a:lstStyle/>
                    <a:p>
                      <a:r>
                        <a:rPr lang="nl-NL" sz="2400" dirty="0">
                          <a:solidFill>
                            <a:srgbClr val="002060"/>
                          </a:solidFill>
                        </a:rPr>
                        <a:t>Plenaire bespreking, vooruit kijken</a:t>
                      </a:r>
                    </a:p>
                  </a:txBody>
                  <a:tcPr/>
                </a:tc>
                <a:extLst>
                  <a:ext uri="{0D108BD9-81ED-4DB2-BD59-A6C34878D82A}">
                    <a16:rowId xmlns:a16="http://schemas.microsoft.com/office/drawing/2014/main" val="2549170917"/>
                  </a:ext>
                </a:extLst>
              </a:tr>
              <a:tr h="620112">
                <a:tc>
                  <a:txBody>
                    <a:bodyPr/>
                    <a:lstStyle/>
                    <a:p>
                      <a:r>
                        <a:rPr lang="nl-NL" sz="2400" b="1" dirty="0">
                          <a:solidFill>
                            <a:srgbClr val="002060"/>
                          </a:solidFill>
                        </a:rPr>
                        <a:t>16:00</a:t>
                      </a:r>
                    </a:p>
                  </a:txBody>
                  <a:tcPr/>
                </a:tc>
                <a:tc>
                  <a:txBody>
                    <a:bodyPr/>
                    <a:lstStyle/>
                    <a:p>
                      <a:r>
                        <a:rPr lang="nl-NL" sz="2400" dirty="0">
                          <a:solidFill>
                            <a:srgbClr val="002060"/>
                          </a:solidFill>
                        </a:rPr>
                        <a:t>Afsluiting</a:t>
                      </a:r>
                    </a:p>
                  </a:txBody>
                  <a:tcPr/>
                </a:tc>
                <a:extLst>
                  <a:ext uri="{0D108BD9-81ED-4DB2-BD59-A6C34878D82A}">
                    <a16:rowId xmlns:a16="http://schemas.microsoft.com/office/drawing/2014/main" val="2532028202"/>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81578-5E09-BF71-6FEB-9DEB53904C5B}"/>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4D8645AC-CBD6-4AA4-64EE-D60E6F53DB89}"/>
              </a:ext>
            </a:extLst>
          </p:cNvPr>
          <p:cNvPicPr>
            <a:picLocks noChangeAspect="1"/>
          </p:cNvPicPr>
          <p:nvPr/>
        </p:nvPicPr>
        <p:blipFill>
          <a:blip r:embed="rId2"/>
          <a:stretch>
            <a:fillRect/>
          </a:stretch>
        </p:blipFill>
        <p:spPr>
          <a:xfrm>
            <a:off x="259931" y="134472"/>
            <a:ext cx="5326446" cy="4941794"/>
          </a:xfrm>
          <a:prstGeom prst="rect">
            <a:avLst/>
          </a:prstGeom>
        </p:spPr>
      </p:pic>
      <p:pic>
        <p:nvPicPr>
          <p:cNvPr id="9" name="Afbeelding 8">
            <a:extLst>
              <a:ext uri="{FF2B5EF4-FFF2-40B4-BE49-F238E27FC236}">
                <a16:creationId xmlns:a16="http://schemas.microsoft.com/office/drawing/2014/main" id="{78EC038E-D37A-519E-EAB9-E9DB4BA91A9B}"/>
              </a:ext>
            </a:extLst>
          </p:cNvPr>
          <p:cNvPicPr>
            <a:picLocks noChangeAspect="1"/>
          </p:cNvPicPr>
          <p:nvPr/>
        </p:nvPicPr>
        <p:blipFill>
          <a:blip r:embed="rId3"/>
          <a:stretch>
            <a:fillRect/>
          </a:stretch>
        </p:blipFill>
        <p:spPr>
          <a:xfrm>
            <a:off x="5901638" y="440390"/>
            <a:ext cx="5547574" cy="4514851"/>
          </a:xfrm>
          <a:prstGeom prst="rect">
            <a:avLst/>
          </a:prstGeom>
        </p:spPr>
      </p:pic>
    </p:spTree>
    <p:extLst>
      <p:ext uri="{BB962C8B-B14F-4D97-AF65-F5344CB8AC3E}">
        <p14:creationId xmlns:p14="http://schemas.microsoft.com/office/powerpoint/2010/main" val="3093065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625941"/>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70547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92502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335" y="325970"/>
            <a:ext cx="7203018" cy="857250"/>
          </a:xfrm>
        </p:spPr>
        <p:txBody>
          <a:bodyPr>
            <a:normAutofit/>
          </a:bodyPr>
          <a:lstStyle/>
          <a:p>
            <a:pPr algn="l"/>
            <a:r>
              <a:rPr lang="nl-NL" dirty="0">
                <a:solidFill>
                  <a:srgbClr val="66AB38"/>
                </a:solidFill>
                <a:latin typeface="Arial Rounded MT Bold" panose="020F0704030504030204" pitchFamily="34" charset="0"/>
              </a:rPr>
              <a:t>Leerlijn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498105" y="22799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B6296F1B-DCDE-4308-9748-DBF562714F08}"/>
              </a:ext>
            </a:extLst>
          </p:cNvPr>
          <p:cNvPicPr>
            <a:picLocks noChangeAspect="1"/>
          </p:cNvPicPr>
          <p:nvPr/>
        </p:nvPicPr>
        <p:blipFill>
          <a:blip r:embed="rId6"/>
          <a:stretch>
            <a:fillRect/>
          </a:stretch>
        </p:blipFill>
        <p:spPr>
          <a:xfrm>
            <a:off x="2168025" y="1473423"/>
            <a:ext cx="8252533" cy="3911153"/>
          </a:xfrm>
          <a:prstGeom prst="rect">
            <a:avLst/>
          </a:prstGeom>
        </p:spPr>
      </p:pic>
    </p:spTree>
    <p:extLst>
      <p:ext uri="{BB962C8B-B14F-4D97-AF65-F5344CB8AC3E}">
        <p14:creationId xmlns:p14="http://schemas.microsoft.com/office/powerpoint/2010/main" val="2134307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1" name="Afbeelding 10">
            <a:extLst>
              <a:ext uri="{FF2B5EF4-FFF2-40B4-BE49-F238E27FC236}">
                <a16:creationId xmlns:a16="http://schemas.microsoft.com/office/drawing/2014/main" id="{39EF7C5E-AE1B-4DDA-A781-11B3F8812EB8}"/>
              </a:ext>
            </a:extLst>
          </p:cNvPr>
          <p:cNvPicPr>
            <a:picLocks noChangeAspect="1"/>
          </p:cNvPicPr>
          <p:nvPr/>
        </p:nvPicPr>
        <p:blipFill>
          <a:blip r:embed="rId6"/>
          <a:stretch>
            <a:fillRect/>
          </a:stretch>
        </p:blipFill>
        <p:spPr>
          <a:xfrm>
            <a:off x="3488789" y="102174"/>
            <a:ext cx="8012244" cy="6452738"/>
          </a:xfrm>
          <a:prstGeom prst="rect">
            <a:avLst/>
          </a:prstGeom>
        </p:spPr>
      </p:pic>
    </p:spTree>
    <p:extLst>
      <p:ext uri="{BB962C8B-B14F-4D97-AF65-F5344CB8AC3E}">
        <p14:creationId xmlns:p14="http://schemas.microsoft.com/office/powerpoint/2010/main" val="1406230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B76DF541-2779-44FA-8292-47945A922A6D}"/>
              </a:ext>
            </a:extLst>
          </p:cNvPr>
          <p:cNvPicPr>
            <a:picLocks noChangeAspect="1"/>
          </p:cNvPicPr>
          <p:nvPr/>
        </p:nvPicPr>
        <p:blipFill>
          <a:blip r:embed="rId5"/>
          <a:stretch>
            <a:fillRect/>
          </a:stretch>
        </p:blipFill>
        <p:spPr>
          <a:xfrm>
            <a:off x="2628278" y="660330"/>
            <a:ext cx="8658166" cy="4600783"/>
          </a:xfrm>
          <a:prstGeom prst="rect">
            <a:avLst/>
          </a:prstGeom>
        </p:spPr>
      </p:pic>
    </p:spTree>
    <p:extLst>
      <p:ext uri="{BB962C8B-B14F-4D97-AF65-F5344CB8AC3E}">
        <p14:creationId xmlns:p14="http://schemas.microsoft.com/office/powerpoint/2010/main" val="749647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ekstvak 6">
            <a:extLst>
              <a:ext uri="{FF2B5EF4-FFF2-40B4-BE49-F238E27FC236}">
                <a16:creationId xmlns:a16="http://schemas.microsoft.com/office/drawing/2014/main" id="{40D60D19-BDA0-45F0-92A3-881E03CAC60E}"/>
              </a:ext>
            </a:extLst>
          </p:cNvPr>
          <p:cNvSpPr txBox="1"/>
          <p:nvPr/>
        </p:nvSpPr>
        <p:spPr>
          <a:xfrm>
            <a:off x="496957" y="0"/>
            <a:ext cx="6109252" cy="584775"/>
          </a:xfrm>
          <a:prstGeom prst="rect">
            <a:avLst/>
          </a:prstGeom>
          <a:noFill/>
        </p:spPr>
        <p:txBody>
          <a:bodyPr wrap="square">
            <a:spAutoFit/>
          </a:bodyPr>
          <a:lstStyle/>
          <a:p>
            <a:r>
              <a:rPr lang="nl-NL" sz="3200" dirty="0">
                <a:solidFill>
                  <a:srgbClr val="66AB38"/>
                </a:solidFill>
                <a:latin typeface="Arial Rounded MT Bold" panose="020F0704030504030204" pitchFamily="34" charset="0"/>
              </a:rPr>
              <a:t>Centrale eindtoets</a:t>
            </a:r>
            <a:endParaRPr lang="nl-NL" sz="3200" dirty="0"/>
          </a:p>
        </p:txBody>
      </p:sp>
      <p:sp>
        <p:nvSpPr>
          <p:cNvPr id="8" name="Tekstvak 7">
            <a:extLst>
              <a:ext uri="{FF2B5EF4-FFF2-40B4-BE49-F238E27FC236}">
                <a16:creationId xmlns:a16="http://schemas.microsoft.com/office/drawing/2014/main" id="{AF68374A-B6B4-4D99-8039-641075DC512A}"/>
              </a:ext>
            </a:extLst>
          </p:cNvPr>
          <p:cNvSpPr txBox="1"/>
          <p:nvPr/>
        </p:nvSpPr>
        <p:spPr>
          <a:xfrm>
            <a:off x="496957" y="584775"/>
            <a:ext cx="11449878" cy="5336013"/>
          </a:xfrm>
          <a:prstGeom prst="rect">
            <a:avLst/>
          </a:prstGeom>
          <a:noFill/>
        </p:spPr>
        <p:txBody>
          <a:bodyPr wrap="square">
            <a:spAutoFit/>
          </a:bodyPr>
          <a:lstStyle/>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de eindtoetsen PO onderdeel Nederlandse taal (vanaf nu: taal) is in principe ruimte om alle domeinen te meten, met daarbij de kanttekening dat in ieder geval het domein Lezen en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Taalverzorging uit het domein Begrippenlijst en Taalverzorging getoetst moeten worden conform de eisen genoemd in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Toetsbesluit</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PO (2014). </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Het is niet wettelijk verplicht om de domeinen Mondelinge taalvaardigheid, Schrijven en Begrippenlijst uit het domein Begrippenlijst en Taalverzorging te toetsen</a:t>
            </a:r>
            <a:r>
              <a:rPr lang="nl-NL"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nl-NL"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Toetsaanbieders</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zijn vrij om vanuit deze Algemene Toetswijzer PO aan de andere domeinen invulling te geven in hun eigen handleidingen en deze domeinen op te nemen in hun eindtoets.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Door ook andere domeinen in de eindtoets op te nemen kan meer recht gedaan worden aan de onderwijsinhouden voor taal</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en aan het evalueren van de prestaties van leerlingen aan het einde van het basisonderwijs (zie ook paragraaf 3.2 hieronder). Uiteraard blijft het de verantwoordelijkheid van de school om ervoor te zorgen dat de onderdelen die niet door een eindtoets getoetst worden, door kinderen beheerst worden.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Voor scholen is het belangrijk zich te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realiseren welke domeinen </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een eindtoets getoetst worden. In de eindtoetsen gaat het niet om dé taalvaardigheid van de leerling maar om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beperkt deel van de taalvaardigheid</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Immers, het is niet verplicht om alle domeinen te toetsen en binnen de domeinen kunnen keuzes gemaakt worden in wat wel of niet getoetst wordt. Het is derhalve nodig om op andere wijzen dan via de eindtoets een beeld te verwerven van de ontwikkeling van de taalvaardigheid van leerlingen. Dit kan bijvoorbeeld aan de hand van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methodegebonden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toetsen, observaties, portfolio's en besprekingen van de uitvoering van taaltaken met leerlingen.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indicatie van het behaalde referentieniveau kan in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leerlingrapport</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dus alleen voor het domein Lezen en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Taalverzorging worden gegeven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Voor de andere (sub)domeinen dienen eindtoetsaanbieders zelf een cesuur te kunnen verantwoorden.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a:t>
            </a:r>
            <a:r>
              <a:rPr lang="nl-NL" sz="1600" b="1" i="1" dirty="0">
                <a:solidFill>
                  <a:srgbClr val="0456A2"/>
                </a:solidFill>
                <a:effectLst/>
                <a:latin typeface="Calibri" panose="020F0502020204030204" pitchFamily="34" charset="0"/>
                <a:ea typeface="Calibri" panose="020F0502020204030204" pitchFamily="34" charset="0"/>
              </a:rPr>
              <a:t>Bron: CVTE, Algemeen deel toetswijzer voor eindtoets PO, Versie 27 augustus 2014</a:t>
            </a:r>
            <a:endParaRPr lang="nl-NL" sz="1600" b="1" dirty="0">
              <a:solidFill>
                <a:srgbClr val="0456A2"/>
              </a:solidFill>
            </a:endParaRPr>
          </a:p>
        </p:txBody>
      </p:sp>
    </p:spTree>
    <p:extLst>
      <p:ext uri="{BB962C8B-B14F-4D97-AF65-F5344CB8AC3E}">
        <p14:creationId xmlns:p14="http://schemas.microsoft.com/office/powerpoint/2010/main" val="4075318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Autofit/>
          </a:bodyPr>
          <a:lstStyle/>
          <a:p>
            <a:pPr algn="l"/>
            <a:r>
              <a:rPr lang="nl-NL" sz="3600" dirty="0">
                <a:solidFill>
                  <a:srgbClr val="66AB38"/>
                </a:solidFill>
                <a:latin typeface="Arial Rounded MT Bold" panose="020F0704030504030204" pitchFamily="34" charset="0"/>
              </a:rPr>
              <a:t>Voorbeelden referentieopgaven eindtoets lezen</a:t>
            </a:r>
            <a:endParaRPr lang="nl-NL" sz="36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B98D9702-3B52-431C-975A-9F7BE040A70B}"/>
              </a:ext>
            </a:extLst>
          </p:cNvPr>
          <p:cNvPicPr>
            <a:picLocks noChangeAspect="1"/>
          </p:cNvPicPr>
          <p:nvPr/>
        </p:nvPicPr>
        <p:blipFill>
          <a:blip r:embed="rId5"/>
          <a:stretch>
            <a:fillRect/>
          </a:stretch>
        </p:blipFill>
        <p:spPr>
          <a:xfrm>
            <a:off x="825160" y="1044987"/>
            <a:ext cx="7920346" cy="4768026"/>
          </a:xfrm>
          <a:prstGeom prst="rect">
            <a:avLst/>
          </a:prstGeom>
        </p:spPr>
      </p:pic>
    </p:spTree>
    <p:extLst>
      <p:ext uri="{BB962C8B-B14F-4D97-AF65-F5344CB8AC3E}">
        <p14:creationId xmlns:p14="http://schemas.microsoft.com/office/powerpoint/2010/main" val="41652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69211" y="88210"/>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D170C5DE-53B0-4D0B-A2A8-BE25AA34EFB3}"/>
              </a:ext>
            </a:extLst>
          </p:cNvPr>
          <p:cNvPicPr>
            <a:picLocks noChangeAspect="1"/>
          </p:cNvPicPr>
          <p:nvPr/>
        </p:nvPicPr>
        <p:blipFill>
          <a:blip r:embed="rId3"/>
          <a:stretch>
            <a:fillRect/>
          </a:stretch>
        </p:blipFill>
        <p:spPr>
          <a:xfrm>
            <a:off x="5698419" y="3760505"/>
            <a:ext cx="6724650" cy="2905125"/>
          </a:xfrm>
          <a:prstGeom prst="rect">
            <a:avLst/>
          </a:prstGeom>
        </p:spPr>
      </p:pic>
      <p:pic>
        <p:nvPicPr>
          <p:cNvPr id="5" name="Afbeelding 4">
            <a:extLst>
              <a:ext uri="{FF2B5EF4-FFF2-40B4-BE49-F238E27FC236}">
                <a16:creationId xmlns:a16="http://schemas.microsoft.com/office/drawing/2014/main" id="{E6426C1E-3801-4A95-9B9D-5D10396A4F9F}"/>
              </a:ext>
            </a:extLst>
          </p:cNvPr>
          <p:cNvPicPr>
            <a:picLocks noChangeAspect="1"/>
          </p:cNvPicPr>
          <p:nvPr/>
        </p:nvPicPr>
        <p:blipFill>
          <a:blip r:embed="rId4"/>
          <a:stretch>
            <a:fillRect/>
          </a:stretch>
        </p:blipFill>
        <p:spPr>
          <a:xfrm>
            <a:off x="277113" y="803326"/>
            <a:ext cx="5574389" cy="5487964"/>
          </a:xfrm>
          <a:prstGeom prst="rect">
            <a:avLst/>
          </a:prstGeom>
        </p:spPr>
      </p:pic>
    </p:spTree>
    <p:extLst>
      <p:ext uri="{BB962C8B-B14F-4D97-AF65-F5344CB8AC3E}">
        <p14:creationId xmlns:p14="http://schemas.microsoft.com/office/powerpoint/2010/main" val="2684285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54463" y="27464"/>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 interpunctie</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3848FC35-7C5F-4F12-8F28-697D9860747D}"/>
              </a:ext>
            </a:extLst>
          </p:cNvPr>
          <p:cNvPicPr>
            <a:picLocks noChangeAspect="1"/>
          </p:cNvPicPr>
          <p:nvPr/>
        </p:nvPicPr>
        <p:blipFill>
          <a:blip r:embed="rId5"/>
          <a:stretch>
            <a:fillRect/>
          </a:stretch>
        </p:blipFill>
        <p:spPr>
          <a:xfrm>
            <a:off x="484852" y="769400"/>
            <a:ext cx="6594373" cy="4827081"/>
          </a:xfrm>
          <a:prstGeom prst="rect">
            <a:avLst/>
          </a:prstGeom>
        </p:spPr>
      </p:pic>
    </p:spTree>
    <p:extLst>
      <p:ext uri="{BB962C8B-B14F-4D97-AF65-F5344CB8AC3E}">
        <p14:creationId xmlns:p14="http://schemas.microsoft.com/office/powerpoint/2010/main" val="996131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 name="Afbeelding 9">
            <a:extLst>
              <a:ext uri="{FF2B5EF4-FFF2-40B4-BE49-F238E27FC236}">
                <a16:creationId xmlns:a16="http://schemas.microsoft.com/office/drawing/2014/main" id="{5E46C8A0-4E82-48AE-9279-835D7EA6C4B8}"/>
              </a:ext>
            </a:extLst>
          </p:cNvPr>
          <p:cNvPicPr>
            <a:picLocks noChangeAspect="1"/>
          </p:cNvPicPr>
          <p:nvPr/>
        </p:nvPicPr>
        <p:blipFill>
          <a:blip r:embed="rId3"/>
          <a:stretch>
            <a:fillRect/>
          </a:stretch>
        </p:blipFill>
        <p:spPr>
          <a:xfrm>
            <a:off x="6507743" y="3723792"/>
            <a:ext cx="5099237" cy="3149853"/>
          </a:xfrm>
          <a:prstGeom prst="rect">
            <a:avLst/>
          </a:prstGeom>
        </p:spPr>
      </p:pic>
      <p:pic>
        <p:nvPicPr>
          <p:cNvPr id="4" name="Afbeelding 3">
            <a:extLst>
              <a:ext uri="{FF2B5EF4-FFF2-40B4-BE49-F238E27FC236}">
                <a16:creationId xmlns:a16="http://schemas.microsoft.com/office/drawing/2014/main" id="{DC3BA5CD-C845-4890-A4AC-ED76DCA95E3D}"/>
              </a:ext>
            </a:extLst>
          </p:cNvPr>
          <p:cNvPicPr>
            <a:picLocks noChangeAspect="1"/>
          </p:cNvPicPr>
          <p:nvPr/>
        </p:nvPicPr>
        <p:blipFill>
          <a:blip r:embed="rId4"/>
          <a:stretch>
            <a:fillRect/>
          </a:stretch>
        </p:blipFill>
        <p:spPr>
          <a:xfrm>
            <a:off x="245274" y="178533"/>
            <a:ext cx="6844950" cy="338301"/>
          </a:xfrm>
          <a:prstGeom prst="rect">
            <a:avLst/>
          </a:prstGeom>
        </p:spPr>
      </p:pic>
      <p:pic>
        <p:nvPicPr>
          <p:cNvPr id="11" name="Afbeelding 10">
            <a:extLst>
              <a:ext uri="{FF2B5EF4-FFF2-40B4-BE49-F238E27FC236}">
                <a16:creationId xmlns:a16="http://schemas.microsoft.com/office/drawing/2014/main" id="{F6D1C427-FC46-42AA-A56F-1FF7EB1B224B}"/>
              </a:ext>
            </a:extLst>
          </p:cNvPr>
          <p:cNvPicPr>
            <a:picLocks noChangeAspect="1"/>
          </p:cNvPicPr>
          <p:nvPr/>
        </p:nvPicPr>
        <p:blipFill>
          <a:blip r:embed="rId5"/>
          <a:stretch>
            <a:fillRect/>
          </a:stretch>
        </p:blipFill>
        <p:spPr>
          <a:xfrm>
            <a:off x="354462" y="592678"/>
            <a:ext cx="6626574" cy="3131113"/>
          </a:xfrm>
          <a:prstGeom prst="rect">
            <a:avLst/>
          </a:prstGeom>
        </p:spPr>
      </p:pic>
    </p:spTree>
    <p:extLst>
      <p:ext uri="{BB962C8B-B14F-4D97-AF65-F5344CB8AC3E}">
        <p14:creationId xmlns:p14="http://schemas.microsoft.com/office/powerpoint/2010/main" val="245885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middag</a:t>
            </a:r>
          </a:p>
        </p:txBody>
      </p:sp>
      <p:sp>
        <p:nvSpPr>
          <p:cNvPr id="6" name="Tijdelijke aanduiding voor inhoud 5"/>
          <p:cNvSpPr>
            <a:spLocks noGrp="1"/>
          </p:cNvSpPr>
          <p:nvPr>
            <p:ph idx="1"/>
          </p:nvPr>
        </p:nvSpPr>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taal per leerjaar</a:t>
            </a:r>
          </a:p>
          <a:p>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785260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078251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De referentieniveaus</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0" indent="0">
              <a:buNone/>
            </a:pPr>
            <a:r>
              <a:rPr lang="nl-NL" dirty="0">
                <a:solidFill>
                  <a:srgbClr val="002060"/>
                </a:solidFill>
              </a:rPr>
              <a:t>Bekijken</a:t>
            </a:r>
          </a:p>
          <a:p>
            <a:pPr>
              <a:buFontTx/>
              <a:buChar char="-"/>
            </a:pPr>
            <a:r>
              <a:rPr lang="nl-NL" dirty="0">
                <a:solidFill>
                  <a:srgbClr val="002060"/>
                </a:solidFill>
              </a:rPr>
              <a:t>de referentieniveaus Rekenen en Wiskunde en Taal</a:t>
            </a:r>
          </a:p>
          <a:p>
            <a:pPr>
              <a:buFontTx/>
              <a:buChar char="-"/>
            </a:pPr>
            <a:r>
              <a:rPr lang="nl-NL" dirty="0">
                <a:solidFill>
                  <a:srgbClr val="002060"/>
                </a:solidFill>
              </a:rPr>
              <a:t>de interpretatie van NieuwLeren</a:t>
            </a:r>
          </a:p>
          <a:p>
            <a:pPr>
              <a:buFontTx/>
              <a:buChar char="-"/>
            </a:pPr>
            <a:r>
              <a:rPr lang="nl-NL" dirty="0">
                <a:solidFill>
                  <a:srgbClr val="002060"/>
                </a:solidFill>
              </a:rPr>
              <a:t>De referentieopgaven (ook gesorteerd per domein)</a:t>
            </a:r>
          </a:p>
          <a:p>
            <a:pPr marL="0" indent="0">
              <a:buNone/>
            </a:pPr>
            <a:endParaRPr lang="nl-NL" dirty="0">
              <a:solidFill>
                <a:srgbClr val="002060"/>
              </a:solidFill>
            </a:endParaRPr>
          </a:p>
          <a:p>
            <a:pPr marL="0" indent="0">
              <a:buNone/>
            </a:pPr>
            <a:r>
              <a:rPr lang="nl-NL" dirty="0">
                <a:solidFill>
                  <a:srgbClr val="002060"/>
                </a:solidFill>
              </a:rPr>
              <a:t>Bespreken</a:t>
            </a:r>
          </a:p>
          <a:p>
            <a:r>
              <a:rPr lang="nl-NL" dirty="0">
                <a:solidFill>
                  <a:srgbClr val="002060"/>
                </a:solidFill>
              </a:rPr>
              <a:t>Is het eindniveau duidelijk?</a:t>
            </a:r>
          </a:p>
          <a:p>
            <a:r>
              <a:rPr lang="nl-NL" b="1" dirty="0">
                <a:solidFill>
                  <a:srgbClr val="002060"/>
                </a:solidFill>
              </a:rPr>
              <a:t>Wat zijn de grootste verschillen tussen 1F en 1S</a:t>
            </a:r>
          </a:p>
          <a:p>
            <a:r>
              <a:rPr lang="nl-NL" dirty="0">
                <a:solidFill>
                  <a:srgbClr val="002060"/>
                </a:solidFill>
              </a:rPr>
              <a:t>Wat betekent dit alles voor mijn onderwijs?</a:t>
            </a:r>
          </a:p>
          <a:p>
            <a:r>
              <a:rPr lang="nl-NL" dirty="0">
                <a:solidFill>
                  <a:srgbClr val="002060"/>
                </a:solidFill>
              </a:rPr>
              <a:t>Weet ik op welke onderdelen de leerlingen minder goed scoren op de eindtoets?</a:t>
            </a:r>
          </a:p>
          <a:p>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457743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7302332" y="1008422"/>
            <a:ext cx="4714240" cy="3259946"/>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423610" y="1306375"/>
            <a:ext cx="7884160" cy="4708981"/>
          </a:xfrm>
          <a:prstGeom prst="rect">
            <a:avLst/>
          </a:prstGeom>
        </p:spPr>
        <p:txBody>
          <a:bodyPr wrap="square">
            <a:spAutoFit/>
          </a:bodyPr>
          <a:lstStyle/>
          <a:p>
            <a:r>
              <a:rPr lang="nl-NL" sz="2000" dirty="0">
                <a:solidFill>
                  <a:srgbClr val="0070C0"/>
                </a:solidFill>
              </a:rPr>
              <a:t>Herkenbaar?</a:t>
            </a:r>
          </a:p>
          <a:p>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Leerlijn te veel verstopt in de methode</a:t>
            </a:r>
          </a:p>
          <a:p>
            <a:pPr marL="457200" indent="-457200">
              <a:buFont typeface="Wingdings" panose="05000000000000000000" pitchFamily="2" charset="2"/>
              <a:buChar char="§"/>
            </a:pPr>
            <a:r>
              <a:rPr lang="nl-NL" sz="2000" dirty="0">
                <a:solidFill>
                  <a:srgbClr val="0070C0"/>
                </a:solidFill>
              </a:rPr>
              <a:t>Te veel leerstof: welke keuzes maak ik?</a:t>
            </a:r>
          </a:p>
          <a:p>
            <a:pPr marL="457200" indent="-457200">
              <a:buFont typeface="Wingdings" panose="05000000000000000000" pitchFamily="2" charset="2"/>
              <a:buChar char="§"/>
            </a:pPr>
            <a:endParaRPr lang="nl-NL" sz="2000" dirty="0">
              <a:solidFill>
                <a:srgbClr val="0070C0"/>
              </a:solidFill>
            </a:endParaRPr>
          </a:p>
          <a:p>
            <a:pPr marL="457200" indent="-457200">
              <a:buFont typeface="Wingdings" panose="05000000000000000000" pitchFamily="2" charset="2"/>
              <a:buChar char="§"/>
            </a:pPr>
            <a:r>
              <a:rPr lang="nl-NL" sz="2000" dirty="0">
                <a:solidFill>
                  <a:srgbClr val="0070C0"/>
                </a:solidFill>
              </a:rPr>
              <a:t>Wat gaat er bijvoorbeeld allemaal over taal?</a:t>
            </a:r>
          </a:p>
          <a:p>
            <a:pPr marL="914400" lvl="1" indent="-457200">
              <a:buFont typeface="Wingdings" panose="05000000000000000000" pitchFamily="2" charset="2"/>
              <a:buChar char="§"/>
            </a:pPr>
            <a:r>
              <a:rPr lang="nl-NL" sz="2000" dirty="0">
                <a:solidFill>
                  <a:srgbClr val="0070C0"/>
                </a:solidFill>
              </a:rPr>
              <a:t>Taalmethode</a:t>
            </a:r>
          </a:p>
          <a:p>
            <a:pPr marL="914400" lvl="1" indent="-457200">
              <a:buFont typeface="Wingdings" panose="05000000000000000000" pitchFamily="2" charset="2"/>
              <a:buChar char="§"/>
            </a:pPr>
            <a:r>
              <a:rPr lang="nl-NL" sz="2000" dirty="0">
                <a:solidFill>
                  <a:srgbClr val="0070C0"/>
                </a:solidFill>
              </a:rPr>
              <a:t>Spelling</a:t>
            </a:r>
          </a:p>
          <a:p>
            <a:pPr marL="914400" lvl="1" indent="-457200">
              <a:buFont typeface="Wingdings" panose="05000000000000000000" pitchFamily="2" charset="2"/>
              <a:buChar char="§"/>
            </a:pPr>
            <a:r>
              <a:rPr lang="nl-NL" sz="2000" dirty="0">
                <a:solidFill>
                  <a:srgbClr val="0070C0"/>
                </a:solidFill>
              </a:rPr>
              <a:t>Begrijpend lezen</a:t>
            </a:r>
          </a:p>
          <a:p>
            <a:pPr marL="914400" lvl="1" indent="-457200">
              <a:buFont typeface="Wingdings" panose="05000000000000000000" pitchFamily="2" charset="2"/>
              <a:buChar char="§"/>
            </a:pPr>
            <a:r>
              <a:rPr lang="nl-NL" sz="2000" dirty="0">
                <a:solidFill>
                  <a:srgbClr val="0070C0"/>
                </a:solidFill>
              </a:rPr>
              <a:t>Methode technisch lezen</a:t>
            </a:r>
          </a:p>
          <a:p>
            <a:pPr marL="914400" lvl="1" indent="-457200">
              <a:buFont typeface="Wingdings" panose="05000000000000000000" pitchFamily="2" charset="2"/>
              <a:buChar char="§"/>
            </a:pPr>
            <a:r>
              <a:rPr lang="nl-NL" sz="2000" dirty="0">
                <a:solidFill>
                  <a:srgbClr val="0070C0"/>
                </a:solidFill>
              </a:rPr>
              <a:t>Methode studievaardigheden</a:t>
            </a:r>
          </a:p>
          <a:p>
            <a:pPr marL="914400" lvl="1" indent="-457200">
              <a:buFont typeface="Wingdings" panose="05000000000000000000" pitchFamily="2" charset="2"/>
              <a:buChar char="§"/>
            </a:pPr>
            <a:r>
              <a:rPr lang="nl-NL" sz="2000" dirty="0">
                <a:solidFill>
                  <a:srgbClr val="0070C0"/>
                </a:solidFill>
              </a:rPr>
              <a:t>Vrij lezen, voorlezen</a:t>
            </a:r>
          </a:p>
          <a:p>
            <a:pPr marL="914400" lvl="1" indent="-457200">
              <a:buFont typeface="Wingdings" panose="05000000000000000000" pitchFamily="2" charset="2"/>
              <a:buChar char="§"/>
            </a:pPr>
            <a:r>
              <a:rPr lang="nl-NL" sz="2000" dirty="0">
                <a:solidFill>
                  <a:srgbClr val="0070C0"/>
                </a:solidFill>
              </a:rPr>
              <a:t>Kringgesprek</a:t>
            </a:r>
          </a:p>
          <a:p>
            <a:pPr marL="914400" lvl="1" indent="-457200">
              <a:buFont typeface="Wingdings" panose="05000000000000000000" pitchFamily="2" charset="2"/>
              <a:buChar char="§"/>
            </a:pPr>
            <a:r>
              <a:rPr lang="nl-NL" sz="2000" dirty="0">
                <a:solidFill>
                  <a:srgbClr val="0070C0"/>
                </a:solidFill>
              </a:rPr>
              <a:t>….</a:t>
            </a:r>
          </a:p>
          <a:p>
            <a:endParaRPr lang="nl-NL" sz="2000" dirty="0">
              <a:solidFill>
                <a:srgbClr val="0070C0"/>
              </a:solidFill>
            </a:endParaRP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fontScale="90000"/>
          </a:bodyPr>
          <a:lstStyle/>
          <a:p>
            <a:pPr algn="l"/>
            <a:r>
              <a:rPr lang="nl-NL" dirty="0">
                <a:solidFill>
                  <a:srgbClr val="66AB38"/>
                </a:solidFill>
                <a:latin typeface="Arial Rounded MT Bold" panose="020F0704030504030204" pitchFamily="34" charset="0"/>
              </a:rPr>
              <a:t>Hoe ontwerp ik een mooie leerlijn?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55111" y="401144"/>
            <a:ext cx="1239245" cy="928398"/>
          </a:xfrm>
          <a:prstGeom prst="rect">
            <a:avLst/>
          </a:prstGeom>
        </p:spPr>
      </p:pic>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1012874" y="2147311"/>
            <a:ext cx="9197925" cy="3943999"/>
          </a:xfrm>
          <a:noFill/>
        </p:spPr>
        <p:txBody>
          <a:bodyPr>
            <a:normAutofit/>
          </a:bodyPr>
          <a:lstStyle/>
          <a:p>
            <a:r>
              <a:rPr lang="nl-NL" dirty="0">
                <a:solidFill>
                  <a:srgbClr val="0456A2"/>
                </a:solidFill>
              </a:rPr>
              <a:t>Doelen in ik-vorm</a:t>
            </a:r>
          </a:p>
          <a:p>
            <a:r>
              <a:rPr lang="nl-NL" dirty="0">
                <a:solidFill>
                  <a:srgbClr val="0456A2"/>
                </a:solidFill>
              </a:rPr>
              <a:t>Productdoelen of procesdoelen</a:t>
            </a:r>
          </a:p>
          <a:p>
            <a:pPr lvl="1"/>
            <a:r>
              <a:rPr lang="nl-NL" dirty="0">
                <a:solidFill>
                  <a:srgbClr val="0456A2"/>
                </a:solidFill>
              </a:rPr>
              <a:t>Ik kan, ik weet</a:t>
            </a:r>
          </a:p>
          <a:p>
            <a:pPr lvl="1"/>
            <a:r>
              <a:rPr lang="nl-NL" dirty="0">
                <a:solidFill>
                  <a:srgbClr val="0456A2"/>
                </a:solidFill>
              </a:rPr>
              <a:t>Ik leer over, ik train, ik oefen</a:t>
            </a:r>
          </a:p>
          <a:p>
            <a:pPr lvl="1"/>
            <a:endParaRPr lang="nl-NL" dirty="0">
              <a:solidFill>
                <a:srgbClr val="0456A2"/>
              </a:solidFill>
            </a:endParaRPr>
          </a:p>
          <a:p>
            <a:pPr lvl="1"/>
            <a:endParaRPr lang="nl-NL" dirty="0">
              <a:solidFill>
                <a:srgbClr val="0456A2"/>
              </a:solidFill>
            </a:endParaRPr>
          </a:p>
          <a:p>
            <a:pPr marL="457200" lvl="1" indent="0">
              <a:buNone/>
            </a:pPr>
            <a:r>
              <a:rPr lang="nl-NL" i="1" dirty="0">
                <a:solidFill>
                  <a:srgbClr val="0456A2"/>
                </a:solidFill>
              </a:rPr>
              <a:t>Denk na over cumulatief hiërarchische doelen </a:t>
            </a:r>
          </a:p>
          <a:p>
            <a:pPr marL="457200" lvl="1" indent="0">
              <a:buNone/>
            </a:pPr>
            <a:r>
              <a:rPr lang="nl-NL" i="1" dirty="0">
                <a:solidFill>
                  <a:srgbClr val="0456A2"/>
                </a:solidFill>
              </a:rPr>
              <a:t>Denk na over herhaling van doelen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192999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a:bodyPr>
          <a:lstStyle/>
          <a:p>
            <a:pPr algn="l"/>
            <a:r>
              <a:rPr lang="nl-NL" dirty="0">
                <a:solidFill>
                  <a:srgbClr val="66AB38"/>
                </a:solidFill>
                <a:latin typeface="Arial Rounded MT Bold" panose="020F0704030504030204" pitchFamily="34" charset="0"/>
              </a:rPr>
              <a:t>3 typen leerlijnen</a:t>
            </a:r>
            <a:endParaRPr lang="nl-NL" dirty="0">
              <a:solidFill>
                <a:srgbClr val="66AB38"/>
              </a:solidFill>
            </a:endParaRPr>
          </a:p>
        </p:txBody>
      </p:sp>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701449" y="2193695"/>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extLst>
              <p:ext uri="{D42A27DB-BD31-4B8C-83A1-F6EECF244321}">
                <p14:modId xmlns:p14="http://schemas.microsoft.com/office/powerpoint/2010/main" val="1375895369"/>
              </p:ext>
            </p:extLst>
          </p:nvPr>
        </p:nvGraphicFramePr>
        <p:xfrm>
          <a:off x="6769652" y="1025681"/>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extLst>
              <p:ext uri="{D42A27DB-BD31-4B8C-83A1-F6EECF244321}">
                <p14:modId xmlns:p14="http://schemas.microsoft.com/office/powerpoint/2010/main" val="3570303962"/>
              </p:ext>
            </p:extLst>
          </p:nvPr>
        </p:nvGraphicFramePr>
        <p:xfrm>
          <a:off x="7999847" y="1716158"/>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extLst>
              <p:ext uri="{D42A27DB-BD31-4B8C-83A1-F6EECF244321}">
                <p14:modId xmlns:p14="http://schemas.microsoft.com/office/powerpoint/2010/main" val="746871677"/>
              </p:ext>
            </p:extLst>
          </p:nvPr>
        </p:nvGraphicFramePr>
        <p:xfrm>
          <a:off x="6769652" y="355820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764883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B2E5972-F1D4-4F6A-AF9E-4A3131657C2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p:cNvSpPr>
            <a:spLocks noGrp="1"/>
          </p:cNvSpPr>
          <p:nvPr>
            <p:ph type="title"/>
          </p:nvPr>
        </p:nvSpPr>
        <p:spPr>
          <a:xfrm>
            <a:off x="395223" y="276120"/>
            <a:ext cx="8431020" cy="857250"/>
          </a:xfrm>
        </p:spPr>
        <p:txBody>
          <a:bodyPr>
            <a:normAutofit fontScale="90000"/>
          </a:bodyPr>
          <a:lstStyle/>
          <a:p>
            <a:pPr algn="l"/>
            <a:r>
              <a:rPr lang="nl-NL" dirty="0">
                <a:solidFill>
                  <a:srgbClr val="66AB38"/>
                </a:solidFill>
                <a:latin typeface="Arial Rounded MT Bold" panose="020F0704030504030204" pitchFamily="34" charset="0"/>
              </a:rPr>
              <a:t>Leerlijn rekenen  </a:t>
            </a:r>
            <a:br>
              <a:rPr lang="nl-NL" dirty="0">
                <a:solidFill>
                  <a:srgbClr val="00BFFE"/>
                </a:solidFill>
                <a:latin typeface="Arial Rounded MT Bold" panose="020F0704030504030204" pitchFamily="34" charset="0"/>
              </a:rPr>
            </a:br>
            <a:r>
              <a:rPr lang="nl-NL" sz="2700" dirty="0">
                <a:solidFill>
                  <a:srgbClr val="00BFFE"/>
                </a:solidFill>
                <a:latin typeface="Arial Rounded MT Bold" panose="020F0704030504030204" pitchFamily="34" charset="0"/>
              </a:rPr>
              <a:t>voorbeeld van een onderdeel van de leerlijn van groep 5</a:t>
            </a:r>
            <a:endParaRPr lang="nl-NL" sz="2700" dirty="0"/>
          </a:p>
        </p:txBody>
      </p:sp>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304">
            <a:off x="10500110" y="402519"/>
            <a:ext cx="1219120" cy="828831"/>
          </a:xfrm>
          <a:prstGeom prst="rect">
            <a:avLst/>
          </a:prstGeom>
        </p:spPr>
      </p:pic>
      <p:pic>
        <p:nvPicPr>
          <p:cNvPr id="3" name="Afbeelding 2">
            <a:extLst>
              <a:ext uri="{FF2B5EF4-FFF2-40B4-BE49-F238E27FC236}">
                <a16:creationId xmlns:a16="http://schemas.microsoft.com/office/drawing/2014/main" id="{7E44C558-D31D-442B-9D1A-06617DDF41F1}"/>
              </a:ext>
            </a:extLst>
          </p:cNvPr>
          <p:cNvPicPr>
            <a:picLocks noChangeAspect="1"/>
          </p:cNvPicPr>
          <p:nvPr/>
        </p:nvPicPr>
        <p:blipFill>
          <a:blip r:embed="rId6"/>
          <a:stretch>
            <a:fillRect/>
          </a:stretch>
        </p:blipFill>
        <p:spPr>
          <a:xfrm>
            <a:off x="3587493" y="1357749"/>
            <a:ext cx="5238750" cy="5210175"/>
          </a:xfrm>
          <a:prstGeom prst="rect">
            <a:avLst/>
          </a:prstGeom>
        </p:spPr>
      </p:pic>
    </p:spTree>
    <p:extLst>
      <p:ext uri="{BB962C8B-B14F-4D97-AF65-F5344CB8AC3E}">
        <p14:creationId xmlns:p14="http://schemas.microsoft.com/office/powerpoint/2010/main" val="17752169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welke strategieën 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599943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0" name="Afbeelding 9" descr="Afbeelding met tekst&#10;&#10;Automatisch gegenereerde beschrijving">
            <a:extLst>
              <a:ext uri="{FF2B5EF4-FFF2-40B4-BE49-F238E27FC236}">
                <a16:creationId xmlns:a16="http://schemas.microsoft.com/office/drawing/2014/main" id="{E09A7BE6-D694-FE46-F665-302784E9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330" y="28254"/>
            <a:ext cx="8969340" cy="5705668"/>
          </a:xfrm>
          <a:prstGeom prst="rect">
            <a:avLst/>
          </a:prstGeom>
        </p:spPr>
      </p:pic>
    </p:spTree>
    <p:extLst>
      <p:ext uri="{BB962C8B-B14F-4D97-AF65-F5344CB8AC3E}">
        <p14:creationId xmlns:p14="http://schemas.microsoft.com/office/powerpoint/2010/main" val="2073779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5" name="Afbeelding 4" descr="Afbeelding met tekst&#10;&#10;Automatisch gegenereerde beschrijving">
            <a:extLst>
              <a:ext uri="{FF2B5EF4-FFF2-40B4-BE49-F238E27FC236}">
                <a16:creationId xmlns:a16="http://schemas.microsoft.com/office/drawing/2014/main" id="{3545D8BA-151F-ED57-E337-254B93339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312" y="101438"/>
            <a:ext cx="7360357" cy="6655124"/>
          </a:xfrm>
          <a:prstGeom prst="rect">
            <a:avLst/>
          </a:prstGeom>
        </p:spPr>
      </p:pic>
    </p:spTree>
    <p:extLst>
      <p:ext uri="{BB962C8B-B14F-4D97-AF65-F5344CB8AC3E}">
        <p14:creationId xmlns:p14="http://schemas.microsoft.com/office/powerpoint/2010/main" val="450046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fontScale="92500"/>
          </a:bodyPr>
          <a:lstStyle/>
          <a:p>
            <a:pPr marL="0" indent="0">
              <a:buNone/>
            </a:pPr>
            <a:r>
              <a:rPr lang="nl-NL" dirty="0">
                <a:solidFill>
                  <a:srgbClr val="0B5DA7"/>
                </a:solidFill>
              </a:rPr>
              <a:t>Meer concentrisch van opbouw. </a:t>
            </a:r>
          </a:p>
          <a:p>
            <a:pPr marL="0" indent="0">
              <a:buNone/>
            </a:pPr>
            <a:endParaRPr lang="nl-NL" dirty="0">
              <a:solidFill>
                <a:srgbClr val="0B5DA7"/>
              </a:solidFill>
            </a:endParaRPr>
          </a:p>
          <a:p>
            <a:pPr marL="0" indent="0">
              <a:buNone/>
            </a:pPr>
            <a:r>
              <a:rPr lang="nl-NL" dirty="0">
                <a:solidFill>
                  <a:srgbClr val="0B5DA7"/>
                </a:solidFill>
              </a:rPr>
              <a:t>Welke elementen spelen een rol?</a:t>
            </a: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10" name="Picture 2">
            <a:extLst>
              <a:ext uri="{FF2B5EF4-FFF2-40B4-BE49-F238E27FC236}">
                <a16:creationId xmlns:a16="http://schemas.microsoft.com/office/drawing/2014/main" id="{8CDB522D-A076-4D91-B6AC-7C59EA44CC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7453" y="198782"/>
            <a:ext cx="4521732" cy="565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638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Rijke taal</a:t>
            </a:r>
            <a:endParaRPr lang="nl-NL" sz="3600"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5" name="Afbeelding 4">
            <a:extLst>
              <a:ext uri="{FF2B5EF4-FFF2-40B4-BE49-F238E27FC236}">
                <a16:creationId xmlns:a16="http://schemas.microsoft.com/office/drawing/2014/main" id="{66436A19-A046-419F-809C-4CD7621FC4E2}"/>
              </a:ext>
            </a:extLst>
          </p:cNvPr>
          <p:cNvPicPr>
            <a:picLocks noChangeAspect="1"/>
          </p:cNvPicPr>
          <p:nvPr/>
        </p:nvPicPr>
        <p:blipFill>
          <a:blip r:embed="rId4"/>
          <a:stretch>
            <a:fillRect/>
          </a:stretch>
        </p:blipFill>
        <p:spPr>
          <a:xfrm rot="836555">
            <a:off x="7260741" y="674775"/>
            <a:ext cx="3314493" cy="4901482"/>
          </a:xfrm>
          <a:prstGeom prst="rect">
            <a:avLst/>
          </a:prstGeom>
        </p:spPr>
      </p:pic>
    </p:spTree>
    <p:extLst>
      <p:ext uri="{BB962C8B-B14F-4D97-AF65-F5344CB8AC3E}">
        <p14:creationId xmlns:p14="http://schemas.microsoft.com/office/powerpoint/2010/main" val="13295294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Bij </a:t>
            </a:r>
            <a:r>
              <a:rPr lang="nl-NL" b="1" dirty="0">
                <a:solidFill>
                  <a:srgbClr val="0456A2"/>
                </a:solidFill>
              </a:rPr>
              <a:t>leerprocessen</a:t>
            </a:r>
            <a:r>
              <a:rPr lang="nl-NL" dirty="0">
                <a:solidFill>
                  <a:srgbClr val="0456A2"/>
                </a:solidFill>
              </a:rPr>
              <a:t>, zoals het leren decoderen of het leren van grammaticale regels, gaat het om expliciete processen, waarbij duidelijke instructie nodig is (bijvoorbeeld directe instructie).</a:t>
            </a:r>
          </a:p>
          <a:p>
            <a:pPr marL="0" indent="0">
              <a:buNone/>
            </a:pPr>
            <a:endParaRPr lang="nl-NL" dirty="0">
              <a:solidFill>
                <a:srgbClr val="0456A2"/>
              </a:solidFill>
            </a:endParaRPr>
          </a:p>
          <a:p>
            <a:pPr marL="0" indent="0">
              <a:buNone/>
            </a:pPr>
            <a:r>
              <a:rPr lang="nl-NL" dirty="0">
                <a:solidFill>
                  <a:srgbClr val="0456A2"/>
                </a:solidFill>
              </a:rPr>
              <a:t>Bij </a:t>
            </a:r>
            <a:r>
              <a:rPr lang="nl-NL" b="1" dirty="0">
                <a:solidFill>
                  <a:srgbClr val="0456A2"/>
                </a:solidFill>
              </a:rPr>
              <a:t>ontwikkelingsprocessen, </a:t>
            </a:r>
            <a:r>
              <a:rPr lang="nl-NL" dirty="0">
                <a:solidFill>
                  <a:srgbClr val="0456A2"/>
                </a:solidFill>
              </a:rPr>
              <a:t>zoals het leren begrijpen van teksten, gaat het om impliciete processen. Daarbij staat frequent en gemotiveerd oefenen (bijvoorbeeld zelf teksten lezen) met adequate ondersteuning en feedback centraal.</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63787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In de onderwijspraktijk valt op dat we het liefst in alle taalonderdelen expliciete instructie willen geven. </a:t>
            </a:r>
          </a:p>
          <a:p>
            <a:pPr marL="0" indent="0">
              <a:buNone/>
            </a:pPr>
            <a:r>
              <a:rPr lang="nl-NL" dirty="0">
                <a:solidFill>
                  <a:srgbClr val="0456A2"/>
                </a:solidFill>
              </a:rPr>
              <a:t>&gt; kleine woordenschat: dan leren we ze woordbetekenissen aan</a:t>
            </a:r>
          </a:p>
          <a:p>
            <a:pPr marL="0" indent="0">
              <a:buNone/>
            </a:pPr>
            <a:r>
              <a:rPr lang="nl-NL" dirty="0">
                <a:solidFill>
                  <a:srgbClr val="0456A2"/>
                </a:solidFill>
              </a:rPr>
              <a:t>&gt; leesbegrip: we leren ze leesstrategieën aan</a:t>
            </a:r>
          </a:p>
          <a:p>
            <a:pPr marL="0" indent="0">
              <a:buNone/>
            </a:pPr>
            <a:r>
              <a:rPr lang="nl-NL" dirty="0">
                <a:solidFill>
                  <a:srgbClr val="0456A2"/>
                </a:solidFill>
              </a:rPr>
              <a:t>&gt; zwakke leesvaardigheid: we oefenen specifieke moeilijkheden met ze</a:t>
            </a:r>
          </a:p>
          <a:p>
            <a:pPr marL="0" indent="0">
              <a:buNone/>
            </a:pPr>
            <a:r>
              <a:rPr lang="nl-NL" dirty="0">
                <a:solidFill>
                  <a:srgbClr val="0456A2"/>
                </a:solidFill>
              </a:rPr>
              <a:t>&gt; moeite met spellen: nog een keer de spellingsregels uitleggen</a:t>
            </a:r>
          </a:p>
          <a:p>
            <a:pPr marL="0" indent="0">
              <a:buNone/>
            </a:pPr>
            <a:endParaRPr lang="nl-NL" dirty="0">
              <a:solidFill>
                <a:srgbClr val="0456A2"/>
              </a:solidFill>
            </a:endParaRPr>
          </a:p>
          <a:p>
            <a:pPr marL="0" indent="0">
              <a:buNone/>
            </a:pPr>
            <a:r>
              <a:rPr lang="nl-NL" dirty="0">
                <a:solidFill>
                  <a:srgbClr val="0456A2"/>
                </a:solidFill>
              </a:rPr>
              <a:t>&gt;&gt; dit berust op misconcepten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53730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Woordenschat</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lnSpcReduction="10000"/>
          </a:bodyPr>
          <a:lstStyle/>
          <a:p>
            <a:pPr marL="0" indent="0">
              <a:buNone/>
            </a:pPr>
            <a:r>
              <a:rPr lang="nl-NL" i="1" dirty="0">
                <a:solidFill>
                  <a:srgbClr val="0456A2"/>
                </a:solidFill>
              </a:rPr>
              <a:t>‘</a:t>
            </a:r>
            <a:r>
              <a:rPr lang="nl-NL" dirty="0">
                <a:solidFill>
                  <a:srgbClr val="0456A2"/>
                </a:solidFill>
              </a:rPr>
              <a:t>De woordenschat van hoogopgeleiden in hun dagelijks leven is vele malen armer dan geschreven taal. Het is voor leraren dan ook een onmogelijke opgave om de woordenschat van leerlingen helpen te ontwikkelen door alleen woordbetekenissen uit te leggen. Zonder aandacht voor rijke contexten en rijke teksten is woordenschatontwikkeling niet mogelijk.’</a:t>
            </a:r>
          </a:p>
          <a:p>
            <a:pPr marL="0" indent="0">
              <a:buNone/>
            </a:pPr>
            <a:endParaRPr lang="nl-NL" i="1" dirty="0">
              <a:solidFill>
                <a:srgbClr val="0456A2"/>
              </a:solidFill>
            </a:endParaRPr>
          </a:p>
          <a:p>
            <a:pPr>
              <a:buFont typeface="Wingdings" panose="05000000000000000000" pitchFamily="2" charset="2"/>
              <a:buChar char="Ø"/>
            </a:pPr>
            <a:r>
              <a:rPr lang="nl-NL" i="1" dirty="0">
                <a:solidFill>
                  <a:srgbClr val="0456A2"/>
                </a:solidFill>
              </a:rPr>
              <a:t>Niet woorden aanleren, maar woordenschat faciliteren door veel voor te lezen, door hun te stimuleren veel te lezen.</a:t>
            </a:r>
          </a:p>
          <a:p>
            <a:pPr>
              <a:buFont typeface="Wingdings" panose="05000000000000000000" pitchFamily="2" charset="2"/>
              <a:buChar char="Ø"/>
            </a:pPr>
            <a:r>
              <a:rPr lang="nl-NL" i="1" dirty="0">
                <a:solidFill>
                  <a:srgbClr val="0456A2"/>
                </a:solidFill>
              </a:rPr>
              <a:t>Focus op losse woorden in een tekst leidt juist af van het begrijpen van de tekst als geheel</a:t>
            </a:r>
          </a:p>
          <a:p>
            <a:pPr marL="0" indent="0">
              <a:buNone/>
            </a:pPr>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279907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Expliciet aangeleerde kennis en vaardigheden leiden niet vanzelfsprekend tot impliciete ontwikkelingsprocessen!</a:t>
            </a:r>
          </a:p>
          <a:p>
            <a:pPr marL="0" indent="0">
              <a:buNone/>
            </a:pPr>
            <a:endParaRPr lang="nl-NL" dirty="0">
              <a:solidFill>
                <a:srgbClr val="0456A2"/>
              </a:solidFill>
            </a:endParaRPr>
          </a:p>
          <a:p>
            <a:pPr marL="0" indent="0">
              <a:buNone/>
            </a:pPr>
            <a:r>
              <a:rPr lang="nl-NL" dirty="0">
                <a:solidFill>
                  <a:srgbClr val="0456A2"/>
                </a:solidFill>
              </a:rPr>
              <a:t>Ook vaak gericht op toetsen, dus onderdelen die minder afgetoetst worden doen we ook minder vaak, zoals het schrijven van teksten.</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r>
              <a:rPr lang="nl-NL" dirty="0">
                <a:solidFill>
                  <a:srgbClr val="0456A2"/>
                </a:solidFill>
              </a:rPr>
              <a:t>Hoe dan wel? Een aantal denkrichtingen:</a:t>
            </a: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730374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b="1" dirty="0">
                <a:solidFill>
                  <a:srgbClr val="0456A2"/>
                </a:solidFill>
              </a:rPr>
              <a:t>Ontwikkelingsproces</a:t>
            </a:r>
          </a:p>
          <a:p>
            <a:pPr marL="0" indent="0">
              <a:buNone/>
            </a:pPr>
            <a:endParaRPr lang="nl-NL" dirty="0">
              <a:solidFill>
                <a:srgbClr val="0456A2"/>
              </a:solidFill>
            </a:endParaRPr>
          </a:p>
          <a:p>
            <a:pPr marL="0" indent="0">
              <a:buNone/>
            </a:pPr>
            <a:r>
              <a:rPr lang="nl-NL" dirty="0">
                <a:solidFill>
                  <a:srgbClr val="0456A2"/>
                </a:solidFill>
              </a:rPr>
              <a:t>Leraren roosteren tijd in zodat leerlingen frequent kunnen lezen in zelfgekozen boeken.</a:t>
            </a:r>
          </a:p>
          <a:p>
            <a:pPr marL="0" indent="0">
              <a:buNone/>
            </a:pPr>
            <a:r>
              <a:rPr lang="nl-NL" dirty="0">
                <a:solidFill>
                  <a:srgbClr val="0456A2"/>
                </a:solidFill>
              </a:rPr>
              <a:t>Ze zorgen voor rijke teksten, aansluitend bij uitdagende thema’s, voor interessante gesprekken over diepgaande vragen en voor (schrijf)opdrachten rond die thema’s.</a:t>
            </a:r>
          </a:p>
          <a:p>
            <a:pPr marL="0" indent="0">
              <a:buNone/>
            </a:pPr>
            <a:endParaRPr lang="nl-NL" dirty="0">
              <a:solidFill>
                <a:srgbClr val="0456A2"/>
              </a:solidFill>
            </a:endParaRPr>
          </a:p>
          <a:p>
            <a:pPr marL="0" indent="0">
              <a:buNone/>
            </a:pPr>
            <a:r>
              <a:rPr lang="nl-NL" dirty="0">
                <a:solidFill>
                  <a:srgbClr val="0456A2"/>
                </a:solidFill>
              </a:rPr>
              <a:t>De thema’s zijn niet alleen voor taal, maar sluiten aan bij het grotere thema dat behandeld wordt in de groep.</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076839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Leerlijn lezen, wat is leesbegrip</a:t>
            </a:r>
            <a:endParaRPr lang="nl-NL" sz="3600" dirty="0"/>
          </a:p>
        </p:txBody>
      </p:sp>
      <p:sp>
        <p:nvSpPr>
          <p:cNvPr id="3" name="Tijdelijke aanduiding voor inhoud 2"/>
          <p:cNvSpPr>
            <a:spLocks noGrp="1"/>
          </p:cNvSpPr>
          <p:nvPr>
            <p:ph idx="1"/>
          </p:nvPr>
        </p:nvSpPr>
        <p:spPr>
          <a:xfrm>
            <a:off x="677469" y="1093610"/>
            <a:ext cx="10191254" cy="4670779"/>
          </a:xfrm>
          <a:noFill/>
        </p:spPr>
        <p:txBody>
          <a:bodyPr>
            <a:normAutofit/>
          </a:bodyPr>
          <a:lstStyle/>
          <a:p>
            <a:r>
              <a:rPr lang="nl-NL" dirty="0">
                <a:solidFill>
                  <a:srgbClr val="0456A2"/>
                </a:solidFill>
              </a:rPr>
              <a:t>Leesbegrip = DV x ETB x LMH x TK x AD</a:t>
            </a:r>
          </a:p>
          <a:p>
            <a:endParaRPr lang="nl-NL" dirty="0">
              <a:solidFill>
                <a:srgbClr val="0456A2"/>
              </a:solidFill>
            </a:endParaRPr>
          </a:p>
          <a:p>
            <a:r>
              <a:rPr lang="nl-NL" dirty="0">
                <a:solidFill>
                  <a:srgbClr val="0456A2"/>
                </a:solidFill>
              </a:rPr>
              <a:t>DV = decoderen en vloeiendheid </a:t>
            </a:r>
          </a:p>
          <a:p>
            <a:r>
              <a:rPr lang="nl-NL" dirty="0">
                <a:solidFill>
                  <a:srgbClr val="0456A2"/>
                </a:solidFill>
              </a:rPr>
              <a:t>EV= ervarings- en taalbasis </a:t>
            </a:r>
            <a:r>
              <a:rPr lang="nl-NL" sz="2400" dirty="0">
                <a:solidFill>
                  <a:srgbClr val="0456A2"/>
                </a:solidFill>
              </a:rPr>
              <a:t>(wat weet je al van dit </a:t>
            </a:r>
            <a:br>
              <a:rPr lang="nl-NL" sz="2400" dirty="0">
                <a:solidFill>
                  <a:srgbClr val="0456A2"/>
                </a:solidFill>
              </a:rPr>
            </a:br>
            <a:r>
              <a:rPr lang="nl-NL" sz="2400" dirty="0">
                <a:solidFill>
                  <a:srgbClr val="0456A2"/>
                </a:solidFill>
              </a:rPr>
              <a:t>onderwerp, woordenschat)</a:t>
            </a:r>
          </a:p>
          <a:p>
            <a:r>
              <a:rPr lang="nl-NL" dirty="0">
                <a:solidFill>
                  <a:srgbClr val="0456A2"/>
                </a:solidFill>
              </a:rPr>
              <a:t>LMH = leesmotivatie en hoeveelheid tekst</a:t>
            </a:r>
          </a:p>
          <a:p>
            <a:r>
              <a:rPr lang="nl-NL" dirty="0">
                <a:solidFill>
                  <a:srgbClr val="0456A2"/>
                </a:solidFill>
              </a:rPr>
              <a:t>TK= tekstkwaliteit </a:t>
            </a:r>
            <a:r>
              <a:rPr lang="nl-NL" sz="2400" dirty="0">
                <a:solidFill>
                  <a:srgbClr val="0456A2"/>
                </a:solidFill>
              </a:rPr>
              <a:t>(rijke teksten, meerdere teksten over een onderwerp)</a:t>
            </a:r>
          </a:p>
          <a:p>
            <a:r>
              <a:rPr lang="nl-NL" dirty="0">
                <a:solidFill>
                  <a:srgbClr val="0456A2"/>
                </a:solidFill>
              </a:rPr>
              <a:t>AD = actief denken </a:t>
            </a:r>
            <a:r>
              <a:rPr lang="nl-NL" sz="2400" dirty="0">
                <a:solidFill>
                  <a:srgbClr val="0456A2"/>
                </a:solidFill>
              </a:rPr>
              <a:t>(gesprekken, schrijven over teksten, interessante 					     betekenisvolle opdrachten)</a:t>
            </a:r>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4" name="Afbeelding 3">
            <a:extLst>
              <a:ext uri="{FF2B5EF4-FFF2-40B4-BE49-F238E27FC236}">
                <a16:creationId xmlns:a16="http://schemas.microsoft.com/office/drawing/2014/main" id="{8B8FFD97-3D45-9BFF-146D-550B93C6C422}"/>
              </a:ext>
            </a:extLst>
          </p:cNvPr>
          <p:cNvPicPr>
            <a:picLocks noChangeAspect="1"/>
          </p:cNvPicPr>
          <p:nvPr/>
        </p:nvPicPr>
        <p:blipFill>
          <a:blip r:embed="rId4"/>
          <a:stretch>
            <a:fillRect/>
          </a:stretch>
        </p:blipFill>
        <p:spPr>
          <a:xfrm rot="836555">
            <a:off x="9129859" y="252021"/>
            <a:ext cx="2553654" cy="3776351"/>
          </a:xfrm>
          <a:prstGeom prst="rect">
            <a:avLst/>
          </a:prstGeom>
        </p:spPr>
      </p:pic>
    </p:spTree>
    <p:extLst>
      <p:ext uri="{BB962C8B-B14F-4D97-AF65-F5344CB8AC3E}">
        <p14:creationId xmlns:p14="http://schemas.microsoft.com/office/powerpoint/2010/main" val="386305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Leerlijn begrijpend lezen</a:t>
            </a:r>
            <a:endParaRPr lang="nl-NL" sz="3600" dirty="0"/>
          </a:p>
        </p:txBody>
      </p:sp>
      <p:sp>
        <p:nvSpPr>
          <p:cNvPr id="3" name="Tijdelijke aanduiding voor inhoud 2"/>
          <p:cNvSpPr>
            <a:spLocks noGrp="1"/>
          </p:cNvSpPr>
          <p:nvPr>
            <p:ph idx="1"/>
          </p:nvPr>
        </p:nvSpPr>
        <p:spPr>
          <a:xfrm>
            <a:off x="677468" y="1252943"/>
            <a:ext cx="9592967" cy="4670779"/>
          </a:xfrm>
          <a:noFill/>
        </p:spPr>
        <p:txBody>
          <a:bodyPr>
            <a:normAutofit/>
          </a:bodyPr>
          <a:lstStyle/>
          <a:p>
            <a:r>
              <a:rPr lang="nl-NL" dirty="0">
                <a:solidFill>
                  <a:srgbClr val="0456A2"/>
                </a:solidFill>
              </a:rPr>
              <a:t>Begrijpend lezen is alleen in Nederland een apart vak</a:t>
            </a:r>
          </a:p>
          <a:p>
            <a:r>
              <a:rPr lang="nl-NL" dirty="0">
                <a:solidFill>
                  <a:srgbClr val="0456A2"/>
                </a:solidFill>
              </a:rPr>
              <a:t>Scores voor leesbegrip belangrijk bij de verwijzing naar het VO</a:t>
            </a:r>
          </a:p>
          <a:p>
            <a:r>
              <a:rPr lang="nl-NL" dirty="0">
                <a:solidFill>
                  <a:srgbClr val="0456A2"/>
                </a:solidFill>
              </a:rPr>
              <a:t>Leesbegrip komt op vergelijkbare wijze tot stand als mondelinge taal</a:t>
            </a:r>
          </a:p>
          <a:p>
            <a:r>
              <a:rPr lang="nl-NL" dirty="0">
                <a:solidFill>
                  <a:srgbClr val="0456A2"/>
                </a:solidFill>
              </a:rPr>
              <a:t>Begrijpen van een tekst verloopt grotendeels onbewust</a:t>
            </a:r>
          </a:p>
          <a:p>
            <a:r>
              <a:rPr lang="nl-NL" dirty="0">
                <a:solidFill>
                  <a:srgbClr val="0456A2"/>
                </a:solidFill>
              </a:rPr>
              <a:t>Soms zijn onbewuste processen niet toereikend: dan kan een lezer ervoor kiezen om bewust iets te herhalen, langzamer lezen etc.</a:t>
            </a:r>
          </a:p>
          <a:p>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3919736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1401" y="-114301"/>
            <a:ext cx="10837063" cy="1143000"/>
          </a:xfrm>
        </p:spPr>
        <p:txBody>
          <a:bodyPr>
            <a:normAutofit/>
          </a:bodyPr>
          <a:lstStyle/>
          <a:p>
            <a:r>
              <a:rPr lang="nl-NL" sz="3600" dirty="0">
                <a:solidFill>
                  <a:srgbClr val="00BFFE"/>
                </a:solidFill>
                <a:latin typeface="Arial Rounded MT Bold" panose="020F0704030504030204" pitchFamily="34" charset="0"/>
              </a:rPr>
              <a:t>Begrijpend lezen: tekst- hart -hoofdvragen</a:t>
            </a:r>
            <a:endParaRPr lang="nl-NL" sz="3600" dirty="0"/>
          </a:p>
        </p:txBody>
      </p:sp>
      <p:sp>
        <p:nvSpPr>
          <p:cNvPr id="3" name="Tijdelijke aanduiding voor inhoud 2"/>
          <p:cNvSpPr>
            <a:spLocks noGrp="1"/>
          </p:cNvSpPr>
          <p:nvPr>
            <p:ph idx="1"/>
          </p:nvPr>
        </p:nvSpPr>
        <p:spPr>
          <a:xfrm>
            <a:off x="745333" y="842494"/>
            <a:ext cx="10769197" cy="5267434"/>
          </a:xfrm>
          <a:noFill/>
        </p:spPr>
        <p:txBody>
          <a:bodyPr>
            <a:normAutofit fontScale="92500" lnSpcReduction="20000"/>
          </a:bodyPr>
          <a:lstStyle/>
          <a:p>
            <a:endParaRPr lang="nl-NL" dirty="0">
              <a:solidFill>
                <a:srgbClr val="0456A2"/>
              </a:solidFill>
            </a:endParaRPr>
          </a:p>
          <a:p>
            <a:r>
              <a:rPr lang="nl-NL" dirty="0">
                <a:solidFill>
                  <a:srgbClr val="0456A2"/>
                </a:solidFill>
              </a:rPr>
              <a:t>Denken over tekstvragen: </a:t>
            </a:r>
          </a:p>
          <a:p>
            <a:pPr lvl="1"/>
            <a:r>
              <a:rPr lang="nl-NL" dirty="0">
                <a:solidFill>
                  <a:srgbClr val="0456A2"/>
                </a:solidFill>
              </a:rPr>
              <a:t>waar gaat deze tekst over, wat wil de maker vertellen</a:t>
            </a:r>
          </a:p>
          <a:p>
            <a:pPr marL="457200" lvl="1" indent="0">
              <a:buNone/>
            </a:pPr>
            <a:endParaRPr lang="nl-NL" dirty="0">
              <a:solidFill>
                <a:srgbClr val="0456A2"/>
              </a:solidFill>
            </a:endParaRPr>
          </a:p>
          <a:p>
            <a:r>
              <a:rPr lang="nl-NL" dirty="0">
                <a:solidFill>
                  <a:srgbClr val="0456A2"/>
                </a:solidFill>
              </a:rPr>
              <a:t>Denken over hoofdvragen</a:t>
            </a:r>
          </a:p>
          <a:p>
            <a:pPr lvl="1"/>
            <a:r>
              <a:rPr lang="nl-NL" dirty="0">
                <a:solidFill>
                  <a:srgbClr val="0456A2"/>
                </a:solidFill>
              </a:rPr>
              <a:t>Wat valt je op, wat voor nieuws heb je geleerd? </a:t>
            </a:r>
            <a:r>
              <a:rPr lang="nl-NL" dirty="0" err="1">
                <a:solidFill>
                  <a:srgbClr val="0456A2"/>
                </a:solidFill>
              </a:rPr>
              <a:t>etc</a:t>
            </a:r>
            <a:endParaRPr lang="nl-NL" dirty="0">
              <a:solidFill>
                <a:srgbClr val="0456A2"/>
              </a:solidFill>
            </a:endParaRPr>
          </a:p>
          <a:p>
            <a:endParaRPr lang="nl-NL" dirty="0">
              <a:solidFill>
                <a:srgbClr val="0456A2"/>
              </a:solidFill>
            </a:endParaRPr>
          </a:p>
          <a:p>
            <a:r>
              <a:rPr lang="nl-NL" dirty="0">
                <a:solidFill>
                  <a:srgbClr val="0456A2"/>
                </a:solidFill>
              </a:rPr>
              <a:t>Denken over hartvragen</a:t>
            </a:r>
          </a:p>
          <a:p>
            <a:pPr lvl="1"/>
            <a:r>
              <a:rPr lang="nl-NL" dirty="0">
                <a:solidFill>
                  <a:srgbClr val="0456A2"/>
                </a:solidFill>
              </a:rPr>
              <a:t>Wat voel je bij de tekst? Wat vond jij het mooist?</a:t>
            </a:r>
          </a:p>
          <a:p>
            <a:pPr marL="457200" lvl="1" indent="0">
              <a:buNone/>
            </a:pPr>
            <a:endParaRPr lang="nl-NL" dirty="0">
              <a:solidFill>
                <a:srgbClr val="0456A2"/>
              </a:solidFill>
            </a:endParaRPr>
          </a:p>
          <a:p>
            <a:endParaRPr lang="nl-NL" dirty="0">
              <a:solidFill>
                <a:srgbClr val="0456A2"/>
              </a:solidFill>
            </a:endParaRPr>
          </a:p>
          <a:p>
            <a:pPr>
              <a:buFont typeface="Wingdings" panose="05000000000000000000" pitchFamily="2" charset="2"/>
              <a:buChar char="Ø"/>
            </a:pPr>
            <a:r>
              <a:rPr lang="nl-NL" dirty="0">
                <a:solidFill>
                  <a:srgbClr val="0456A2"/>
                </a:solidFill>
              </a:rPr>
              <a:t> Een of twee vragen per tekst, niet alle vragen bespreken</a:t>
            </a:r>
          </a:p>
          <a:p>
            <a:pPr>
              <a:buFont typeface="Wingdings" panose="05000000000000000000" pitchFamily="2" charset="2"/>
              <a:buChar char="Ø"/>
            </a:pPr>
            <a:r>
              <a:rPr lang="nl-NL" dirty="0">
                <a:solidFill>
                  <a:srgbClr val="0456A2"/>
                </a:solidFill>
              </a:rPr>
              <a:t> Woordenschat is belangrijke basis, maar ga geen losse woorden trainen</a:t>
            </a:r>
          </a:p>
          <a:p>
            <a:pPr>
              <a:buFont typeface="Wingdings" panose="05000000000000000000" pitchFamily="2" charset="2"/>
              <a:buChar char="Ø"/>
            </a:pPr>
            <a:r>
              <a:rPr lang="nl-NL" dirty="0">
                <a:solidFill>
                  <a:srgbClr val="0456A2"/>
                </a:solidFill>
              </a:rPr>
              <a:t> Lezen en voorlezen!!</a:t>
            </a:r>
          </a:p>
          <a:p>
            <a:pPr marL="457200" lvl="1" indent="0">
              <a:buNone/>
            </a:pPr>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endParaRPr lang="nl-NL" dirty="0">
              <a:solidFill>
                <a:srgbClr val="0456A2"/>
              </a:solidFill>
            </a:endParaRPr>
          </a:p>
          <a:p>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540938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F163343-BFE1-4647-B0C9-718197C8D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C5ABFC50-18BC-4340-A707-6DA9CD96AA25}"/>
              </a:ext>
            </a:extLst>
          </p:cNvPr>
          <p:cNvPicPr>
            <a:picLocks noChangeAspect="1"/>
          </p:cNvPicPr>
          <p:nvPr/>
        </p:nvPicPr>
        <p:blipFill>
          <a:blip r:embed="rId4"/>
          <a:stretch>
            <a:fillRect/>
          </a:stretch>
        </p:blipFill>
        <p:spPr>
          <a:xfrm>
            <a:off x="3473726" y="0"/>
            <a:ext cx="4914900" cy="6908884"/>
          </a:xfrm>
          <a:prstGeom prst="rect">
            <a:avLst/>
          </a:prstGeom>
        </p:spPr>
      </p:pic>
    </p:spTree>
    <p:extLst>
      <p:ext uri="{BB962C8B-B14F-4D97-AF65-F5344CB8AC3E}">
        <p14:creationId xmlns:p14="http://schemas.microsoft.com/office/powerpoint/2010/main" val="2128760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813201" y="957108"/>
            <a:ext cx="10769197" cy="4670779"/>
          </a:xfrm>
          <a:noFill/>
        </p:spPr>
        <p:txBody>
          <a:bodyPr>
            <a:normAutofit lnSpcReduction="10000"/>
          </a:bodyPr>
          <a:lstStyle/>
          <a:p>
            <a:pPr marL="0" indent="0">
              <a:buNone/>
            </a:pPr>
            <a:r>
              <a:rPr lang="nl-NL" b="1" dirty="0">
                <a:solidFill>
                  <a:srgbClr val="0456A2"/>
                </a:solidFill>
              </a:rPr>
              <a:t>Schrijven (stellen)</a:t>
            </a:r>
          </a:p>
          <a:p>
            <a:pPr marL="0" indent="0">
              <a:buNone/>
            </a:pPr>
            <a:endParaRPr lang="nl-NL" dirty="0">
              <a:solidFill>
                <a:srgbClr val="0456A2"/>
              </a:solidFill>
            </a:endParaRPr>
          </a:p>
          <a:p>
            <a:pPr marL="0" indent="0">
              <a:buNone/>
            </a:pPr>
            <a:r>
              <a:rPr lang="nl-NL" dirty="0">
                <a:solidFill>
                  <a:srgbClr val="0456A2"/>
                </a:solidFill>
              </a:rPr>
              <a:t>Wat zijn goede schrijfopdrachten?</a:t>
            </a:r>
          </a:p>
          <a:p>
            <a:pPr marL="0" indent="0">
              <a:buNone/>
            </a:pPr>
            <a:r>
              <a:rPr lang="nl-NL" dirty="0">
                <a:solidFill>
                  <a:srgbClr val="0456A2"/>
                </a:solidFill>
              </a:rPr>
              <a:t>Dit is een punt van aandacht voor een later moment om goed over na te denken. Zie ook Rijke taal, vanaf </a:t>
            </a:r>
            <a:r>
              <a:rPr lang="nl-NL" dirty="0" err="1">
                <a:solidFill>
                  <a:srgbClr val="0456A2"/>
                </a:solidFill>
              </a:rPr>
              <a:t>blz</a:t>
            </a:r>
            <a:r>
              <a:rPr lang="nl-NL" dirty="0">
                <a:solidFill>
                  <a:srgbClr val="0456A2"/>
                </a:solidFill>
              </a:rPr>
              <a:t> 316.</a:t>
            </a:r>
          </a:p>
          <a:p>
            <a:pPr marL="0" indent="0">
              <a:buNone/>
            </a:pPr>
            <a:r>
              <a:rPr lang="nl-NL" dirty="0">
                <a:solidFill>
                  <a:srgbClr val="0456A2"/>
                </a:solidFill>
              </a:rPr>
              <a:t>Voor nu: gebruik schrijfopdrachten uit de methode aangevuld met eigen opdrachten.</a:t>
            </a:r>
          </a:p>
          <a:p>
            <a:pPr marL="0" indent="0">
              <a:buNone/>
            </a:pPr>
            <a:endParaRPr lang="nl-NL" dirty="0">
              <a:solidFill>
                <a:srgbClr val="0456A2"/>
              </a:solidFill>
            </a:endParaRPr>
          </a:p>
          <a:p>
            <a:pPr marL="0" indent="0">
              <a:buNone/>
            </a:pPr>
            <a:r>
              <a:rPr lang="nl-NL" dirty="0">
                <a:solidFill>
                  <a:srgbClr val="0456A2"/>
                </a:solidFill>
                <a:hlinkClick r:id="rId3"/>
              </a:rPr>
              <a:t>https://www.kennisrotonde.nl/vraag-en-antwoord/Correcte-zinnen-formuleren-in-schrijfopdrachten</a:t>
            </a: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6781743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B49CF-54C5-862D-766C-6C816754A4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9D80F66-6912-B8E3-D6E6-C821422E2C4B}"/>
              </a:ext>
            </a:extLst>
          </p:cNvPr>
          <p:cNvSpPr>
            <a:spLocks noGrp="1"/>
          </p:cNvSpPr>
          <p:nvPr>
            <p:ph type="title"/>
          </p:nvPr>
        </p:nvSpPr>
        <p:spPr>
          <a:xfrm>
            <a:off x="544996" y="184143"/>
            <a:ext cx="11102008" cy="1325563"/>
          </a:xfrm>
        </p:spPr>
        <p:txBody>
          <a:bodyPr/>
          <a:lstStyle/>
          <a:p>
            <a:r>
              <a:rPr lang="nl-NL" dirty="0">
                <a:solidFill>
                  <a:srgbClr val="002060"/>
                </a:solidFill>
                <a:latin typeface="Arial Rounded MT Bold" panose="020F0704030504030204" pitchFamily="34" charset="0"/>
              </a:rPr>
              <a:t>Plenaire bespreking: wat leer je bij taal?</a:t>
            </a:r>
          </a:p>
        </p:txBody>
      </p:sp>
      <p:sp>
        <p:nvSpPr>
          <p:cNvPr id="3" name="Tekstvak 2">
            <a:extLst>
              <a:ext uri="{FF2B5EF4-FFF2-40B4-BE49-F238E27FC236}">
                <a16:creationId xmlns:a16="http://schemas.microsoft.com/office/drawing/2014/main" id="{CEEF389B-2D29-9CE3-638F-E0206769410F}"/>
              </a:ext>
            </a:extLst>
          </p:cNvPr>
          <p:cNvSpPr txBox="1"/>
          <p:nvPr/>
        </p:nvSpPr>
        <p:spPr>
          <a:xfrm>
            <a:off x="1082488" y="1580029"/>
            <a:ext cx="2776818" cy="369332"/>
          </a:xfrm>
          <a:prstGeom prst="rect">
            <a:avLst/>
          </a:prstGeom>
          <a:noFill/>
        </p:spPr>
        <p:txBody>
          <a:bodyPr wrap="square" rtlCol="0">
            <a:spAutoFit/>
          </a:bodyPr>
          <a:lstStyle/>
          <a:p>
            <a:r>
              <a:rPr lang="nl-NL" dirty="0">
                <a:solidFill>
                  <a:srgbClr val="002060"/>
                </a:solidFill>
                <a:latin typeface="Arial Rounded MT Bold" panose="020F0704030504030204" pitchFamily="34" charset="0"/>
              </a:rPr>
              <a:t>Technisch lezen</a:t>
            </a:r>
            <a:endParaRPr lang="nl-NL" dirty="0"/>
          </a:p>
        </p:txBody>
      </p:sp>
      <p:sp>
        <p:nvSpPr>
          <p:cNvPr id="4" name="Tekstvak 3">
            <a:extLst>
              <a:ext uri="{FF2B5EF4-FFF2-40B4-BE49-F238E27FC236}">
                <a16:creationId xmlns:a16="http://schemas.microsoft.com/office/drawing/2014/main" id="{71E98392-4ECC-7B87-147C-5FBC5F2BE16E}"/>
              </a:ext>
            </a:extLst>
          </p:cNvPr>
          <p:cNvSpPr txBox="1"/>
          <p:nvPr/>
        </p:nvSpPr>
        <p:spPr>
          <a:xfrm>
            <a:off x="1013011" y="3050241"/>
            <a:ext cx="2776818" cy="369332"/>
          </a:xfrm>
          <a:prstGeom prst="rect">
            <a:avLst/>
          </a:prstGeom>
          <a:noFill/>
        </p:spPr>
        <p:txBody>
          <a:bodyPr wrap="square" rtlCol="0">
            <a:spAutoFit/>
          </a:bodyPr>
          <a:lstStyle/>
          <a:p>
            <a:r>
              <a:rPr lang="nl-NL" dirty="0">
                <a:solidFill>
                  <a:srgbClr val="002060"/>
                </a:solidFill>
                <a:latin typeface="Arial Rounded MT Bold" panose="020F0704030504030204" pitchFamily="34" charset="0"/>
              </a:rPr>
              <a:t>Mondelinge taal</a:t>
            </a:r>
            <a:endParaRPr lang="nl-NL" dirty="0"/>
          </a:p>
        </p:txBody>
      </p:sp>
      <p:sp>
        <p:nvSpPr>
          <p:cNvPr id="5" name="Tekstvak 4">
            <a:extLst>
              <a:ext uri="{FF2B5EF4-FFF2-40B4-BE49-F238E27FC236}">
                <a16:creationId xmlns:a16="http://schemas.microsoft.com/office/drawing/2014/main" id="{E33AD90E-CFC2-124C-7757-ECACA82A7C8C}"/>
              </a:ext>
            </a:extLst>
          </p:cNvPr>
          <p:cNvSpPr txBox="1"/>
          <p:nvPr/>
        </p:nvSpPr>
        <p:spPr>
          <a:xfrm>
            <a:off x="1723464" y="5093305"/>
            <a:ext cx="2776818" cy="369332"/>
          </a:xfrm>
          <a:prstGeom prst="rect">
            <a:avLst/>
          </a:prstGeom>
          <a:noFill/>
        </p:spPr>
        <p:txBody>
          <a:bodyPr wrap="square" rtlCol="0">
            <a:spAutoFit/>
          </a:bodyPr>
          <a:lstStyle/>
          <a:p>
            <a:r>
              <a:rPr lang="nl-NL" dirty="0">
                <a:solidFill>
                  <a:srgbClr val="002060"/>
                </a:solidFill>
                <a:latin typeface="Arial Rounded MT Bold" panose="020F0704030504030204" pitchFamily="34" charset="0"/>
              </a:rPr>
              <a:t>Spelling</a:t>
            </a:r>
            <a:endParaRPr lang="nl-NL" dirty="0"/>
          </a:p>
        </p:txBody>
      </p:sp>
      <p:sp>
        <p:nvSpPr>
          <p:cNvPr id="6" name="Tekstvak 5">
            <a:extLst>
              <a:ext uri="{FF2B5EF4-FFF2-40B4-BE49-F238E27FC236}">
                <a16:creationId xmlns:a16="http://schemas.microsoft.com/office/drawing/2014/main" id="{99A5B867-6FBB-B697-02C4-125FDD166454}"/>
              </a:ext>
            </a:extLst>
          </p:cNvPr>
          <p:cNvSpPr txBox="1"/>
          <p:nvPr/>
        </p:nvSpPr>
        <p:spPr>
          <a:xfrm>
            <a:off x="4500282" y="3953888"/>
            <a:ext cx="2776818" cy="646331"/>
          </a:xfrm>
          <a:prstGeom prst="rect">
            <a:avLst/>
          </a:prstGeom>
          <a:noFill/>
        </p:spPr>
        <p:txBody>
          <a:bodyPr wrap="square" rtlCol="0">
            <a:spAutoFit/>
          </a:bodyPr>
          <a:lstStyle/>
          <a:p>
            <a:r>
              <a:rPr lang="nl-NL" dirty="0">
                <a:solidFill>
                  <a:srgbClr val="002060"/>
                </a:solidFill>
                <a:latin typeface="Arial Rounded MT Bold" panose="020F0704030504030204" pitchFamily="34" charset="0"/>
              </a:rPr>
              <a:t>Woordbenoeming en zinsontleding</a:t>
            </a:r>
            <a:endParaRPr lang="nl-NL" dirty="0"/>
          </a:p>
        </p:txBody>
      </p:sp>
      <p:sp>
        <p:nvSpPr>
          <p:cNvPr id="7" name="Tekstvak 6">
            <a:extLst>
              <a:ext uri="{FF2B5EF4-FFF2-40B4-BE49-F238E27FC236}">
                <a16:creationId xmlns:a16="http://schemas.microsoft.com/office/drawing/2014/main" id="{99096954-D7EF-D45D-7424-C6079198AAE6}"/>
              </a:ext>
            </a:extLst>
          </p:cNvPr>
          <p:cNvSpPr txBox="1"/>
          <p:nvPr/>
        </p:nvSpPr>
        <p:spPr>
          <a:xfrm>
            <a:off x="4500282" y="2095307"/>
            <a:ext cx="2776818" cy="369332"/>
          </a:xfrm>
          <a:prstGeom prst="rect">
            <a:avLst/>
          </a:prstGeom>
          <a:noFill/>
        </p:spPr>
        <p:txBody>
          <a:bodyPr wrap="square" rtlCol="0">
            <a:spAutoFit/>
          </a:bodyPr>
          <a:lstStyle/>
          <a:p>
            <a:r>
              <a:rPr lang="nl-NL" dirty="0">
                <a:solidFill>
                  <a:srgbClr val="002060"/>
                </a:solidFill>
                <a:latin typeface="Arial Rounded MT Bold" panose="020F0704030504030204" pitchFamily="34" charset="0"/>
              </a:rPr>
              <a:t>Taalbeschouwing</a:t>
            </a:r>
            <a:endParaRPr lang="nl-NL" dirty="0"/>
          </a:p>
        </p:txBody>
      </p:sp>
      <p:sp>
        <p:nvSpPr>
          <p:cNvPr id="8" name="Tekstvak 7">
            <a:extLst>
              <a:ext uri="{FF2B5EF4-FFF2-40B4-BE49-F238E27FC236}">
                <a16:creationId xmlns:a16="http://schemas.microsoft.com/office/drawing/2014/main" id="{B650F819-B923-7F31-8AAF-6D121ED9A196}"/>
              </a:ext>
            </a:extLst>
          </p:cNvPr>
          <p:cNvSpPr txBox="1"/>
          <p:nvPr/>
        </p:nvSpPr>
        <p:spPr>
          <a:xfrm>
            <a:off x="8083923" y="3866483"/>
            <a:ext cx="2776818" cy="369332"/>
          </a:xfrm>
          <a:prstGeom prst="rect">
            <a:avLst/>
          </a:prstGeom>
          <a:noFill/>
        </p:spPr>
        <p:txBody>
          <a:bodyPr wrap="square" rtlCol="0">
            <a:spAutoFit/>
          </a:bodyPr>
          <a:lstStyle/>
          <a:p>
            <a:r>
              <a:rPr lang="nl-NL" dirty="0">
                <a:solidFill>
                  <a:srgbClr val="002060"/>
                </a:solidFill>
                <a:latin typeface="Arial Rounded MT Bold" panose="020F0704030504030204" pitchFamily="34" charset="0"/>
              </a:rPr>
              <a:t>Schrijven van teksten</a:t>
            </a:r>
            <a:endParaRPr lang="nl-NL" dirty="0"/>
          </a:p>
        </p:txBody>
      </p:sp>
      <p:sp>
        <p:nvSpPr>
          <p:cNvPr id="9" name="Tekstvak 8">
            <a:extLst>
              <a:ext uri="{FF2B5EF4-FFF2-40B4-BE49-F238E27FC236}">
                <a16:creationId xmlns:a16="http://schemas.microsoft.com/office/drawing/2014/main" id="{9F7002E4-29A6-5087-118A-770ACD8A3FA7}"/>
              </a:ext>
            </a:extLst>
          </p:cNvPr>
          <p:cNvSpPr txBox="1"/>
          <p:nvPr/>
        </p:nvSpPr>
        <p:spPr>
          <a:xfrm>
            <a:off x="7028328" y="5530334"/>
            <a:ext cx="2776818" cy="369332"/>
          </a:xfrm>
          <a:prstGeom prst="rect">
            <a:avLst/>
          </a:prstGeom>
          <a:noFill/>
        </p:spPr>
        <p:txBody>
          <a:bodyPr wrap="square" rtlCol="0">
            <a:spAutoFit/>
          </a:bodyPr>
          <a:lstStyle/>
          <a:p>
            <a:r>
              <a:rPr lang="nl-NL" dirty="0">
                <a:solidFill>
                  <a:srgbClr val="002060"/>
                </a:solidFill>
                <a:latin typeface="Arial Rounded MT Bold" panose="020F0704030504030204" pitchFamily="34" charset="0"/>
              </a:rPr>
              <a:t>Lezen / literatuur</a:t>
            </a:r>
            <a:endParaRPr lang="nl-NL" dirty="0"/>
          </a:p>
        </p:txBody>
      </p:sp>
      <p:sp>
        <p:nvSpPr>
          <p:cNvPr id="10" name="Tekstvak 9">
            <a:extLst>
              <a:ext uri="{FF2B5EF4-FFF2-40B4-BE49-F238E27FC236}">
                <a16:creationId xmlns:a16="http://schemas.microsoft.com/office/drawing/2014/main" id="{94B79D4F-D3FA-BCE8-F9A8-7DC38AE7210A}"/>
              </a:ext>
            </a:extLst>
          </p:cNvPr>
          <p:cNvSpPr txBox="1"/>
          <p:nvPr/>
        </p:nvSpPr>
        <p:spPr>
          <a:xfrm>
            <a:off x="8870186" y="2279973"/>
            <a:ext cx="2776818" cy="646331"/>
          </a:xfrm>
          <a:prstGeom prst="rect">
            <a:avLst/>
          </a:prstGeom>
          <a:noFill/>
        </p:spPr>
        <p:txBody>
          <a:bodyPr wrap="square" rtlCol="0">
            <a:spAutoFit/>
          </a:bodyPr>
          <a:lstStyle/>
          <a:p>
            <a:r>
              <a:rPr lang="nl-NL" dirty="0">
                <a:solidFill>
                  <a:srgbClr val="002060"/>
                </a:solidFill>
                <a:latin typeface="Arial Rounded MT Bold" panose="020F0704030504030204" pitchFamily="34" charset="0"/>
              </a:rPr>
              <a:t>Begrijpend lezen? Kennis?</a:t>
            </a:r>
            <a:endParaRPr lang="nl-NL" dirty="0"/>
          </a:p>
        </p:txBody>
      </p:sp>
    </p:spTree>
    <p:extLst>
      <p:ext uri="{BB962C8B-B14F-4D97-AF65-F5344CB8AC3E}">
        <p14:creationId xmlns:p14="http://schemas.microsoft.com/office/powerpoint/2010/main" val="5476599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79267" y="0"/>
            <a:ext cx="10837063" cy="1143000"/>
          </a:xfrm>
        </p:spPr>
        <p:txBody>
          <a:bodyPr>
            <a:normAutofit/>
          </a:bodyPr>
          <a:lstStyle/>
          <a:p>
            <a:r>
              <a:rPr lang="nl-NL" sz="3600" dirty="0">
                <a:solidFill>
                  <a:srgbClr val="00BFFE"/>
                </a:solidFill>
                <a:latin typeface="Arial Rounded MT Bold" panose="020F0704030504030204" pitchFamily="34" charset="0"/>
              </a:rPr>
              <a:t>Opdracht 3 groep 3 t/m 8</a:t>
            </a:r>
            <a:endParaRPr lang="nl-NL" sz="3600" dirty="0"/>
          </a:p>
        </p:txBody>
      </p:sp>
      <p:sp>
        <p:nvSpPr>
          <p:cNvPr id="3" name="Tijdelijke aanduiding voor inhoud 2"/>
          <p:cNvSpPr>
            <a:spLocks noGrp="1"/>
          </p:cNvSpPr>
          <p:nvPr>
            <p:ph idx="1"/>
          </p:nvPr>
        </p:nvSpPr>
        <p:spPr>
          <a:xfrm>
            <a:off x="779267" y="961466"/>
            <a:ext cx="11154998" cy="5056094"/>
          </a:xfrm>
          <a:noFill/>
        </p:spPr>
        <p:txBody>
          <a:bodyPr>
            <a:normAutofit fontScale="92500" lnSpcReduction="20000"/>
          </a:bodyPr>
          <a:lstStyle/>
          <a:p>
            <a:pPr marL="0" indent="0">
              <a:buNone/>
            </a:pPr>
            <a:r>
              <a:rPr lang="nl-NL" b="1" dirty="0">
                <a:solidFill>
                  <a:srgbClr val="0456A2"/>
                </a:solidFill>
              </a:rPr>
              <a:t>Bekijk alle taaldoelen uit Staal (Excelbestand)</a:t>
            </a:r>
          </a:p>
          <a:p>
            <a:pPr marL="0" indent="0">
              <a:buNone/>
            </a:pPr>
            <a:endParaRPr lang="nl-NL" b="1" dirty="0">
              <a:solidFill>
                <a:srgbClr val="0456A2"/>
              </a:solidFill>
            </a:endParaRPr>
          </a:p>
          <a:p>
            <a:pPr marL="0" indent="0">
              <a:buNone/>
            </a:pPr>
            <a:r>
              <a:rPr lang="nl-NL" b="1" dirty="0">
                <a:solidFill>
                  <a:srgbClr val="0456A2"/>
                </a:solidFill>
              </a:rPr>
              <a:t>Geef met een kleur aan:</a:t>
            </a:r>
          </a:p>
          <a:p>
            <a:pPr>
              <a:buFontTx/>
              <a:buChar char="-"/>
            </a:pPr>
            <a:r>
              <a:rPr lang="nl-NL" b="1" dirty="0">
                <a:solidFill>
                  <a:srgbClr val="0456A2"/>
                </a:solidFill>
              </a:rPr>
              <a:t>Welk doel kan ik eventueel schrappen?</a:t>
            </a:r>
          </a:p>
          <a:p>
            <a:pPr>
              <a:buFontTx/>
              <a:buChar char="-"/>
            </a:pPr>
            <a:r>
              <a:rPr lang="nl-NL" b="1" dirty="0">
                <a:solidFill>
                  <a:srgbClr val="0456A2"/>
                </a:solidFill>
              </a:rPr>
              <a:t>Welk doel doe ik bij een ander vak?</a:t>
            </a:r>
          </a:p>
          <a:p>
            <a:pPr>
              <a:buFontTx/>
              <a:buChar char="-"/>
            </a:pPr>
            <a:r>
              <a:rPr lang="nl-NL" b="1" dirty="0">
                <a:solidFill>
                  <a:srgbClr val="0456A2"/>
                </a:solidFill>
              </a:rPr>
              <a:t>Welk doel is wel relevant bij taal?</a:t>
            </a:r>
          </a:p>
          <a:p>
            <a:pPr>
              <a:buFontTx/>
              <a:buChar char="-"/>
            </a:pPr>
            <a:r>
              <a:rPr lang="nl-NL" b="1" dirty="0">
                <a:solidFill>
                  <a:srgbClr val="0456A2"/>
                </a:solidFill>
              </a:rPr>
              <a:t>Waar zit overlap met andere vakken?</a:t>
            </a:r>
          </a:p>
          <a:p>
            <a:pPr>
              <a:buFontTx/>
              <a:buChar char="-"/>
            </a:pPr>
            <a:r>
              <a:rPr lang="nl-NL" b="1" dirty="0">
                <a:solidFill>
                  <a:srgbClr val="0456A2"/>
                </a:solidFill>
              </a:rPr>
              <a:t>Wat zou beter passen bij bijvoorbeeld Wereldoriëntatie?</a:t>
            </a:r>
          </a:p>
          <a:p>
            <a:pPr marL="0" indent="0">
              <a:buNone/>
            </a:pPr>
            <a:endParaRPr lang="nl-NL" b="1" dirty="0">
              <a:solidFill>
                <a:srgbClr val="0456A2"/>
              </a:solidFill>
            </a:endParaRPr>
          </a:p>
          <a:p>
            <a:pPr marL="0" indent="0">
              <a:buNone/>
            </a:pPr>
            <a:endParaRPr lang="nl-NL" b="1" dirty="0">
              <a:solidFill>
                <a:srgbClr val="0456A2"/>
              </a:solidFill>
            </a:endParaRPr>
          </a:p>
          <a:p>
            <a:pPr marL="0" indent="0">
              <a:buNone/>
            </a:pPr>
            <a:r>
              <a:rPr lang="nl-NL" dirty="0">
                <a:solidFill>
                  <a:srgbClr val="0456A2"/>
                </a:solidFill>
              </a:rPr>
              <a:t>Bronnen:</a:t>
            </a:r>
          </a:p>
          <a:p>
            <a:pPr marL="0" indent="0">
              <a:buNone/>
            </a:pPr>
            <a:r>
              <a:rPr lang="nl-NL" dirty="0">
                <a:solidFill>
                  <a:srgbClr val="0456A2"/>
                </a:solidFill>
              </a:rPr>
              <a:t>- Methodedoelen Staal</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4769357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Opdracht 3 groep 1 en 2</a:t>
            </a:r>
            <a:endParaRPr lang="nl-NL" sz="3600" dirty="0"/>
          </a:p>
        </p:txBody>
      </p:sp>
      <p:sp>
        <p:nvSpPr>
          <p:cNvPr id="3" name="Tijdelijke aanduiding voor inhoud 2"/>
          <p:cNvSpPr>
            <a:spLocks noGrp="1"/>
          </p:cNvSpPr>
          <p:nvPr>
            <p:ph idx="1"/>
          </p:nvPr>
        </p:nvSpPr>
        <p:spPr>
          <a:xfrm>
            <a:off x="779267" y="1093610"/>
            <a:ext cx="10769197" cy="4670779"/>
          </a:xfrm>
          <a:noFill/>
        </p:spPr>
        <p:txBody>
          <a:bodyPr>
            <a:normAutofit/>
          </a:bodyPr>
          <a:lstStyle/>
          <a:p>
            <a:pPr marL="0" indent="0">
              <a:buNone/>
            </a:pPr>
            <a:r>
              <a:rPr lang="nl-NL" b="1" dirty="0">
                <a:solidFill>
                  <a:srgbClr val="0456A2"/>
                </a:solidFill>
              </a:rPr>
              <a:t>Lees het artikel over geletterdheid in de kleutergroepen</a:t>
            </a:r>
          </a:p>
          <a:p>
            <a:pPr marL="0" indent="0">
              <a:buNone/>
            </a:pPr>
            <a:endParaRPr lang="nl-NL" b="1" dirty="0">
              <a:solidFill>
                <a:srgbClr val="0456A2"/>
              </a:solidFill>
            </a:endParaRPr>
          </a:p>
          <a:p>
            <a:pPr marL="0" indent="0">
              <a:buNone/>
            </a:pPr>
            <a:r>
              <a:rPr lang="nl-NL" dirty="0">
                <a:solidFill>
                  <a:srgbClr val="0456A2"/>
                </a:solidFill>
              </a:rPr>
              <a:t>Beschrijf wat je al doet</a:t>
            </a:r>
          </a:p>
          <a:p>
            <a:pPr marL="0" indent="0">
              <a:buNone/>
            </a:pPr>
            <a:r>
              <a:rPr lang="nl-NL" dirty="0">
                <a:solidFill>
                  <a:srgbClr val="0456A2"/>
                </a:solidFill>
              </a:rPr>
              <a:t>Benoem verbeterpunten</a:t>
            </a:r>
          </a:p>
          <a:p>
            <a:pPr marL="0" indent="0">
              <a:buNone/>
            </a:pPr>
            <a:r>
              <a:rPr lang="nl-NL" dirty="0">
                <a:solidFill>
                  <a:srgbClr val="0456A2"/>
                </a:solidFill>
              </a:rPr>
              <a:t>Hoe maak je inzichtelijk aan je collega’s of een nieuwe collega wat je precies doet (en niet doet)?</a:t>
            </a:r>
          </a:p>
          <a:p>
            <a:pPr marL="0" indent="0">
              <a:buNone/>
            </a:pPr>
            <a:r>
              <a:rPr lang="nl-NL" dirty="0">
                <a:solidFill>
                  <a:srgbClr val="0456A2"/>
                </a:solidFill>
              </a:rPr>
              <a:t>Is er een goede jaarplanning?</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3803990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91848" y="2313194"/>
            <a:ext cx="11102008" cy="1325563"/>
          </a:xfrm>
        </p:spPr>
        <p:txBody>
          <a:bodyPr/>
          <a:lstStyle/>
          <a:p>
            <a:r>
              <a:rPr lang="nl-NL" dirty="0">
                <a:solidFill>
                  <a:srgbClr val="002060"/>
                </a:solidFill>
                <a:latin typeface="Arial Rounded MT Bold" panose="020F0704030504030204" pitchFamily="34" charset="0"/>
              </a:rPr>
              <a:t>Plenaire bespreking</a:t>
            </a:r>
          </a:p>
        </p:txBody>
      </p:sp>
    </p:spTree>
    <p:extLst>
      <p:ext uri="{BB962C8B-B14F-4D97-AF65-F5344CB8AC3E}">
        <p14:creationId xmlns:p14="http://schemas.microsoft.com/office/powerpoint/2010/main" val="3479997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820939"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D9047-25CC-3654-0361-8152E5E0E3B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993B401-93DD-9E55-20C1-40B29BF50223}"/>
              </a:ext>
            </a:extLst>
          </p:cNvPr>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morgen</a:t>
            </a:r>
          </a:p>
        </p:txBody>
      </p:sp>
      <p:sp>
        <p:nvSpPr>
          <p:cNvPr id="6" name="Tijdelijke aanduiding voor inhoud 5">
            <a:extLst>
              <a:ext uri="{FF2B5EF4-FFF2-40B4-BE49-F238E27FC236}">
                <a16:creationId xmlns:a16="http://schemas.microsoft.com/office/drawing/2014/main" id="{B2E1E67E-E0B1-B8E9-F9F4-A7B9F77BBB01}"/>
              </a:ext>
            </a:extLst>
          </p:cNvPr>
          <p:cNvSpPr>
            <a:spLocks noGrp="1"/>
          </p:cNvSpPr>
          <p:nvPr>
            <p:ph idx="1"/>
          </p:nvPr>
        </p:nvSpPr>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taal per leerjaar</a:t>
            </a:r>
          </a:p>
          <a:p>
            <a:endParaRPr lang="nl-NL" dirty="0">
              <a:solidFill>
                <a:srgbClr val="0B5DA7"/>
              </a:solidFill>
            </a:endParaRPr>
          </a:p>
          <a:p>
            <a:endParaRPr lang="nl-NL" dirty="0">
              <a:solidFill>
                <a:srgbClr val="0B5DA7"/>
              </a:solidFill>
            </a:endParaRPr>
          </a:p>
        </p:txBody>
      </p:sp>
      <p:pic>
        <p:nvPicPr>
          <p:cNvPr id="7" name="Afbeelding 6">
            <a:extLst>
              <a:ext uri="{FF2B5EF4-FFF2-40B4-BE49-F238E27FC236}">
                <a16:creationId xmlns:a16="http://schemas.microsoft.com/office/drawing/2014/main" id="{91D32944-CDE4-5B08-DA0B-F454F3810352}"/>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761C5D8C-09F6-8114-4747-1C85E92CF187}"/>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984403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Van kerndoel en referentieniveau</a:t>
            </a:r>
            <a:br>
              <a:rPr lang="nl-NL" dirty="0">
                <a:solidFill>
                  <a:srgbClr val="87B632"/>
                </a:solidFill>
                <a:latin typeface="Arial Rounded MT Bold" panose="020F0704030504030204" pitchFamily="34" charset="0"/>
              </a:rPr>
            </a:br>
            <a:r>
              <a:rPr lang="nl-NL" dirty="0">
                <a:solidFill>
                  <a:srgbClr val="87B632"/>
                </a:solidFill>
                <a:latin typeface="Arial Rounded MT Bold" panose="020F0704030504030204" pitchFamily="34" charset="0"/>
              </a:rPr>
              <a:t>naar leerlijn</a:t>
            </a:r>
          </a:p>
        </p:txBody>
      </p:sp>
      <p:sp>
        <p:nvSpPr>
          <p:cNvPr id="6" name="Tijdelijke aanduiding voor inhoud 5"/>
          <p:cNvSpPr>
            <a:spLocks noGrp="1"/>
          </p:cNvSpPr>
          <p:nvPr>
            <p:ph idx="1"/>
          </p:nvPr>
        </p:nvSpPr>
        <p:spPr/>
        <p:txBody>
          <a:bodyPr/>
          <a:lstStyle/>
          <a:p>
            <a:r>
              <a:rPr lang="nl-NL" dirty="0">
                <a:solidFill>
                  <a:srgbClr val="0B5DA7"/>
                </a:solidFill>
              </a:rPr>
              <a:t>Kerndoelen</a:t>
            </a:r>
          </a:p>
          <a:p>
            <a:r>
              <a:rPr lang="nl-NL" dirty="0">
                <a:solidFill>
                  <a:srgbClr val="0B5DA7"/>
                </a:solidFill>
              </a:rPr>
              <a:t>Referentieniveaus</a:t>
            </a:r>
          </a:p>
          <a:p>
            <a:r>
              <a:rPr lang="nl-NL" dirty="0">
                <a:solidFill>
                  <a:srgbClr val="0B5DA7"/>
                </a:solidFill>
              </a:rPr>
              <a:t>Leerlijnen</a:t>
            </a:r>
          </a:p>
          <a:p>
            <a:r>
              <a:rPr lang="nl-NL" dirty="0">
                <a:solidFill>
                  <a:srgbClr val="0B5DA7"/>
                </a:solidFill>
              </a:rPr>
              <a:t>Methodedoelen</a:t>
            </a:r>
          </a:p>
          <a:p>
            <a:endParaRPr lang="nl-NL" dirty="0">
              <a:solidFill>
                <a:srgbClr val="0B5DA7"/>
              </a:solidFill>
            </a:endParaRPr>
          </a:p>
          <a:p>
            <a:pPr marL="0" indent="0">
              <a:buNone/>
            </a:pPr>
            <a:r>
              <a:rPr lang="nl-NL" dirty="0">
                <a:solidFill>
                  <a:srgbClr val="0B5DA7"/>
                </a:solidFill>
              </a:rPr>
              <a:t>Wat is het einddoel?</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4741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1287072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6703</TotalTime>
  <Words>2488</Words>
  <Application>Microsoft Office PowerPoint</Application>
  <PresentationFormat>Breedbeeld</PresentationFormat>
  <Paragraphs>387</Paragraphs>
  <Slides>68</Slides>
  <Notes>42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68</vt:i4>
      </vt:variant>
    </vt:vector>
  </HeadingPairs>
  <TitlesOfParts>
    <vt:vector size="76" baseType="lpstr">
      <vt:lpstr>Aptos</vt:lpstr>
      <vt:lpstr>Arial</vt:lpstr>
      <vt:lpstr>Arial Rounded MT Bold</vt:lpstr>
      <vt:lpstr>Calibri</vt:lpstr>
      <vt:lpstr>Calibri Light</vt:lpstr>
      <vt:lpstr>Verdana</vt:lpstr>
      <vt:lpstr>Wingdings</vt:lpstr>
      <vt:lpstr>Kantoorthema</vt:lpstr>
      <vt:lpstr>PowerPoint-presentatie</vt:lpstr>
      <vt:lpstr>Even voorstellen</vt:lpstr>
      <vt:lpstr>Studiemiddag ‘Doelgericht werken vanuit leerlijnen’</vt:lpstr>
      <vt:lpstr>Doelen voor deze middag</vt:lpstr>
      <vt:lpstr>Leerlijn</vt:lpstr>
      <vt:lpstr>Leerlijn</vt:lpstr>
      <vt:lpstr>PowerPoint-presentatie</vt:lpstr>
      <vt:lpstr>Van kerndoel en referentieniveau naar leerlijn</vt:lpstr>
      <vt:lpstr>Wat is nu precies het einddoel?  </vt:lpstr>
      <vt:lpstr>Kerndoelen  1996  van 115 naar 58  Voorbeeld, getallen en bewerkingen:  </vt:lpstr>
      <vt:lpstr>Referentieniveaus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Het zijn de einddoelen voor groep 8  Niet uitgewerkt naar de lagere groepen  Wel verder uitgewerkt in het VO en MBO: 2F, 3F etc  Soms lastig te interpreteren welk niveau nu exact bedoeld wordt </vt:lpstr>
      <vt:lpstr>Referentieniveaus rekenen, domeinen</vt:lpstr>
      <vt:lpstr>Referentieniveaus  </vt:lpstr>
      <vt:lpstr>Referentieniveaus  </vt:lpstr>
      <vt:lpstr>PowerPoint-presentatie</vt:lpstr>
      <vt:lpstr>Referentieniveaus  </vt:lpstr>
      <vt:lpstr>Doorstroomtoetsen </vt:lpstr>
      <vt:lpstr>Doorstroomtoets  </vt:lpstr>
      <vt:lpstr>Doorstroomtoets  </vt:lpstr>
      <vt:lpstr>Voorbeelden referentieopgaven doorstroomtoets</vt:lpstr>
      <vt:lpstr>PowerPoint-presentatie</vt:lpstr>
      <vt:lpstr>PowerPoint-presentatie</vt:lpstr>
      <vt:lpstr>Leerlijn taal</vt:lpstr>
      <vt:lpstr>Huidige kerndoelen Nederlands  Mondeling taalonderwijs  Kerndoel 1  De leerlingen leren informatie te verwerven uit gesproken taal. Ze leren tevens die informatie, mondeling of schriftelijk, gestructureerd weer te geven.  … Schriftelijk taalonderwijs Kerndoel 4  De leerlingen leren informatie te achterhalen in informatieve en instructieve teksten, waaronder schema's, tabellen en digitale bronnen.  Kerndoel 5  De leerlingen leren naar inhoud en vorm teksten te schrijven met verschillende functies, zoals: informeren, instrueren, overtuigen of plezier verschaffen.   … Nederlands Taalbeschouwing, waaronder strategieën  Kerndoel 10  De leerlingen leren bij de doelen onder «mondeling taalonderwijs» en «schriftelijk taalonderwijs» strategieën te herkennen, te verwoorden, te gebruiken en te beoordelen. </vt:lpstr>
      <vt:lpstr>Kerndoelen Nederlands</vt:lpstr>
      <vt:lpstr>PowerPoint-presentatie</vt:lpstr>
      <vt:lpstr>PowerPoint-presentatie</vt:lpstr>
      <vt:lpstr>PowerPoint-presentatie</vt:lpstr>
      <vt:lpstr>PowerPoint-presentatie</vt:lpstr>
      <vt:lpstr>Referentieniveaus taal, domeinen</vt:lpstr>
      <vt:lpstr>Leerlijn taal, domeinen</vt:lpstr>
      <vt:lpstr>PowerPoint-presentatie</vt:lpstr>
      <vt:lpstr>PowerPoint-presentatie</vt:lpstr>
      <vt:lpstr>PowerPoint-presentatie</vt:lpstr>
      <vt:lpstr>Voorbeelden referentieopgaven eindtoets lezen</vt:lpstr>
      <vt:lpstr>Voorbeelden referentieopgaven eindtoets</vt:lpstr>
      <vt:lpstr>Voorbeelden referentieopgaven eindtoets, interpunctie</vt:lpstr>
      <vt:lpstr>PowerPoint-presentatie</vt:lpstr>
      <vt:lpstr>Conclusie</vt:lpstr>
      <vt:lpstr>Opdracht 1: De referentieniveaus </vt:lpstr>
      <vt:lpstr>2. Van methode naar leerlijn</vt:lpstr>
      <vt:lpstr>Waarom wil je losser komen van je methode?</vt:lpstr>
      <vt:lpstr>Hoe ontwerp ik een mooie leerlijn?</vt:lpstr>
      <vt:lpstr>3 typen leerlijnen</vt:lpstr>
      <vt:lpstr>Leerlijn rekenen   voorbeeld van een onderdeel van de leerlijn van groep 5</vt:lpstr>
      <vt:lpstr>PowerPoint-presentatie</vt:lpstr>
      <vt:lpstr>PowerPoint-presentatie</vt:lpstr>
      <vt:lpstr>PowerPoint-presentatie</vt:lpstr>
      <vt:lpstr>Leerlijn taal</vt:lpstr>
      <vt:lpstr>Rijke taal</vt:lpstr>
      <vt:lpstr>Leerprocessen en ontwikkelingsprocessen</vt:lpstr>
      <vt:lpstr>Leerprocessen en ontwikkelingsprocessen</vt:lpstr>
      <vt:lpstr>Woordenschat</vt:lpstr>
      <vt:lpstr>Leerprocessen en ontwikkelingsprocessen</vt:lpstr>
      <vt:lpstr>Leerprocessen en ontwikkelingsprocessen</vt:lpstr>
      <vt:lpstr>Leerlijn lezen, wat is leesbegrip</vt:lpstr>
      <vt:lpstr>Leerlijn begrijpend lezen</vt:lpstr>
      <vt:lpstr>Begrijpend lezen: tekst- hart -hoofdvragen</vt:lpstr>
      <vt:lpstr>PowerPoint-presentatie</vt:lpstr>
      <vt:lpstr>Leerprocessen en ontwikkelingsprocessen</vt:lpstr>
      <vt:lpstr>Plenaire bespreking: wat leer je bij taal?</vt:lpstr>
      <vt:lpstr>Opdracht 3 groep 3 t/m 8</vt:lpstr>
      <vt:lpstr>Opdracht 3 groep 1 en 2</vt:lpstr>
      <vt:lpstr>Plenaire bespreking</vt:lpstr>
      <vt:lpstr>PowerPoint-presentatie</vt:lpstr>
      <vt:lpstr>Doelen voor deze morgen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148</cp:revision>
  <cp:lastPrinted>2021-04-08T12:40:05Z</cp:lastPrinted>
  <dcterms:created xsi:type="dcterms:W3CDTF">2019-12-07T18:56:50Z</dcterms:created>
  <dcterms:modified xsi:type="dcterms:W3CDTF">2025-09-12T07:52:38Z</dcterms:modified>
</cp:coreProperties>
</file>