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36" r:id="rId2"/>
    <p:sldId id="448" r:id="rId3"/>
    <p:sldId id="409" r:id="rId4"/>
    <p:sldId id="495" r:id="rId5"/>
    <p:sldId id="296" r:id="rId6"/>
    <p:sldId id="297" r:id="rId7"/>
    <p:sldId id="260" r:id="rId8"/>
    <p:sldId id="303" r:id="rId9"/>
    <p:sldId id="485" r:id="rId10"/>
    <p:sldId id="304" r:id="rId11"/>
    <p:sldId id="305" r:id="rId12"/>
    <p:sldId id="306" r:id="rId13"/>
    <p:sldId id="329" r:id="rId14"/>
    <p:sldId id="308" r:id="rId15"/>
    <p:sldId id="311" r:id="rId16"/>
    <p:sldId id="312" r:id="rId17"/>
    <p:sldId id="307" r:id="rId18"/>
    <p:sldId id="470" r:id="rId19"/>
    <p:sldId id="469" r:id="rId20"/>
    <p:sldId id="400" r:id="rId21"/>
    <p:sldId id="397" r:id="rId22"/>
    <p:sldId id="398" r:id="rId23"/>
    <p:sldId id="396" r:id="rId24"/>
    <p:sldId id="431" r:id="rId25"/>
    <p:sldId id="482" r:id="rId26"/>
    <p:sldId id="475" r:id="rId27"/>
    <p:sldId id="488" r:id="rId28"/>
    <p:sldId id="476" r:id="rId29"/>
    <p:sldId id="477" r:id="rId30"/>
    <p:sldId id="498" r:id="rId31"/>
    <p:sldId id="351" r:id="rId32"/>
    <p:sldId id="384" r:id="rId33"/>
    <p:sldId id="385" r:id="rId34"/>
    <p:sldId id="386" r:id="rId35"/>
    <p:sldId id="387" r:id="rId36"/>
    <p:sldId id="414" r:id="rId37"/>
    <p:sldId id="415" r:id="rId38"/>
    <p:sldId id="416" r:id="rId39"/>
    <p:sldId id="418" r:id="rId40"/>
    <p:sldId id="389" r:id="rId41"/>
    <p:sldId id="280" r:id="rId42"/>
    <p:sldId id="315" r:id="rId43"/>
    <p:sldId id="298" r:id="rId44"/>
    <p:sldId id="484" r:id="rId45"/>
    <p:sldId id="263" r:id="rId46"/>
    <p:sldId id="276" r:id="rId47"/>
    <p:sldId id="393" r:id="rId48"/>
    <p:sldId id="383" r:id="rId49"/>
    <p:sldId id="424" r:id="rId50"/>
    <p:sldId id="439" r:id="rId51"/>
    <p:sldId id="497" r:id="rId52"/>
    <p:sldId id="334" r:id="rId53"/>
    <p:sldId id="350" r:id="rId54"/>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FF936"/>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4" d="100"/>
          <a:sy n="114" d="100"/>
        </p:scale>
        <p:origin x="4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30-10-2025</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30-10-2025</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24</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36</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39</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41</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C93B-9EEC-8054-C171-8982086C2CC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823441-5660-FEA3-130F-2849CAB6879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FD5E72E-0EF3-DD03-A3A4-6C8CEA382FA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240AA72-EA37-B216-8614-DB862C799582}"/>
              </a:ext>
            </a:extLst>
          </p:cNvPr>
          <p:cNvSpPr>
            <a:spLocks noGrp="1"/>
          </p:cNvSpPr>
          <p:nvPr>
            <p:ph type="sldNum" sz="quarter" idx="5"/>
          </p:nvPr>
        </p:nvSpPr>
        <p:spPr/>
        <p:txBody>
          <a:bodyPr/>
          <a:lstStyle/>
          <a:p>
            <a:fld id="{1AA0B119-BECA-4257-A2C1-D3F8BA9696F2}" type="slidenum">
              <a:rPr lang="nl-NL" smtClean="0"/>
              <a:t>51</a:t>
            </a:fld>
            <a:endParaRPr lang="nl-NL"/>
          </a:p>
        </p:txBody>
      </p:sp>
    </p:spTree>
    <p:extLst>
      <p:ext uri="{BB962C8B-B14F-4D97-AF65-F5344CB8AC3E}">
        <p14:creationId xmlns:p14="http://schemas.microsoft.com/office/powerpoint/2010/main" val="110678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9</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18</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30-10-2025</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7" Type="http://schemas.microsoft.com/office/2007/relationships/hdphoto" Target="../media/hdphoto1.wdp"/><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jpeg"/><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notesSlide" Target="../notesSlides/notesSlide24.xml"/><Relationship Id="rId16"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microsoft.com/office/2007/relationships/hdphoto" Target="../media/hdphoto1.wdp"/><Relationship Id="rId9" Type="http://schemas.microsoft.com/office/2007/relationships/diagramDrawing" Target="../diagrams/drawing3.xml"/><Relationship Id="rId14" Type="http://schemas.microsoft.com/office/2007/relationships/diagramDrawing" Target="../diagrams/drawing4.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4.png"/><Relationship Id="rId4" Type="http://schemas.microsoft.com/office/2007/relationships/hdphoto" Target="../media/hdphoto1.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met Klasseplan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31636" y="116808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177247"/>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5"/>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6"/>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7"/>
          <a:stretch>
            <a:fillRect/>
          </a:stretch>
        </p:blipFill>
        <p:spPr>
          <a:xfrm>
            <a:off x="3428083" y="22422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540">
            <a:off x="266139" y="1817396"/>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0"/>
          <a:stretch>
            <a:fillRect/>
          </a:stretch>
        </p:blipFill>
        <p:spPr>
          <a:xfrm>
            <a:off x="5180822" y="149447"/>
            <a:ext cx="3683120" cy="1095307"/>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7564838A-820A-E5C1-2441-F7E8B6DAB2F6}"/>
              </a:ext>
            </a:extLst>
          </p:cNvPr>
          <p:cNvSpPr txBox="1">
            <a:spLocks/>
          </p:cNvSpPr>
          <p:nvPr/>
        </p:nvSpPr>
        <p:spPr>
          <a:xfrm>
            <a:off x="1" y="275838"/>
            <a:ext cx="12308114" cy="85725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66AB38"/>
                </a:solidFill>
                <a:latin typeface="Arial Rounded MT Bold" panose="020F0704030504030204" pitchFamily="34" charset="0"/>
              </a:rPr>
              <a:t>Voorbeelden referentieopgaven doorstroomtoets</a:t>
            </a:r>
            <a:endParaRPr lang="nl-NL"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245" y="66459"/>
            <a:ext cx="3840486" cy="505041"/>
          </a:xfrm>
        </p:spPr>
        <p:txBody>
          <a:bodyPr>
            <a:normAutofit/>
          </a:bodyPr>
          <a:lstStyle/>
          <a:p>
            <a:r>
              <a:rPr lang="nl-NL" sz="2400" dirty="0">
                <a:solidFill>
                  <a:srgbClr val="66AB38"/>
                </a:solidFill>
                <a:latin typeface="Arial Rounded MT Bold" panose="020F0704030504030204" pitchFamily="34" charset="0"/>
              </a:rPr>
              <a:t>Kerndoelen Nederlands</a:t>
            </a:r>
            <a:endParaRPr lang="nl-NL" sz="24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E5CBA127-DC58-B7F3-397C-CDCFEDEBA4A7}"/>
              </a:ext>
            </a:extLst>
          </p:cNvPr>
          <p:cNvPicPr>
            <a:picLocks noChangeAspect="1"/>
          </p:cNvPicPr>
          <p:nvPr/>
        </p:nvPicPr>
        <p:blipFill>
          <a:blip r:embed="rId4"/>
          <a:stretch>
            <a:fillRect/>
          </a:stretch>
        </p:blipFill>
        <p:spPr>
          <a:xfrm>
            <a:off x="-292299" y="763486"/>
            <a:ext cx="5321916" cy="4601892"/>
          </a:xfrm>
          <a:prstGeom prst="rect">
            <a:avLst/>
          </a:prstGeom>
        </p:spPr>
      </p:pic>
      <p:pic>
        <p:nvPicPr>
          <p:cNvPr id="11" name="Afbeelding 10">
            <a:extLst>
              <a:ext uri="{FF2B5EF4-FFF2-40B4-BE49-F238E27FC236}">
                <a16:creationId xmlns:a16="http://schemas.microsoft.com/office/drawing/2014/main" id="{3B8B9A22-09E9-C6FE-C60B-E8F6B1F3D114}"/>
              </a:ext>
            </a:extLst>
          </p:cNvPr>
          <p:cNvPicPr>
            <a:picLocks noChangeAspect="1"/>
          </p:cNvPicPr>
          <p:nvPr/>
        </p:nvPicPr>
        <p:blipFill>
          <a:blip r:embed="rId5"/>
          <a:stretch>
            <a:fillRect/>
          </a:stretch>
        </p:blipFill>
        <p:spPr>
          <a:xfrm>
            <a:off x="5496441" y="742782"/>
            <a:ext cx="6187976" cy="3772227"/>
          </a:xfrm>
          <a:prstGeom prst="rect">
            <a:avLst/>
          </a:prstGeom>
        </p:spPr>
      </p:pic>
      <p:pic>
        <p:nvPicPr>
          <p:cNvPr id="13" name="Afbeelding 12">
            <a:extLst>
              <a:ext uri="{FF2B5EF4-FFF2-40B4-BE49-F238E27FC236}">
                <a16:creationId xmlns:a16="http://schemas.microsoft.com/office/drawing/2014/main" id="{E5A0AA37-A7D4-C938-6883-4D7B80F77D46}"/>
              </a:ext>
            </a:extLst>
          </p:cNvPr>
          <p:cNvPicPr>
            <a:picLocks noChangeAspect="1"/>
          </p:cNvPicPr>
          <p:nvPr/>
        </p:nvPicPr>
        <p:blipFill>
          <a:blip r:embed="rId6"/>
          <a:stretch>
            <a:fillRect/>
          </a:stretch>
        </p:blipFill>
        <p:spPr>
          <a:xfrm>
            <a:off x="5496441" y="4324527"/>
            <a:ext cx="6302286" cy="1005927"/>
          </a:xfrm>
          <a:prstGeom prst="rect">
            <a:avLst/>
          </a:prstGeom>
        </p:spPr>
      </p:pic>
    </p:spTree>
    <p:extLst>
      <p:ext uri="{BB962C8B-B14F-4D97-AF65-F5344CB8AC3E}">
        <p14:creationId xmlns:p14="http://schemas.microsoft.com/office/powerpoint/2010/main" val="380286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31B3053-5066-D01B-517B-5066DF389530}"/>
              </a:ext>
            </a:extLst>
          </p:cNvPr>
          <p:cNvPicPr>
            <a:picLocks noChangeAspect="1"/>
          </p:cNvPicPr>
          <p:nvPr/>
        </p:nvPicPr>
        <p:blipFill>
          <a:blip r:embed="rId2"/>
          <a:stretch>
            <a:fillRect/>
          </a:stretch>
        </p:blipFill>
        <p:spPr>
          <a:xfrm>
            <a:off x="253176" y="223137"/>
            <a:ext cx="5427825" cy="6091518"/>
          </a:xfrm>
          <a:prstGeom prst="rect">
            <a:avLst/>
          </a:prstGeom>
        </p:spPr>
      </p:pic>
      <p:pic>
        <p:nvPicPr>
          <p:cNvPr id="7" name="Afbeelding 6">
            <a:extLst>
              <a:ext uri="{FF2B5EF4-FFF2-40B4-BE49-F238E27FC236}">
                <a16:creationId xmlns:a16="http://schemas.microsoft.com/office/drawing/2014/main" id="{964C96DF-55A7-320F-B501-825CBC412A78}"/>
              </a:ext>
            </a:extLst>
          </p:cNvPr>
          <p:cNvPicPr>
            <a:picLocks noChangeAspect="1"/>
          </p:cNvPicPr>
          <p:nvPr/>
        </p:nvPicPr>
        <p:blipFill>
          <a:blip r:embed="rId3"/>
          <a:stretch>
            <a:fillRect/>
          </a:stretch>
        </p:blipFill>
        <p:spPr>
          <a:xfrm>
            <a:off x="6305437" y="0"/>
            <a:ext cx="5027185" cy="6858000"/>
          </a:xfrm>
          <a:prstGeom prst="rect">
            <a:avLst/>
          </a:prstGeom>
        </p:spPr>
      </p:pic>
    </p:spTree>
    <p:extLst>
      <p:ext uri="{BB962C8B-B14F-4D97-AF65-F5344CB8AC3E}">
        <p14:creationId xmlns:p14="http://schemas.microsoft.com/office/powerpoint/2010/main" val="1060335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5BCD7D8-6C13-6FAC-B8A7-70AFC7305F1D}"/>
              </a:ext>
            </a:extLst>
          </p:cNvPr>
          <p:cNvPicPr>
            <a:picLocks noChangeAspect="1"/>
          </p:cNvPicPr>
          <p:nvPr/>
        </p:nvPicPr>
        <p:blipFill>
          <a:blip r:embed="rId2"/>
          <a:stretch>
            <a:fillRect/>
          </a:stretch>
        </p:blipFill>
        <p:spPr>
          <a:xfrm>
            <a:off x="136930" y="0"/>
            <a:ext cx="5221505" cy="6858000"/>
          </a:xfrm>
          <a:prstGeom prst="rect">
            <a:avLst/>
          </a:prstGeom>
        </p:spPr>
      </p:pic>
      <p:pic>
        <p:nvPicPr>
          <p:cNvPr id="7" name="Afbeelding 6">
            <a:extLst>
              <a:ext uri="{FF2B5EF4-FFF2-40B4-BE49-F238E27FC236}">
                <a16:creationId xmlns:a16="http://schemas.microsoft.com/office/drawing/2014/main" id="{E99123D8-7AFC-D93D-7FDB-21E1465CB7C0}"/>
              </a:ext>
            </a:extLst>
          </p:cNvPr>
          <p:cNvPicPr>
            <a:picLocks noChangeAspect="1"/>
          </p:cNvPicPr>
          <p:nvPr/>
        </p:nvPicPr>
        <p:blipFill>
          <a:blip r:embed="rId3"/>
          <a:stretch>
            <a:fillRect/>
          </a:stretch>
        </p:blipFill>
        <p:spPr>
          <a:xfrm>
            <a:off x="5419164" y="0"/>
            <a:ext cx="5614148" cy="6039959"/>
          </a:xfrm>
          <a:prstGeom prst="rect">
            <a:avLst/>
          </a:prstGeom>
        </p:spPr>
      </p:pic>
    </p:spTree>
    <p:extLst>
      <p:ext uri="{BB962C8B-B14F-4D97-AF65-F5344CB8AC3E}">
        <p14:creationId xmlns:p14="http://schemas.microsoft.com/office/powerpoint/2010/main" val="1318127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C07D47-3E6A-25B2-27F9-3BC7AD9BF678}"/>
              </a:ext>
            </a:extLst>
          </p:cNvPr>
          <p:cNvPicPr>
            <a:picLocks noChangeAspect="1"/>
          </p:cNvPicPr>
          <p:nvPr/>
        </p:nvPicPr>
        <p:blipFill>
          <a:blip r:embed="rId2"/>
          <a:stretch>
            <a:fillRect/>
          </a:stretch>
        </p:blipFill>
        <p:spPr>
          <a:xfrm>
            <a:off x="67851" y="-70529"/>
            <a:ext cx="5683312" cy="3163353"/>
          </a:xfrm>
          <a:prstGeom prst="rect">
            <a:avLst/>
          </a:prstGeom>
        </p:spPr>
      </p:pic>
      <p:pic>
        <p:nvPicPr>
          <p:cNvPr id="7" name="Afbeelding 6">
            <a:extLst>
              <a:ext uri="{FF2B5EF4-FFF2-40B4-BE49-F238E27FC236}">
                <a16:creationId xmlns:a16="http://schemas.microsoft.com/office/drawing/2014/main" id="{177F4A7C-A125-C723-0EED-147F5AEA76B4}"/>
              </a:ext>
            </a:extLst>
          </p:cNvPr>
          <p:cNvPicPr>
            <a:picLocks noChangeAspect="1"/>
          </p:cNvPicPr>
          <p:nvPr/>
        </p:nvPicPr>
        <p:blipFill>
          <a:blip r:embed="rId3"/>
          <a:stretch>
            <a:fillRect/>
          </a:stretch>
        </p:blipFill>
        <p:spPr>
          <a:xfrm rot="21315191">
            <a:off x="507581" y="2029098"/>
            <a:ext cx="4888006" cy="5051523"/>
          </a:xfrm>
          <a:prstGeom prst="rect">
            <a:avLst/>
          </a:prstGeom>
        </p:spPr>
      </p:pic>
      <p:pic>
        <p:nvPicPr>
          <p:cNvPr id="9" name="Afbeelding 8">
            <a:extLst>
              <a:ext uri="{FF2B5EF4-FFF2-40B4-BE49-F238E27FC236}">
                <a16:creationId xmlns:a16="http://schemas.microsoft.com/office/drawing/2014/main" id="{0722017D-A30D-7A94-10FE-A947F0A8F594}"/>
              </a:ext>
            </a:extLst>
          </p:cNvPr>
          <p:cNvPicPr>
            <a:picLocks noChangeAspect="1"/>
          </p:cNvPicPr>
          <p:nvPr/>
        </p:nvPicPr>
        <p:blipFill>
          <a:blip r:embed="rId4"/>
          <a:stretch>
            <a:fillRect/>
          </a:stretch>
        </p:blipFill>
        <p:spPr>
          <a:xfrm>
            <a:off x="6595782" y="300763"/>
            <a:ext cx="4952271" cy="5188382"/>
          </a:xfrm>
          <a:prstGeom prst="rect">
            <a:avLst/>
          </a:prstGeom>
        </p:spPr>
      </p:pic>
    </p:spTree>
    <p:extLst>
      <p:ext uri="{BB962C8B-B14F-4D97-AF65-F5344CB8AC3E}">
        <p14:creationId xmlns:p14="http://schemas.microsoft.com/office/powerpoint/2010/main" val="347067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72572"/>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met Klasseplan’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117299998"/>
              </p:ext>
            </p:extLst>
          </p:nvPr>
        </p:nvGraphicFramePr>
        <p:xfrm>
          <a:off x="961466" y="956641"/>
          <a:ext cx="9688606" cy="4073572"/>
        </p:xfrm>
        <a:graphic>
          <a:graphicData uri="http://schemas.openxmlformats.org/drawingml/2006/table">
            <a:tbl>
              <a:tblPr firstRow="1" bandRow="1">
                <a:tableStyleId>{5C22544A-7EE6-4342-B048-85BDC9FD1C3A}</a:tableStyleId>
              </a:tblPr>
              <a:tblGrid>
                <a:gridCol w="1252463">
                  <a:extLst>
                    <a:ext uri="{9D8B030D-6E8A-4147-A177-3AD203B41FA5}">
                      <a16:colId xmlns:a16="http://schemas.microsoft.com/office/drawing/2014/main" val="3406897326"/>
                    </a:ext>
                  </a:extLst>
                </a:gridCol>
                <a:gridCol w="8436143">
                  <a:extLst>
                    <a:ext uri="{9D8B030D-6E8A-4147-A177-3AD203B41FA5}">
                      <a16:colId xmlns:a16="http://schemas.microsoft.com/office/drawing/2014/main" val="930306543"/>
                    </a:ext>
                  </a:extLst>
                </a:gridCol>
              </a:tblGrid>
              <a:tr h="515812">
                <a:tc>
                  <a:txBody>
                    <a:bodyPr/>
                    <a:lstStyle/>
                    <a:p>
                      <a:r>
                        <a:rPr lang="nl-NL" sz="2400" b="1" dirty="0">
                          <a:solidFill>
                            <a:srgbClr val="002060"/>
                          </a:solidFill>
                        </a:rPr>
                        <a:t>9:00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344507">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referentieniveaus</a:t>
                      </a:r>
                    </a:p>
                  </a:txBody>
                  <a:tcPr>
                    <a:solidFill>
                      <a:srgbClr val="FFFF00"/>
                    </a:solidFill>
                  </a:tcPr>
                </a:tc>
                <a:extLst>
                  <a:ext uri="{0D108BD9-81ED-4DB2-BD59-A6C34878D82A}">
                    <a16:rowId xmlns:a16="http://schemas.microsoft.com/office/drawing/2014/main" val="4241940193"/>
                  </a:ext>
                </a:extLst>
              </a:tr>
              <a:tr h="620112">
                <a:tc>
                  <a:txBody>
                    <a:bodyPr/>
                    <a:lstStyle/>
                    <a:p>
                      <a:r>
                        <a:rPr lang="nl-NL" sz="2400" b="1" dirty="0">
                          <a:solidFill>
                            <a:srgbClr val="002060"/>
                          </a:solidFill>
                        </a:rPr>
                        <a:t>9:45 </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Uitleg over Klasseplan</a:t>
                      </a:r>
                    </a:p>
                  </a:txBody>
                  <a:tcPr>
                    <a:solidFill>
                      <a:srgbClr val="00B0F0"/>
                    </a:solidFill>
                  </a:tcPr>
                </a:tc>
                <a:extLst>
                  <a:ext uri="{0D108BD9-81ED-4DB2-BD59-A6C34878D82A}">
                    <a16:rowId xmlns:a16="http://schemas.microsoft.com/office/drawing/2014/main" val="4128898807"/>
                  </a:ext>
                </a:extLst>
              </a:tr>
              <a:tr h="620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rgbClr val="002060"/>
                          </a:solidFill>
                        </a:rPr>
                        <a:t>10:30</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rgbClr val="0FF936"/>
                    </a:solidFill>
                  </a:tcPr>
                </a:tc>
                <a:extLst>
                  <a:ext uri="{0D108BD9-81ED-4DB2-BD59-A6C34878D82A}">
                    <a16:rowId xmlns:a16="http://schemas.microsoft.com/office/drawing/2014/main" val="3125499856"/>
                  </a:ext>
                </a:extLst>
              </a:tr>
              <a:tr h="620112">
                <a:tc>
                  <a:txBody>
                    <a:bodyPr/>
                    <a:lstStyle/>
                    <a:p>
                      <a:r>
                        <a:rPr lang="nl-NL" sz="2400" b="1" dirty="0">
                          <a:solidFill>
                            <a:srgbClr val="002060"/>
                          </a:solidFill>
                        </a:rPr>
                        <a:t>10:45</a:t>
                      </a:r>
                    </a:p>
                  </a:txBody>
                  <a:tcPr>
                    <a:solidFill>
                      <a:srgbClr val="00AD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Zelf invullen Klasseplan</a:t>
                      </a:r>
                    </a:p>
                  </a:txBody>
                  <a:tcPr>
                    <a:solidFill>
                      <a:srgbClr val="00ADD2"/>
                    </a:solidFill>
                  </a:tcPr>
                </a:tc>
                <a:extLst>
                  <a:ext uri="{0D108BD9-81ED-4DB2-BD59-A6C34878D82A}">
                    <a16:rowId xmlns:a16="http://schemas.microsoft.com/office/drawing/2014/main" val="2233481291"/>
                  </a:ext>
                </a:extLst>
              </a:tr>
              <a:tr h="620112">
                <a:tc>
                  <a:txBody>
                    <a:bodyPr/>
                    <a:lstStyle/>
                    <a:p>
                      <a:r>
                        <a:rPr lang="nl-NL" sz="2400" b="1" dirty="0">
                          <a:solidFill>
                            <a:srgbClr val="002060"/>
                          </a:solidFill>
                        </a:rPr>
                        <a:t>11:15</a:t>
                      </a:r>
                    </a:p>
                  </a:txBody>
                  <a:tcPr/>
                </a:tc>
                <a:tc>
                  <a:txBody>
                    <a:bodyPr/>
                    <a:lstStyle/>
                    <a:p>
                      <a:r>
                        <a:rPr lang="nl-NL" sz="2400" dirty="0">
                          <a:solidFill>
                            <a:srgbClr val="002060"/>
                          </a:solidFill>
                        </a:rPr>
                        <a:t>Plenaire bespreking, afspraken maken, nadenken over logboek </a:t>
                      </a:r>
                      <a:r>
                        <a:rPr lang="nl-NL" sz="2400" dirty="0" err="1">
                          <a:solidFill>
                            <a:srgbClr val="002060"/>
                          </a:solidFill>
                        </a:rPr>
                        <a:t>etc</a:t>
                      </a:r>
                      <a:endParaRPr lang="nl-NL" sz="2400" dirty="0">
                        <a:solidFill>
                          <a:srgbClr val="002060"/>
                        </a:solidFill>
                      </a:endParaRPr>
                    </a:p>
                  </a:txBody>
                  <a:tcPr/>
                </a:tc>
                <a:extLst>
                  <a:ext uri="{0D108BD9-81ED-4DB2-BD59-A6C34878D82A}">
                    <a16:rowId xmlns:a16="http://schemas.microsoft.com/office/drawing/2014/main" val="2549170917"/>
                  </a:ext>
                </a:extLst>
              </a:tr>
              <a:tr h="620112">
                <a:tc>
                  <a:txBody>
                    <a:bodyPr/>
                    <a:lstStyle/>
                    <a:p>
                      <a:r>
                        <a:rPr lang="nl-NL" sz="2400" b="1" dirty="0">
                          <a:solidFill>
                            <a:srgbClr val="002060"/>
                          </a:solidFill>
                        </a:rPr>
                        <a:t>12:00</a:t>
                      </a:r>
                    </a:p>
                  </a:txBody>
                  <a:tcPr/>
                </a:tc>
                <a:tc>
                  <a:txBody>
                    <a:bodyPr/>
                    <a:lstStyle/>
                    <a:p>
                      <a:r>
                        <a:rPr lang="nl-NL" sz="2400" dirty="0">
                          <a:solidFill>
                            <a:srgbClr val="002060"/>
                          </a:solidFill>
                        </a:rPr>
                        <a:t>Afsluiting</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81578-5E09-BF71-6FEB-9DEB53904C5B}"/>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4D8645AC-CBD6-4AA4-64EE-D60E6F53DB89}"/>
              </a:ext>
            </a:extLst>
          </p:cNvPr>
          <p:cNvPicPr>
            <a:picLocks noChangeAspect="1"/>
          </p:cNvPicPr>
          <p:nvPr/>
        </p:nvPicPr>
        <p:blipFill>
          <a:blip r:embed="rId2"/>
          <a:stretch>
            <a:fillRect/>
          </a:stretch>
        </p:blipFill>
        <p:spPr>
          <a:xfrm>
            <a:off x="259931" y="134472"/>
            <a:ext cx="5326446" cy="4941794"/>
          </a:xfrm>
          <a:prstGeom prst="rect">
            <a:avLst/>
          </a:prstGeom>
        </p:spPr>
      </p:pic>
      <p:pic>
        <p:nvPicPr>
          <p:cNvPr id="9" name="Afbeelding 8">
            <a:extLst>
              <a:ext uri="{FF2B5EF4-FFF2-40B4-BE49-F238E27FC236}">
                <a16:creationId xmlns:a16="http://schemas.microsoft.com/office/drawing/2014/main" id="{78EC038E-D37A-519E-EAB9-E9DB4BA91A9B}"/>
              </a:ext>
            </a:extLst>
          </p:cNvPr>
          <p:cNvPicPr>
            <a:picLocks noChangeAspect="1"/>
          </p:cNvPicPr>
          <p:nvPr/>
        </p:nvPicPr>
        <p:blipFill>
          <a:blip r:embed="rId3"/>
          <a:stretch>
            <a:fillRect/>
          </a:stretch>
        </p:blipFill>
        <p:spPr>
          <a:xfrm>
            <a:off x="5901638" y="440390"/>
            <a:ext cx="5547574" cy="4514851"/>
          </a:xfrm>
          <a:prstGeom prst="rect">
            <a:avLst/>
          </a:prstGeom>
        </p:spPr>
      </p:pic>
    </p:spTree>
    <p:extLst>
      <p:ext uri="{BB962C8B-B14F-4D97-AF65-F5344CB8AC3E}">
        <p14:creationId xmlns:p14="http://schemas.microsoft.com/office/powerpoint/2010/main" val="3093065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p:cNvSpPr>
            <a:spLocks noGrp="1"/>
          </p:cNvSpPr>
          <p:nvPr>
            <p:ph idx="1"/>
          </p:nvPr>
        </p:nvSpPr>
        <p:spPr>
          <a:xfrm>
            <a:off x="838200" y="1825625"/>
            <a:ext cx="10515600" cy="3376295"/>
          </a:xfrm>
        </p:spPr>
        <p:txBody>
          <a:bodyPr/>
          <a:lstStyle/>
          <a:p>
            <a:r>
              <a:rPr lang="nl-NL" dirty="0">
                <a:solidFill>
                  <a:srgbClr val="0B5DA7"/>
                </a:solidFill>
              </a:rPr>
              <a:t>We hebben inzicht in de referentieniveaus en kerndoelen voor rekenen en taal</a:t>
            </a:r>
          </a:p>
          <a:p>
            <a:r>
              <a:rPr lang="nl-NL" dirty="0">
                <a:solidFill>
                  <a:srgbClr val="0B5DA7"/>
                </a:solidFill>
              </a:rPr>
              <a:t>We weten hoe Klasseplan werkt</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7" name="Tijdelijke aanduiding voor inhoud 2">
            <a:extLst>
              <a:ext uri="{FF2B5EF4-FFF2-40B4-BE49-F238E27FC236}">
                <a16:creationId xmlns:a16="http://schemas.microsoft.com/office/drawing/2014/main" id="{5B17A7A7-55F1-4070-9E55-D087C650088E}"/>
              </a:ext>
            </a:extLst>
          </p:cNvPr>
          <p:cNvSpPr txBox="1">
            <a:spLocks/>
          </p:cNvSpPr>
          <p:nvPr/>
        </p:nvSpPr>
        <p:spPr>
          <a:xfrm rot="20274083">
            <a:off x="-10444" y="4176377"/>
            <a:ext cx="4925301" cy="1170438"/>
          </a:xfrm>
          <a:prstGeom prst="rect">
            <a:avLst/>
          </a:prstGeom>
          <a:no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1764883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lnSpcReduction="10000"/>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r>
              <a:rPr lang="nl-NL" dirty="0">
                <a:solidFill>
                  <a:srgbClr val="0456A2"/>
                </a:solidFill>
              </a:rPr>
              <a:t>Fase 5: leerlijnen uitwerken naar leerroutes: diverse routes die leiden naar verschillende uitstroomprofielen (per vakgebied, leerling kan ook </a:t>
            </a:r>
            <a:r>
              <a:rPr lang="nl-NL" dirty="0" err="1">
                <a:solidFill>
                  <a:srgbClr val="0456A2"/>
                </a:solidFill>
              </a:rPr>
              <a:t>sti</a:t>
            </a:r>
            <a:endParaRPr lang="nl-NL" dirty="0">
              <a:solidFill>
                <a:srgbClr val="0456A2"/>
              </a:solidFill>
            </a:endParaRPr>
          </a:p>
          <a:p>
            <a:endParaRPr lang="nl-NL" dirty="0">
              <a:solidFill>
                <a:srgbClr val="0456A2"/>
              </a:solidFill>
            </a:endParaRPr>
          </a:p>
          <a:p>
            <a:pPr lvl="2"/>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70" y="538318"/>
            <a:ext cx="6487958" cy="4127186"/>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833" y="538318"/>
            <a:ext cx="5000484" cy="4521362"/>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B49CF-54C5-862D-766C-6C816754A4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D80F66-6912-B8E3-D6E6-C821422E2C4B}"/>
              </a:ext>
            </a:extLst>
          </p:cNvPr>
          <p:cNvSpPr>
            <a:spLocks noGrp="1"/>
          </p:cNvSpPr>
          <p:nvPr>
            <p:ph type="title"/>
          </p:nvPr>
        </p:nvSpPr>
        <p:spPr>
          <a:xfrm>
            <a:off x="544996" y="184143"/>
            <a:ext cx="11449780" cy="1325563"/>
          </a:xfrm>
        </p:spPr>
        <p:txBody>
          <a:bodyPr/>
          <a:lstStyle/>
          <a:p>
            <a:r>
              <a:rPr lang="nl-NL" dirty="0">
                <a:solidFill>
                  <a:srgbClr val="002060"/>
                </a:solidFill>
                <a:latin typeface="Arial Rounded MT Bold" panose="020F0704030504030204" pitchFamily="34" charset="0"/>
              </a:rPr>
              <a:t>Plenaire bespreking: doelgericht werken</a:t>
            </a:r>
          </a:p>
        </p:txBody>
      </p:sp>
      <p:sp>
        <p:nvSpPr>
          <p:cNvPr id="3" name="Tekstvak 2">
            <a:extLst>
              <a:ext uri="{FF2B5EF4-FFF2-40B4-BE49-F238E27FC236}">
                <a16:creationId xmlns:a16="http://schemas.microsoft.com/office/drawing/2014/main" id="{CEEF389B-2D29-9CE3-638F-E0206769410F}"/>
              </a:ext>
            </a:extLst>
          </p:cNvPr>
          <p:cNvSpPr txBox="1"/>
          <p:nvPr/>
        </p:nvSpPr>
        <p:spPr>
          <a:xfrm>
            <a:off x="1082488" y="1580029"/>
            <a:ext cx="4551830" cy="2031325"/>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rgbClr val="002060"/>
                </a:solidFill>
                <a:latin typeface="Arial Rounded MT Bold" panose="020F0704030504030204" pitchFamily="34" charset="0"/>
              </a:rPr>
              <a:t>Welke kant willen we op?</a:t>
            </a:r>
          </a:p>
          <a:p>
            <a:pPr marL="285750" indent="-285750">
              <a:buFont typeface="Arial" panose="020B0604020202020204" pitchFamily="34" charset="0"/>
              <a:buChar char="•"/>
            </a:pPr>
            <a:r>
              <a:rPr lang="nl-NL" dirty="0">
                <a:solidFill>
                  <a:srgbClr val="002060"/>
                </a:solidFill>
                <a:latin typeface="Arial Rounded MT Bold" panose="020F0704030504030204" pitchFamily="34" charset="0"/>
              </a:rPr>
              <a:t>Wat is onze eerste stap?</a:t>
            </a:r>
          </a:p>
          <a:p>
            <a:pPr marL="285750" indent="-285750">
              <a:buFont typeface="Arial" panose="020B0604020202020204" pitchFamily="34" charset="0"/>
              <a:buChar char="•"/>
            </a:pPr>
            <a:r>
              <a:rPr lang="nl-NL" dirty="0">
                <a:solidFill>
                  <a:srgbClr val="002060"/>
                </a:solidFill>
                <a:latin typeface="Arial Rounded MT Bold" panose="020F0704030504030204" pitchFamily="34" charset="0"/>
              </a:rPr>
              <a:t>Waar willen we uitkomen?</a:t>
            </a:r>
          </a:p>
          <a:p>
            <a:pPr marL="285750" indent="-285750">
              <a:buFont typeface="Arial" panose="020B0604020202020204" pitchFamily="34" charset="0"/>
              <a:buChar char="•"/>
            </a:pPr>
            <a:r>
              <a:rPr lang="nl-NL" dirty="0">
                <a:solidFill>
                  <a:srgbClr val="002060"/>
                </a:solidFill>
                <a:latin typeface="Arial Rounded MT Bold" panose="020F0704030504030204" pitchFamily="34" charset="0"/>
              </a:rPr>
              <a:t>Waar liggen kansen?</a:t>
            </a:r>
          </a:p>
          <a:p>
            <a:pPr marL="285750" indent="-285750">
              <a:buFont typeface="Arial" panose="020B0604020202020204" pitchFamily="34" charset="0"/>
              <a:buChar char="•"/>
            </a:pPr>
            <a:r>
              <a:rPr lang="nl-NL" dirty="0">
                <a:solidFill>
                  <a:srgbClr val="002060"/>
                </a:solidFill>
                <a:latin typeface="Arial Rounded MT Bold" panose="020F0704030504030204" pitchFamily="34" charset="0"/>
              </a:rPr>
              <a:t>Wat zijn de uitdagingen?</a:t>
            </a:r>
          </a:p>
          <a:p>
            <a:endParaRPr lang="nl-NL" dirty="0">
              <a:solidFill>
                <a:srgbClr val="002060"/>
              </a:solidFill>
              <a:latin typeface="Arial Rounded MT Bold" panose="020F0704030504030204" pitchFamily="34" charset="0"/>
            </a:endParaRPr>
          </a:p>
          <a:p>
            <a:endParaRPr lang="nl-NL" dirty="0"/>
          </a:p>
        </p:txBody>
      </p:sp>
    </p:spTree>
    <p:extLst>
      <p:ext uri="{BB962C8B-B14F-4D97-AF65-F5344CB8AC3E}">
        <p14:creationId xmlns:p14="http://schemas.microsoft.com/office/powerpoint/2010/main" val="547659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3" name="Afbeelding 2">
            <a:extLst>
              <a:ext uri="{FF2B5EF4-FFF2-40B4-BE49-F238E27FC236}">
                <a16:creationId xmlns:a16="http://schemas.microsoft.com/office/drawing/2014/main" id="{3E2A2B9B-14CB-84AE-2EDD-469996F1A7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463191">
            <a:off x="6394734" y="1549257"/>
            <a:ext cx="3117071" cy="3917119"/>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6939</TotalTime>
  <Words>2039</Words>
  <Application>Microsoft Office PowerPoint</Application>
  <PresentationFormat>Breedbeeld</PresentationFormat>
  <Paragraphs>277</Paragraphs>
  <Slides>53</Slides>
  <Notes>29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53</vt:i4>
      </vt:variant>
    </vt:vector>
  </HeadingPairs>
  <TitlesOfParts>
    <vt:vector size="61"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Studiemorgen ‘Doelgericht werken met Klasseplan’</vt:lpstr>
      <vt:lpstr>Doelen voor deze morgen</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Doorstroomtoetsen </vt:lpstr>
      <vt:lpstr>Doorstroomtoets  </vt:lpstr>
      <vt:lpstr>Doorstroomtoets  </vt:lpstr>
      <vt:lpstr>Voorbeelden referentieopgaven doorstroomtoets</vt:lpstr>
      <vt:lpstr>PowerPoint-presentatie</vt:lpstr>
      <vt:lpstr>PowerPoint-presentatie</vt:lpstr>
      <vt:lpstr>Leerlijn taal</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Kerndoelen Nederlands</vt:lpstr>
      <vt:lpstr>PowerPoint-presentatie</vt:lpstr>
      <vt:lpstr>PowerPoint-presentatie</vt:lpstr>
      <vt:lpstr>PowerPoint-presentatie</vt:lpstr>
      <vt:lpstr>PowerPoint-presentatie</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Conclusie</vt:lpstr>
      <vt:lpstr>Opdracht 1: De referentieniveaus </vt:lpstr>
      <vt:lpstr>2. Van methode naar leerlijn</vt:lpstr>
      <vt:lpstr>Waarom wil je losser komen van je methode?</vt:lpstr>
      <vt:lpstr>3 typen leerlijnen</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Plenaire bespreking: doelgericht werken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152</cp:revision>
  <cp:lastPrinted>2021-04-08T12:40:05Z</cp:lastPrinted>
  <dcterms:created xsi:type="dcterms:W3CDTF">2019-12-07T18:56:50Z</dcterms:created>
  <dcterms:modified xsi:type="dcterms:W3CDTF">2025-10-30T08:36:22Z</dcterms:modified>
</cp:coreProperties>
</file>