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36" r:id="rId2"/>
    <p:sldId id="448" r:id="rId3"/>
    <p:sldId id="525" r:id="rId4"/>
    <p:sldId id="495" r:id="rId5"/>
    <p:sldId id="296" r:id="rId6"/>
    <p:sldId id="297" r:id="rId7"/>
    <p:sldId id="484" r:id="rId8"/>
    <p:sldId id="260" r:id="rId9"/>
    <p:sldId id="264" r:id="rId10"/>
    <p:sldId id="514" r:id="rId11"/>
    <p:sldId id="485" r:id="rId12"/>
    <p:sldId id="304" r:id="rId13"/>
    <p:sldId id="499" r:id="rId14"/>
    <p:sldId id="501" r:id="rId15"/>
    <p:sldId id="500" r:id="rId16"/>
    <p:sldId id="305" r:id="rId17"/>
    <p:sldId id="306" r:id="rId18"/>
    <p:sldId id="329" r:id="rId19"/>
    <p:sldId id="308" r:id="rId20"/>
    <p:sldId id="311" r:id="rId21"/>
    <p:sldId id="312" r:id="rId22"/>
    <p:sldId id="520" r:id="rId23"/>
    <p:sldId id="469" r:id="rId24"/>
    <p:sldId id="397" r:id="rId25"/>
    <p:sldId id="515" r:id="rId26"/>
    <p:sldId id="398" r:id="rId27"/>
    <p:sldId id="506" r:id="rId28"/>
    <p:sldId id="508" r:id="rId29"/>
    <p:sldId id="512" r:id="rId30"/>
    <p:sldId id="396" r:id="rId31"/>
    <p:sldId id="470" r:id="rId32"/>
    <p:sldId id="528" r:id="rId33"/>
    <p:sldId id="315" r:id="rId34"/>
    <p:sldId id="298" r:id="rId35"/>
    <p:sldId id="263" r:id="rId36"/>
    <p:sldId id="276" r:id="rId37"/>
    <p:sldId id="393" r:id="rId38"/>
    <p:sldId id="383" r:id="rId39"/>
    <p:sldId id="522" r:id="rId40"/>
    <p:sldId id="521" r:id="rId41"/>
    <p:sldId id="523" r:id="rId42"/>
    <p:sldId id="507" r:id="rId43"/>
    <p:sldId id="513" r:id="rId44"/>
    <p:sldId id="516" r:id="rId45"/>
    <p:sldId id="510" r:id="rId46"/>
    <p:sldId id="489" r:id="rId47"/>
    <p:sldId id="267" r:id="rId48"/>
    <p:sldId id="518" r:id="rId49"/>
    <p:sldId id="334" r:id="rId50"/>
    <p:sldId id="389" r:id="rId51"/>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F936"/>
    <a:srgbClr val="00ADD2"/>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249" autoAdjust="0"/>
  </p:normalViewPr>
  <p:slideViewPr>
    <p:cSldViewPr snapToGrid="0">
      <p:cViewPr varScale="1">
        <p:scale>
          <a:sx n="114" d="100"/>
          <a:sy n="114" d="100"/>
        </p:scale>
        <p:origin x="494" y="10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6404A4-9607-485C-9933-03E231B316F7}"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nl-NL"/>
        </a:p>
      </dgm:t>
    </dgm:pt>
    <dgm:pt modelId="{0F314C23-34E1-4EC2-9E8E-A5F272FEE99D}">
      <dgm:prSet phldrT="[Tekst]" phldr="0" custT="1"/>
      <dgm:spPr/>
      <dgm:t>
        <a:bodyPr/>
        <a:lstStyle/>
        <a:p>
          <a:r>
            <a:rPr lang="nl-NL" sz="2000" dirty="0"/>
            <a:t>Groep 6</a:t>
          </a:r>
        </a:p>
      </dgm:t>
    </dgm:pt>
    <dgm:pt modelId="{5DFEF144-C265-4538-8ACF-FE88666C36BA}" type="parTrans" cxnId="{51EB767C-82AA-4064-9A41-2A26C5A9CA0D}">
      <dgm:prSet/>
      <dgm:spPr/>
      <dgm:t>
        <a:bodyPr/>
        <a:lstStyle/>
        <a:p>
          <a:endParaRPr lang="nl-NL"/>
        </a:p>
      </dgm:t>
    </dgm:pt>
    <dgm:pt modelId="{B529889B-3494-4230-878D-05AE2DE3717F}" type="sibTrans" cxnId="{51EB767C-82AA-4064-9A41-2A26C5A9CA0D}">
      <dgm:prSet/>
      <dgm:spPr/>
      <dgm:t>
        <a:bodyPr/>
        <a:lstStyle/>
        <a:p>
          <a:endParaRPr lang="nl-NL"/>
        </a:p>
      </dgm:t>
    </dgm:pt>
    <dgm:pt modelId="{64C29AD8-C2CD-4C48-81D5-B9A3C9093DF6}">
      <dgm:prSet phldrT="[Tekst]" custT="1"/>
      <dgm:spPr/>
      <dgm:t>
        <a:bodyPr/>
        <a:lstStyle/>
        <a:p>
          <a:r>
            <a:rPr lang="nl-NL" sz="2000" dirty="0"/>
            <a:t>Groep 7</a:t>
          </a:r>
        </a:p>
      </dgm:t>
    </dgm:pt>
    <dgm:pt modelId="{0455F4CD-12EB-43F7-B5CD-F2C4AE63E66C}" type="parTrans" cxnId="{F0ACB0E6-64B3-4654-B707-0BF61A9CAE61}">
      <dgm:prSet/>
      <dgm:spPr/>
      <dgm:t>
        <a:bodyPr/>
        <a:lstStyle/>
        <a:p>
          <a:endParaRPr lang="nl-NL"/>
        </a:p>
      </dgm:t>
    </dgm:pt>
    <dgm:pt modelId="{EC500813-629C-46BE-B283-7E6208DC18A4}" type="sibTrans" cxnId="{F0ACB0E6-64B3-4654-B707-0BF61A9CAE61}">
      <dgm:prSet/>
      <dgm:spPr/>
      <dgm:t>
        <a:bodyPr/>
        <a:lstStyle/>
        <a:p>
          <a:endParaRPr lang="nl-NL"/>
        </a:p>
      </dgm:t>
    </dgm:pt>
    <dgm:pt modelId="{B296E5A3-5519-4377-996B-83189C524B28}">
      <dgm:prSet phldrT="[Tekst]" phldr="0" custT="1"/>
      <dgm:spPr/>
      <dgm:t>
        <a:bodyPr/>
        <a:lstStyle/>
        <a:p>
          <a:r>
            <a:rPr lang="nl-NL" sz="2000" dirty="0"/>
            <a:t>Groep 8</a:t>
          </a:r>
        </a:p>
      </dgm:t>
    </dgm:pt>
    <dgm:pt modelId="{2968639B-6766-4A63-8384-101C14BD7F16}" type="parTrans" cxnId="{6D0824AA-2866-48BC-A8E4-ED2CAA5D1FE8}">
      <dgm:prSet/>
      <dgm:spPr/>
      <dgm:t>
        <a:bodyPr/>
        <a:lstStyle/>
        <a:p>
          <a:endParaRPr lang="nl-NL"/>
        </a:p>
      </dgm:t>
    </dgm:pt>
    <dgm:pt modelId="{98B7E1E0-2A4E-46FB-B1AE-231AB39B583D}" type="sibTrans" cxnId="{6D0824AA-2866-48BC-A8E4-ED2CAA5D1FE8}">
      <dgm:prSet/>
      <dgm:spPr/>
      <dgm:t>
        <a:bodyPr/>
        <a:lstStyle/>
        <a:p>
          <a:endParaRPr lang="nl-NL"/>
        </a:p>
      </dgm:t>
    </dgm:pt>
    <dgm:pt modelId="{CC84CD5E-8CB2-4CD2-9369-89515858D705}" type="pres">
      <dgm:prSet presAssocID="{D26404A4-9607-485C-9933-03E231B316F7}" presName="arrowDiagram" presStyleCnt="0">
        <dgm:presLayoutVars>
          <dgm:chMax val="5"/>
          <dgm:dir/>
          <dgm:resizeHandles val="exact"/>
        </dgm:presLayoutVars>
      </dgm:prSet>
      <dgm:spPr/>
    </dgm:pt>
    <dgm:pt modelId="{F5BB20CE-A2FE-478D-AD1D-4E1158336E12}" type="pres">
      <dgm:prSet presAssocID="{D26404A4-9607-485C-9933-03E231B316F7}" presName="arrow" presStyleLbl="bgShp" presStyleIdx="0" presStyleCnt="1" custLinFactNeighborX="-22963" custLinFactNeighborY="1465"/>
      <dgm:spPr/>
    </dgm:pt>
    <dgm:pt modelId="{A58318EB-86D2-4DEC-B68A-E9289F8191E2}" type="pres">
      <dgm:prSet presAssocID="{D26404A4-9607-485C-9933-03E231B316F7}" presName="arrowDiagram3" presStyleCnt="0"/>
      <dgm:spPr/>
    </dgm:pt>
    <dgm:pt modelId="{61D03630-C41C-41E0-887D-6420164514D9}" type="pres">
      <dgm:prSet presAssocID="{0F314C23-34E1-4EC2-9E8E-A5F272FEE99D}" presName="bullet3a" presStyleLbl="node1" presStyleIdx="0" presStyleCnt="3"/>
      <dgm:spPr/>
    </dgm:pt>
    <dgm:pt modelId="{0D84747F-5FF4-4586-B0E9-81F5C47E6716}" type="pres">
      <dgm:prSet presAssocID="{0F314C23-34E1-4EC2-9E8E-A5F272FEE99D}" presName="textBox3a" presStyleLbl="revTx" presStyleIdx="0" presStyleCnt="3">
        <dgm:presLayoutVars>
          <dgm:bulletEnabled val="1"/>
        </dgm:presLayoutVars>
      </dgm:prSet>
      <dgm:spPr/>
    </dgm:pt>
    <dgm:pt modelId="{89E4B9B7-D6C7-40C9-8188-81824A0C5FF1}" type="pres">
      <dgm:prSet presAssocID="{64C29AD8-C2CD-4C48-81D5-B9A3C9093DF6}" presName="bullet3b" presStyleLbl="node1" presStyleIdx="1" presStyleCnt="3"/>
      <dgm:spPr/>
    </dgm:pt>
    <dgm:pt modelId="{38940165-A441-40F0-9627-D700CD38F602}" type="pres">
      <dgm:prSet presAssocID="{64C29AD8-C2CD-4C48-81D5-B9A3C9093DF6}" presName="textBox3b" presStyleLbl="revTx" presStyleIdx="1" presStyleCnt="3">
        <dgm:presLayoutVars>
          <dgm:bulletEnabled val="1"/>
        </dgm:presLayoutVars>
      </dgm:prSet>
      <dgm:spPr/>
    </dgm:pt>
    <dgm:pt modelId="{C83D29D1-9FDC-4F0F-9DD6-5C63058A5DB6}" type="pres">
      <dgm:prSet presAssocID="{B296E5A3-5519-4377-996B-83189C524B28}" presName="bullet3c" presStyleLbl="node1" presStyleIdx="2" presStyleCnt="3"/>
      <dgm:spPr/>
    </dgm:pt>
    <dgm:pt modelId="{7894DFB0-3F32-4E04-B177-F4662A415A94}" type="pres">
      <dgm:prSet presAssocID="{B296E5A3-5519-4377-996B-83189C524B28}" presName="textBox3c" presStyleLbl="revTx" presStyleIdx="2" presStyleCnt="3">
        <dgm:presLayoutVars>
          <dgm:bulletEnabled val="1"/>
        </dgm:presLayoutVars>
      </dgm:prSet>
      <dgm:spPr/>
    </dgm:pt>
  </dgm:ptLst>
  <dgm:cxnLst>
    <dgm:cxn modelId="{191F0301-0047-4DA1-B22F-9067A37BC16F}" type="presOf" srcId="{64C29AD8-C2CD-4C48-81D5-B9A3C9093DF6}" destId="{38940165-A441-40F0-9627-D700CD38F602}" srcOrd="0" destOrd="0" presId="urn:microsoft.com/office/officeart/2005/8/layout/arrow2"/>
    <dgm:cxn modelId="{56D72041-0E84-4B62-9C97-9A2E81CF2679}" type="presOf" srcId="{B296E5A3-5519-4377-996B-83189C524B28}" destId="{7894DFB0-3F32-4E04-B177-F4662A415A94}" srcOrd="0" destOrd="0" presId="urn:microsoft.com/office/officeart/2005/8/layout/arrow2"/>
    <dgm:cxn modelId="{7C550173-77BB-453D-8861-98430E9D130E}" type="presOf" srcId="{D26404A4-9607-485C-9933-03E231B316F7}" destId="{CC84CD5E-8CB2-4CD2-9369-89515858D705}" srcOrd="0" destOrd="0" presId="urn:microsoft.com/office/officeart/2005/8/layout/arrow2"/>
    <dgm:cxn modelId="{2A391478-CB67-41C4-A36C-5638E3372756}" type="presOf" srcId="{0F314C23-34E1-4EC2-9E8E-A5F272FEE99D}" destId="{0D84747F-5FF4-4586-B0E9-81F5C47E6716}" srcOrd="0" destOrd="0" presId="urn:microsoft.com/office/officeart/2005/8/layout/arrow2"/>
    <dgm:cxn modelId="{51EB767C-82AA-4064-9A41-2A26C5A9CA0D}" srcId="{D26404A4-9607-485C-9933-03E231B316F7}" destId="{0F314C23-34E1-4EC2-9E8E-A5F272FEE99D}" srcOrd="0" destOrd="0" parTransId="{5DFEF144-C265-4538-8ACF-FE88666C36BA}" sibTransId="{B529889B-3494-4230-878D-05AE2DE3717F}"/>
    <dgm:cxn modelId="{6D0824AA-2866-48BC-A8E4-ED2CAA5D1FE8}" srcId="{D26404A4-9607-485C-9933-03E231B316F7}" destId="{B296E5A3-5519-4377-996B-83189C524B28}" srcOrd="2" destOrd="0" parTransId="{2968639B-6766-4A63-8384-101C14BD7F16}" sibTransId="{98B7E1E0-2A4E-46FB-B1AE-231AB39B583D}"/>
    <dgm:cxn modelId="{F0ACB0E6-64B3-4654-B707-0BF61A9CAE61}" srcId="{D26404A4-9607-485C-9933-03E231B316F7}" destId="{64C29AD8-C2CD-4C48-81D5-B9A3C9093DF6}" srcOrd="1" destOrd="0" parTransId="{0455F4CD-12EB-43F7-B5CD-F2C4AE63E66C}" sibTransId="{EC500813-629C-46BE-B283-7E6208DC18A4}"/>
    <dgm:cxn modelId="{38B975BD-BE71-4AD6-9505-D7E0B547DC1D}" type="presParOf" srcId="{CC84CD5E-8CB2-4CD2-9369-89515858D705}" destId="{F5BB20CE-A2FE-478D-AD1D-4E1158336E12}" srcOrd="0" destOrd="0" presId="urn:microsoft.com/office/officeart/2005/8/layout/arrow2"/>
    <dgm:cxn modelId="{4D1C752F-07BF-4E29-9DB3-CE9377FB07CC}" type="presParOf" srcId="{CC84CD5E-8CB2-4CD2-9369-89515858D705}" destId="{A58318EB-86D2-4DEC-B68A-E9289F8191E2}" srcOrd="1" destOrd="0" presId="urn:microsoft.com/office/officeart/2005/8/layout/arrow2"/>
    <dgm:cxn modelId="{5E762D4B-99CB-4865-A602-F0246E08E725}" type="presParOf" srcId="{A58318EB-86D2-4DEC-B68A-E9289F8191E2}" destId="{61D03630-C41C-41E0-887D-6420164514D9}" srcOrd="0" destOrd="0" presId="urn:microsoft.com/office/officeart/2005/8/layout/arrow2"/>
    <dgm:cxn modelId="{A442DC8C-4A40-4238-8199-CAAA641B84EC}" type="presParOf" srcId="{A58318EB-86D2-4DEC-B68A-E9289F8191E2}" destId="{0D84747F-5FF4-4586-B0E9-81F5C47E6716}" srcOrd="1" destOrd="0" presId="urn:microsoft.com/office/officeart/2005/8/layout/arrow2"/>
    <dgm:cxn modelId="{3EEF0B87-402D-4262-90ED-2691CB9AA275}" type="presParOf" srcId="{A58318EB-86D2-4DEC-B68A-E9289F8191E2}" destId="{89E4B9B7-D6C7-40C9-8188-81824A0C5FF1}" srcOrd="2" destOrd="0" presId="urn:microsoft.com/office/officeart/2005/8/layout/arrow2"/>
    <dgm:cxn modelId="{81923AF6-723F-4600-A72F-03AE360DAC5B}" type="presParOf" srcId="{A58318EB-86D2-4DEC-B68A-E9289F8191E2}" destId="{38940165-A441-40F0-9627-D700CD38F602}" srcOrd="3" destOrd="0" presId="urn:microsoft.com/office/officeart/2005/8/layout/arrow2"/>
    <dgm:cxn modelId="{4F40BB18-3F4D-4D59-A98B-693FD9466036}" type="presParOf" srcId="{A58318EB-86D2-4DEC-B68A-E9289F8191E2}" destId="{C83D29D1-9FDC-4F0F-9DD6-5C63058A5DB6}" srcOrd="4" destOrd="0" presId="urn:microsoft.com/office/officeart/2005/8/layout/arrow2"/>
    <dgm:cxn modelId="{E91C712A-708A-4E26-B891-01E60716D0C2}" type="presParOf" srcId="{A58318EB-86D2-4DEC-B68A-E9289F8191E2}" destId="{7894DFB0-3F32-4E04-B177-F4662A415A94}"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48322C-0F9D-4C4A-98AB-3731609683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EE802B8F-F48E-481F-B3D5-93396AA81E76}">
      <dgm:prSet phldrT="[Tekst]" phldr="0"/>
      <dgm:spPr/>
      <dgm:t>
        <a:bodyPr/>
        <a:lstStyle/>
        <a:p>
          <a:r>
            <a:rPr lang="nl-NL" dirty="0"/>
            <a:t>Referentieniveaus</a:t>
          </a:r>
        </a:p>
      </dgm:t>
    </dgm:pt>
    <dgm:pt modelId="{21EF1FF4-250E-4B7F-9222-37943CE91F88}" type="parTrans" cxnId="{1231EE08-1567-478B-BE6B-900B2DC55288}">
      <dgm:prSet/>
      <dgm:spPr/>
      <dgm:t>
        <a:bodyPr/>
        <a:lstStyle/>
        <a:p>
          <a:endParaRPr lang="nl-NL"/>
        </a:p>
      </dgm:t>
    </dgm:pt>
    <dgm:pt modelId="{C1C537AD-4FFF-4536-B5FC-5FD7240167C1}" type="sibTrans" cxnId="{1231EE08-1567-478B-BE6B-900B2DC55288}">
      <dgm:prSet/>
      <dgm:spPr/>
      <dgm:t>
        <a:bodyPr/>
        <a:lstStyle/>
        <a:p>
          <a:endParaRPr lang="nl-NL"/>
        </a:p>
      </dgm:t>
    </dgm:pt>
    <dgm:pt modelId="{6DF7C2CF-FD22-4C87-9DBE-5C5B0140C928}">
      <dgm:prSet phldrT="[Tekst]" phldr="0" custT="1"/>
      <dgm:spPr/>
      <dgm:t>
        <a:bodyPr/>
        <a:lstStyle/>
        <a:p>
          <a:r>
            <a:rPr lang="nl-NL" sz="2000" dirty="0"/>
            <a:t>Rekenen, Taal</a:t>
          </a:r>
        </a:p>
      </dgm:t>
    </dgm:pt>
    <dgm:pt modelId="{DCF5F5DE-B183-42E4-961E-D9C4EFA0E6D7}" type="parTrans" cxnId="{31F725F3-72EF-4B86-84F8-58049A952C0F}">
      <dgm:prSet/>
      <dgm:spPr/>
      <dgm:t>
        <a:bodyPr/>
        <a:lstStyle/>
        <a:p>
          <a:endParaRPr lang="nl-NL"/>
        </a:p>
      </dgm:t>
    </dgm:pt>
    <dgm:pt modelId="{90B4085A-5A2E-48B8-A25C-11C5A3ABFD60}" type="sibTrans" cxnId="{31F725F3-72EF-4B86-84F8-58049A952C0F}">
      <dgm:prSet/>
      <dgm:spPr/>
      <dgm:t>
        <a:bodyPr/>
        <a:lstStyle/>
        <a:p>
          <a:endParaRPr lang="nl-NL"/>
        </a:p>
      </dgm:t>
    </dgm:pt>
    <dgm:pt modelId="{8D3FBE1B-FD18-454F-ACD3-0241C53A766D}">
      <dgm:prSet phldrT="[Tekst]" phldr="0"/>
      <dgm:spPr/>
      <dgm:t>
        <a:bodyPr/>
        <a:lstStyle/>
        <a:p>
          <a:r>
            <a:rPr lang="nl-NL" dirty="0"/>
            <a:t>Kerndoelen</a:t>
          </a:r>
        </a:p>
      </dgm:t>
    </dgm:pt>
    <dgm:pt modelId="{8F599906-EF41-4104-8D03-C5CD93291FE2}" type="sibTrans" cxnId="{7E6507F0-F76F-470F-9916-57E9917CC6DA}">
      <dgm:prSet/>
      <dgm:spPr/>
      <dgm:t>
        <a:bodyPr/>
        <a:lstStyle/>
        <a:p>
          <a:endParaRPr lang="nl-NL"/>
        </a:p>
      </dgm:t>
    </dgm:pt>
    <dgm:pt modelId="{3B53AF09-33E6-4C36-A453-3E7B66B81E3B}" type="parTrans" cxnId="{7E6507F0-F76F-470F-9916-57E9917CC6DA}">
      <dgm:prSet/>
      <dgm:spPr/>
      <dgm:t>
        <a:bodyPr/>
        <a:lstStyle/>
        <a:p>
          <a:endParaRPr lang="nl-NL"/>
        </a:p>
      </dgm:t>
    </dgm:pt>
    <dgm:pt modelId="{4763F046-DDD5-4799-9F9F-CB11C4239EF5}">
      <dgm:prSet phldrT="[Tekst]" phldr="0" custT="1"/>
      <dgm:spPr/>
      <dgm:t>
        <a:bodyPr/>
        <a:lstStyle/>
        <a:p>
          <a:r>
            <a:rPr lang="nl-NL" sz="2000" dirty="0"/>
            <a:t>Rekenen, Nederlands, WO, Burgerschap, Digitale geletterdheid </a:t>
          </a:r>
          <a:r>
            <a:rPr lang="nl-NL" sz="2000" dirty="0" err="1"/>
            <a:t>etc</a:t>
          </a:r>
          <a:r>
            <a:rPr lang="nl-NL" sz="2000" dirty="0"/>
            <a:t> </a:t>
          </a:r>
        </a:p>
      </dgm:t>
    </dgm:pt>
    <dgm:pt modelId="{6E880BB5-2BA6-49FF-8FE6-9673063FEE5C}" type="sibTrans" cxnId="{F9948EBD-8A7C-4697-86C2-1E1690C15102}">
      <dgm:prSet/>
      <dgm:spPr/>
      <dgm:t>
        <a:bodyPr/>
        <a:lstStyle/>
        <a:p>
          <a:endParaRPr lang="nl-NL"/>
        </a:p>
      </dgm:t>
    </dgm:pt>
    <dgm:pt modelId="{2E3174C7-8FF9-4FBF-A3F9-B966E25E32D7}" type="parTrans" cxnId="{F9948EBD-8A7C-4697-86C2-1E1690C15102}">
      <dgm:prSet/>
      <dgm:spPr/>
      <dgm:t>
        <a:bodyPr/>
        <a:lstStyle/>
        <a:p>
          <a:endParaRPr lang="nl-NL"/>
        </a:p>
      </dgm:t>
    </dgm:pt>
    <dgm:pt modelId="{FBC93D2E-0701-4154-AAA8-39A7BA6187D4}" type="pres">
      <dgm:prSet presAssocID="{A648322C-0F9D-4C4A-98AB-3731609683A4}" presName="linear" presStyleCnt="0">
        <dgm:presLayoutVars>
          <dgm:animLvl val="lvl"/>
          <dgm:resizeHandles val="exact"/>
        </dgm:presLayoutVars>
      </dgm:prSet>
      <dgm:spPr/>
    </dgm:pt>
    <dgm:pt modelId="{23F79F9A-27BD-44C5-85FF-1468417FE728}" type="pres">
      <dgm:prSet presAssocID="{8D3FBE1B-FD18-454F-ACD3-0241C53A766D}" presName="parentText" presStyleLbl="node1" presStyleIdx="0" presStyleCnt="2" custLinFactNeighborX="5027" custLinFactNeighborY="5925">
        <dgm:presLayoutVars>
          <dgm:chMax val="0"/>
          <dgm:bulletEnabled val="1"/>
        </dgm:presLayoutVars>
      </dgm:prSet>
      <dgm:spPr/>
    </dgm:pt>
    <dgm:pt modelId="{02A17A57-0B81-409B-A0FA-35BC0549D9AE}" type="pres">
      <dgm:prSet presAssocID="{8D3FBE1B-FD18-454F-ACD3-0241C53A766D}" presName="childText" presStyleLbl="revTx" presStyleIdx="0" presStyleCnt="2">
        <dgm:presLayoutVars>
          <dgm:bulletEnabled val="1"/>
        </dgm:presLayoutVars>
      </dgm:prSet>
      <dgm:spPr/>
    </dgm:pt>
    <dgm:pt modelId="{CFB142FA-BA05-4675-B061-ADA3AB244E58}" type="pres">
      <dgm:prSet presAssocID="{EE802B8F-F48E-481F-B3D5-93396AA81E76}" presName="parentText" presStyleLbl="node1" presStyleIdx="1" presStyleCnt="2">
        <dgm:presLayoutVars>
          <dgm:chMax val="0"/>
          <dgm:bulletEnabled val="1"/>
        </dgm:presLayoutVars>
      </dgm:prSet>
      <dgm:spPr/>
    </dgm:pt>
    <dgm:pt modelId="{506E9710-1F34-4C06-A640-32DA5E582FDC}" type="pres">
      <dgm:prSet presAssocID="{EE802B8F-F48E-481F-B3D5-93396AA81E76}" presName="childText" presStyleLbl="revTx" presStyleIdx="1" presStyleCnt="2">
        <dgm:presLayoutVars>
          <dgm:bulletEnabled val="1"/>
        </dgm:presLayoutVars>
      </dgm:prSet>
      <dgm:spPr/>
    </dgm:pt>
  </dgm:ptLst>
  <dgm:cxnLst>
    <dgm:cxn modelId="{1231EE08-1567-478B-BE6B-900B2DC55288}" srcId="{A648322C-0F9D-4C4A-98AB-3731609683A4}" destId="{EE802B8F-F48E-481F-B3D5-93396AA81E76}" srcOrd="1" destOrd="0" parTransId="{21EF1FF4-250E-4B7F-9222-37943CE91F88}" sibTransId="{C1C537AD-4FFF-4536-B5FC-5FD7240167C1}"/>
    <dgm:cxn modelId="{7D51825D-B185-429F-86C0-E075821B8471}" type="presOf" srcId="{EE802B8F-F48E-481F-B3D5-93396AA81E76}" destId="{CFB142FA-BA05-4675-B061-ADA3AB244E58}" srcOrd="0" destOrd="0" presId="urn:microsoft.com/office/officeart/2005/8/layout/vList2"/>
    <dgm:cxn modelId="{B4E1686D-1E1A-4A75-99AE-7D807ADAA9BB}" type="presOf" srcId="{8D3FBE1B-FD18-454F-ACD3-0241C53A766D}" destId="{23F79F9A-27BD-44C5-85FF-1468417FE728}" srcOrd="0" destOrd="0" presId="urn:microsoft.com/office/officeart/2005/8/layout/vList2"/>
    <dgm:cxn modelId="{DB34664E-84E5-4A2C-ACF5-839478DE14BB}" type="presOf" srcId="{4763F046-DDD5-4799-9F9F-CB11C4239EF5}" destId="{02A17A57-0B81-409B-A0FA-35BC0549D9AE}" srcOrd="0" destOrd="0" presId="urn:microsoft.com/office/officeart/2005/8/layout/vList2"/>
    <dgm:cxn modelId="{CA867AA0-70C5-4253-8D20-7AA83531B84A}" type="presOf" srcId="{6DF7C2CF-FD22-4C87-9DBE-5C5B0140C928}" destId="{506E9710-1F34-4C06-A640-32DA5E582FDC}" srcOrd="0" destOrd="0" presId="urn:microsoft.com/office/officeart/2005/8/layout/vList2"/>
    <dgm:cxn modelId="{F9948EBD-8A7C-4697-86C2-1E1690C15102}" srcId="{8D3FBE1B-FD18-454F-ACD3-0241C53A766D}" destId="{4763F046-DDD5-4799-9F9F-CB11C4239EF5}" srcOrd="0" destOrd="0" parTransId="{2E3174C7-8FF9-4FBF-A3F9-B966E25E32D7}" sibTransId="{6E880BB5-2BA6-49FF-8FE6-9673063FEE5C}"/>
    <dgm:cxn modelId="{698512EE-C2C1-40BD-8E99-3280AAE6FB2F}" type="presOf" srcId="{A648322C-0F9D-4C4A-98AB-3731609683A4}" destId="{FBC93D2E-0701-4154-AAA8-39A7BA6187D4}" srcOrd="0" destOrd="0" presId="urn:microsoft.com/office/officeart/2005/8/layout/vList2"/>
    <dgm:cxn modelId="{7E6507F0-F76F-470F-9916-57E9917CC6DA}" srcId="{A648322C-0F9D-4C4A-98AB-3731609683A4}" destId="{8D3FBE1B-FD18-454F-ACD3-0241C53A766D}" srcOrd="0" destOrd="0" parTransId="{3B53AF09-33E6-4C36-A453-3E7B66B81E3B}" sibTransId="{8F599906-EF41-4104-8D03-C5CD93291FE2}"/>
    <dgm:cxn modelId="{31F725F3-72EF-4B86-84F8-58049A952C0F}" srcId="{EE802B8F-F48E-481F-B3D5-93396AA81E76}" destId="{6DF7C2CF-FD22-4C87-9DBE-5C5B0140C928}" srcOrd="0" destOrd="0" parTransId="{DCF5F5DE-B183-42E4-961E-D9C4EFA0E6D7}" sibTransId="{90B4085A-5A2E-48B8-A25C-11C5A3ABFD60}"/>
    <dgm:cxn modelId="{E26A56A4-4F88-42F6-8DD8-9EBDE2AEFCE9}" type="presParOf" srcId="{FBC93D2E-0701-4154-AAA8-39A7BA6187D4}" destId="{23F79F9A-27BD-44C5-85FF-1468417FE728}" srcOrd="0" destOrd="0" presId="urn:microsoft.com/office/officeart/2005/8/layout/vList2"/>
    <dgm:cxn modelId="{9F7B22AC-311C-401A-96E4-CF38E7F16978}" type="presParOf" srcId="{FBC93D2E-0701-4154-AAA8-39A7BA6187D4}" destId="{02A17A57-0B81-409B-A0FA-35BC0549D9AE}" srcOrd="1" destOrd="0" presId="urn:microsoft.com/office/officeart/2005/8/layout/vList2"/>
    <dgm:cxn modelId="{D5986F89-9CDC-4F01-851C-6208B1E07E52}" type="presParOf" srcId="{FBC93D2E-0701-4154-AAA8-39A7BA6187D4}" destId="{CFB142FA-BA05-4675-B061-ADA3AB244E58}" srcOrd="2" destOrd="0" presId="urn:microsoft.com/office/officeart/2005/8/layout/vList2"/>
    <dgm:cxn modelId="{F3B66572-6DB8-4507-AFC1-E1409E2D660F}" type="presParOf" srcId="{FBC93D2E-0701-4154-AAA8-39A7BA6187D4}" destId="{506E9710-1F34-4C06-A640-32DA5E582FDC}" srcOrd="3"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EE69337A-EAFF-4125-9B3B-301CCD1CFB35}">
      <dgm:prSet phldrT="[Tekst]"/>
      <dgm:spPr>
        <a:ln w="76200">
          <a:solidFill>
            <a:srgbClr val="FF0000"/>
          </a:solidFill>
        </a:ln>
      </dgm:spPr>
      <dgm:t>
        <a:bodyPr/>
        <a:lstStyle/>
        <a:p>
          <a:r>
            <a:rPr lang="nl-NL" dirty="0"/>
            <a:t>Referentieniveaus</a:t>
          </a:r>
        </a:p>
      </dgm:t>
    </dgm:pt>
    <dgm:pt modelId="{1C9D8514-5BC4-42C5-879A-43AF68A2D052}" type="parTrans" cxnId="{5FED56C5-1F61-4C5C-AF00-5AB2E7D00910}">
      <dgm:prSet/>
      <dgm:spPr>
        <a:ln w="76200">
          <a:solidFill>
            <a:srgbClr val="FF0000"/>
          </a:solidFill>
        </a:ln>
      </dgm:spPr>
      <dgm:t>
        <a:bodyPr/>
        <a:lstStyle/>
        <a:p>
          <a:endParaRPr lang="nl-NL"/>
        </a:p>
      </dgm:t>
    </dgm:pt>
    <dgm:pt modelId="{801486D2-C456-42BC-829F-5204E0857C0F}" type="sibTrans" cxnId="{5FED56C5-1F61-4C5C-AF00-5AB2E7D00910}">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t>
        <a:bodyPr/>
        <a:lstStyle/>
        <a:p>
          <a:endParaRPr lang="nl-NL"/>
        </a:p>
      </dgm:t>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8E0776A-43EE-43D4-BB4B-7971F69D5CDA}">
      <dgm:prSet phldrT="[Tekst]"/>
      <dgm:spPr/>
      <dgm:t>
        <a:bodyPr/>
        <a:lstStyle/>
        <a:p>
          <a:r>
            <a:rPr lang="nl-NL" dirty="0"/>
            <a:t>Referentiesets</a:t>
          </a:r>
        </a:p>
      </dgm:t>
    </dgm:pt>
    <dgm:pt modelId="{D9C8B956-3434-4BDC-9E69-92CEF40C3917}" type="sibTrans" cxnId="{17AA2695-84C0-4F56-90E5-6C7ABA31B7C5}">
      <dgm:prSet/>
      <dgm:spPr/>
      <dgm:t>
        <a:bodyPr/>
        <a:lstStyle/>
        <a:p>
          <a:endParaRPr lang="nl-NL"/>
        </a:p>
      </dgm:t>
    </dgm:pt>
    <dgm:pt modelId="{7BC1F11B-EA84-4832-BFB6-449A1A156093}" type="parTrans" cxnId="{17AA2695-84C0-4F56-90E5-6C7ABA31B7C5}">
      <dgm:prSet/>
      <dgm:spPr/>
      <dgm:t>
        <a:bodyPr/>
        <a:lstStyle/>
        <a:p>
          <a:endParaRPr lang="nl-NL"/>
        </a:p>
      </dgm:t>
    </dgm:pt>
    <dgm:pt modelId="{2008AE03-2D02-428F-BA1C-E6ECC08CE580}">
      <dgm:prSet phldrT="[Tekst]"/>
      <dgm:spPr/>
      <dgm:t>
        <a:bodyPr/>
        <a:lstStyle/>
        <a:p>
          <a:r>
            <a:rPr lang="nl-NL" dirty="0"/>
            <a:t>Kerndoelen</a:t>
          </a:r>
        </a:p>
      </dgm:t>
    </dgm:pt>
    <dgm:pt modelId="{D4994796-7191-452D-AA69-9DAA17E67F06}" type="sibTrans" cxnId="{B058C8E9-4C13-47A6-99EA-CF6F1D20DCB5}">
      <dgm:prSet/>
      <dgm:spPr/>
      <dgm:t>
        <a:bodyPr/>
        <a:lstStyle/>
        <a:p>
          <a:endParaRPr lang="nl-NL"/>
        </a:p>
      </dgm:t>
    </dgm:pt>
    <dgm:pt modelId="{99194A5A-69E5-4B22-816E-6D2C8F5182DA}" type="parTrans" cxnId="{B058C8E9-4C13-47A6-99EA-CF6F1D20DCB5}">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EE69337A-EAFF-4125-9B3B-301CCD1CFB35}">
      <dgm:prSet phldrT="[Tekst]"/>
      <dgm:spPr>
        <a:ln w="76200">
          <a:solidFill>
            <a:srgbClr val="FF0000"/>
          </a:solidFill>
        </a:ln>
      </dgm:spPr>
      <dgm:t>
        <a:bodyPr/>
        <a:lstStyle/>
        <a:p>
          <a:r>
            <a:rPr lang="nl-NL" dirty="0"/>
            <a:t>Referentieniveaus</a:t>
          </a:r>
        </a:p>
      </dgm:t>
    </dgm:pt>
    <dgm:pt modelId="{1C9D8514-5BC4-42C5-879A-43AF68A2D052}" type="parTrans" cxnId="{5FED56C5-1F61-4C5C-AF00-5AB2E7D00910}">
      <dgm:prSet/>
      <dgm:spPr>
        <a:ln w="76200">
          <a:solidFill>
            <a:srgbClr val="FF0000"/>
          </a:solidFill>
        </a:ln>
      </dgm:spPr>
      <dgm:t>
        <a:bodyPr/>
        <a:lstStyle/>
        <a:p>
          <a:endParaRPr lang="nl-NL"/>
        </a:p>
      </dgm:t>
    </dgm:pt>
    <dgm:pt modelId="{801486D2-C456-42BC-829F-5204E0857C0F}" type="sibTrans" cxnId="{5FED56C5-1F61-4C5C-AF00-5AB2E7D00910}">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t>
        <a:bodyPr/>
        <a:lstStyle/>
        <a:p>
          <a:endParaRPr lang="nl-NL"/>
        </a:p>
      </dgm:t>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8E0776A-43EE-43D4-BB4B-7971F69D5CDA}">
      <dgm:prSet phldrT="[Tekst]"/>
      <dgm:spPr/>
      <dgm:t>
        <a:bodyPr/>
        <a:lstStyle/>
        <a:p>
          <a:r>
            <a:rPr lang="nl-NL" dirty="0"/>
            <a:t>Referentiesets</a:t>
          </a:r>
        </a:p>
      </dgm:t>
    </dgm:pt>
    <dgm:pt modelId="{D9C8B956-3434-4BDC-9E69-92CEF40C3917}" type="sibTrans" cxnId="{17AA2695-84C0-4F56-90E5-6C7ABA31B7C5}">
      <dgm:prSet/>
      <dgm:spPr/>
      <dgm:t>
        <a:bodyPr/>
        <a:lstStyle/>
        <a:p>
          <a:endParaRPr lang="nl-NL"/>
        </a:p>
      </dgm:t>
    </dgm:pt>
    <dgm:pt modelId="{7BC1F11B-EA84-4832-BFB6-449A1A156093}" type="parTrans" cxnId="{17AA2695-84C0-4F56-90E5-6C7ABA31B7C5}">
      <dgm:prSet/>
      <dgm:spPr/>
      <dgm:t>
        <a:bodyPr/>
        <a:lstStyle/>
        <a:p>
          <a:endParaRPr lang="nl-NL"/>
        </a:p>
      </dgm:t>
    </dgm:pt>
    <dgm:pt modelId="{2008AE03-2D02-428F-BA1C-E6ECC08CE580}">
      <dgm:prSet phldrT="[Tekst]"/>
      <dgm:spPr/>
      <dgm:t>
        <a:bodyPr/>
        <a:lstStyle/>
        <a:p>
          <a:r>
            <a:rPr lang="nl-NL" dirty="0"/>
            <a:t>Kerndoelen</a:t>
          </a:r>
        </a:p>
      </dgm:t>
    </dgm:pt>
    <dgm:pt modelId="{D4994796-7191-452D-AA69-9DAA17E67F06}" type="sibTrans" cxnId="{B058C8E9-4C13-47A6-99EA-CF6F1D20DCB5}">
      <dgm:prSet/>
      <dgm:spPr/>
      <dgm:t>
        <a:bodyPr/>
        <a:lstStyle/>
        <a:p>
          <a:endParaRPr lang="nl-NL"/>
        </a:p>
      </dgm:t>
    </dgm:pt>
    <dgm:pt modelId="{99194A5A-69E5-4B22-816E-6D2C8F5182DA}" type="parTrans" cxnId="{B058C8E9-4C13-47A6-99EA-CF6F1D20DCB5}">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B20CE-A2FE-478D-AD1D-4E1158336E12}">
      <dsp:nvSpPr>
        <dsp:cNvPr id="0" name=""/>
        <dsp:cNvSpPr/>
      </dsp:nvSpPr>
      <dsp:spPr>
        <a:xfrm>
          <a:off x="0" y="233747"/>
          <a:ext cx="6399306" cy="399956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03630-C41C-41E0-887D-6420164514D9}">
      <dsp:nvSpPr>
        <dsp:cNvPr id="0" name=""/>
        <dsp:cNvSpPr/>
      </dsp:nvSpPr>
      <dsp:spPr>
        <a:xfrm>
          <a:off x="812711" y="2935654"/>
          <a:ext cx="166381" cy="166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4747F-5FF4-4586-B0E9-81F5C47E6716}">
      <dsp:nvSpPr>
        <dsp:cNvPr id="0" name=""/>
        <dsp:cNvSpPr/>
      </dsp:nvSpPr>
      <dsp:spPr>
        <a:xfrm>
          <a:off x="895902" y="3018845"/>
          <a:ext cx="1491038" cy="1155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62" tIns="0" rIns="0" bIns="0" numCol="1" spcCol="1270" anchor="t" anchorCtr="0">
          <a:noAutofit/>
        </a:bodyPr>
        <a:lstStyle/>
        <a:p>
          <a:pPr marL="0" lvl="0" indent="0" algn="l" defTabSz="889000">
            <a:lnSpc>
              <a:spcPct val="90000"/>
            </a:lnSpc>
            <a:spcBef>
              <a:spcPct val="0"/>
            </a:spcBef>
            <a:spcAft>
              <a:spcPct val="35000"/>
            </a:spcAft>
            <a:buNone/>
          </a:pPr>
          <a:r>
            <a:rPr lang="nl-NL" sz="2000" kern="1200" dirty="0"/>
            <a:t>Groep 6</a:t>
          </a:r>
        </a:p>
      </dsp:txBody>
      <dsp:txXfrm>
        <a:off x="895902" y="3018845"/>
        <a:ext cx="1491038" cy="1155874"/>
      </dsp:txXfrm>
    </dsp:sp>
    <dsp:sp modelId="{89E4B9B7-D6C7-40C9-8188-81824A0C5FF1}">
      <dsp:nvSpPr>
        <dsp:cNvPr id="0" name=""/>
        <dsp:cNvSpPr/>
      </dsp:nvSpPr>
      <dsp:spPr>
        <a:xfrm>
          <a:off x="2281352" y="1848572"/>
          <a:ext cx="300767" cy="3007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40165-A441-40F0-9627-D700CD38F602}">
      <dsp:nvSpPr>
        <dsp:cNvPr id="0" name=""/>
        <dsp:cNvSpPr/>
      </dsp:nvSpPr>
      <dsp:spPr>
        <a:xfrm>
          <a:off x="2431736" y="1998956"/>
          <a:ext cx="1535833" cy="217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70" tIns="0" rIns="0" bIns="0" numCol="1" spcCol="1270" anchor="t" anchorCtr="0">
          <a:noAutofit/>
        </a:bodyPr>
        <a:lstStyle/>
        <a:p>
          <a:pPr marL="0" lvl="0" indent="0" algn="l" defTabSz="889000">
            <a:lnSpc>
              <a:spcPct val="90000"/>
            </a:lnSpc>
            <a:spcBef>
              <a:spcPct val="0"/>
            </a:spcBef>
            <a:spcAft>
              <a:spcPct val="35000"/>
            </a:spcAft>
            <a:buNone/>
          </a:pPr>
          <a:r>
            <a:rPr lang="nl-NL" sz="2000" kern="1200" dirty="0"/>
            <a:t>Groep 7</a:t>
          </a:r>
        </a:p>
      </dsp:txBody>
      <dsp:txXfrm>
        <a:off x="2431736" y="1998956"/>
        <a:ext cx="1535833" cy="2175764"/>
      </dsp:txXfrm>
    </dsp:sp>
    <dsp:sp modelId="{C83D29D1-9FDC-4F0F-9DD6-5C63058A5DB6}">
      <dsp:nvSpPr>
        <dsp:cNvPr id="0" name=""/>
        <dsp:cNvSpPr/>
      </dsp:nvSpPr>
      <dsp:spPr>
        <a:xfrm>
          <a:off x="4047561" y="1187044"/>
          <a:ext cx="415954" cy="4159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4DFB0-3F32-4E04-B177-F4662A415A94}">
      <dsp:nvSpPr>
        <dsp:cNvPr id="0" name=""/>
        <dsp:cNvSpPr/>
      </dsp:nvSpPr>
      <dsp:spPr>
        <a:xfrm>
          <a:off x="4255538" y="1395021"/>
          <a:ext cx="1535833" cy="2779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06" tIns="0" rIns="0" bIns="0" numCol="1" spcCol="1270" anchor="t" anchorCtr="0">
          <a:noAutofit/>
        </a:bodyPr>
        <a:lstStyle/>
        <a:p>
          <a:pPr marL="0" lvl="0" indent="0" algn="l" defTabSz="889000">
            <a:lnSpc>
              <a:spcPct val="90000"/>
            </a:lnSpc>
            <a:spcBef>
              <a:spcPct val="0"/>
            </a:spcBef>
            <a:spcAft>
              <a:spcPct val="35000"/>
            </a:spcAft>
            <a:buNone/>
          </a:pPr>
          <a:r>
            <a:rPr lang="nl-NL" sz="2000" kern="1200" dirty="0"/>
            <a:t>Groep 8</a:t>
          </a:r>
        </a:p>
      </dsp:txBody>
      <dsp:txXfrm>
        <a:off x="4255538" y="1395021"/>
        <a:ext cx="1535833" cy="27796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79F9A-27BD-44C5-85FF-1468417FE728}">
      <dsp:nvSpPr>
        <dsp:cNvPr id="0" name=""/>
        <dsp:cNvSpPr/>
      </dsp:nvSpPr>
      <dsp:spPr>
        <a:xfrm>
          <a:off x="0" y="43181"/>
          <a:ext cx="521596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Kerndoelen</a:t>
          </a:r>
        </a:p>
      </dsp:txBody>
      <dsp:txXfrm>
        <a:off x="42151" y="85332"/>
        <a:ext cx="5131662" cy="779158"/>
      </dsp:txXfrm>
    </dsp:sp>
    <dsp:sp modelId="{02A17A57-0B81-409B-A0FA-35BC0549D9AE}">
      <dsp:nvSpPr>
        <dsp:cNvPr id="0" name=""/>
        <dsp:cNvSpPr/>
      </dsp:nvSpPr>
      <dsp:spPr>
        <a:xfrm>
          <a:off x="0" y="870215"/>
          <a:ext cx="5215964"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60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nl-NL" sz="2000" kern="1200" dirty="0"/>
            <a:t>Rekenen, Nederlands, WO, Burgerschap, Digitale geletterdheid </a:t>
          </a:r>
          <a:r>
            <a:rPr lang="nl-NL" sz="2000" kern="1200" dirty="0" err="1"/>
            <a:t>etc</a:t>
          </a:r>
          <a:r>
            <a:rPr lang="nl-NL" sz="2000" kern="1200" dirty="0"/>
            <a:t> </a:t>
          </a:r>
        </a:p>
      </dsp:txBody>
      <dsp:txXfrm>
        <a:off x="0" y="870215"/>
        <a:ext cx="5215964" cy="614790"/>
      </dsp:txXfrm>
    </dsp:sp>
    <dsp:sp modelId="{CFB142FA-BA05-4675-B061-ADA3AB244E58}">
      <dsp:nvSpPr>
        <dsp:cNvPr id="0" name=""/>
        <dsp:cNvSpPr/>
      </dsp:nvSpPr>
      <dsp:spPr>
        <a:xfrm>
          <a:off x="0" y="1485005"/>
          <a:ext cx="5215964"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nl-NL" sz="3600" kern="1200" dirty="0"/>
            <a:t>Referentieniveaus</a:t>
          </a:r>
        </a:p>
      </dsp:txBody>
      <dsp:txXfrm>
        <a:off x="42151" y="1527156"/>
        <a:ext cx="5131662" cy="779158"/>
      </dsp:txXfrm>
    </dsp:sp>
    <dsp:sp modelId="{506E9710-1F34-4C06-A640-32DA5E582FDC}">
      <dsp:nvSpPr>
        <dsp:cNvPr id="0" name=""/>
        <dsp:cNvSpPr/>
      </dsp:nvSpPr>
      <dsp:spPr>
        <a:xfrm>
          <a:off x="0" y="2348464"/>
          <a:ext cx="5215964"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60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nl-NL" sz="2000" kern="1200" dirty="0"/>
            <a:t>Rekenen, Taal</a:t>
          </a:r>
        </a:p>
      </dsp:txBody>
      <dsp:txXfrm>
        <a:off x="0" y="2348464"/>
        <a:ext cx="5215964" cy="596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w="76200">
          <a:solidFill>
            <a:srgbClr val="FF0000"/>
          </a:solid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762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w="76200">
          <a:solidFill>
            <a:srgbClr val="FF0000"/>
          </a:solid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762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7-4-2026</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7-4-2026</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57073-9579-966D-5540-56BDD275C30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356B943-2258-4949-24D7-3E9F4AE962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E05924-90A7-D1F5-4552-8102658B4D8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626275F-BBC6-FB21-A199-4852E67D7D30}"/>
              </a:ext>
            </a:extLst>
          </p:cNvPr>
          <p:cNvSpPr>
            <a:spLocks noGrp="1"/>
          </p:cNvSpPr>
          <p:nvPr>
            <p:ph type="sldNum" sz="quarter" idx="5"/>
          </p:nvPr>
        </p:nvSpPr>
        <p:spPr/>
        <p:txBody>
          <a:bodyPr/>
          <a:lstStyle/>
          <a:p>
            <a:fld id="{1AA0B119-BECA-4257-A2C1-D3F8BA9696F2}" type="slidenum">
              <a:rPr lang="nl-NL" smtClean="0"/>
              <a:t>25</a:t>
            </a:fld>
            <a:endParaRPr lang="nl-NL"/>
          </a:p>
        </p:txBody>
      </p:sp>
    </p:spTree>
    <p:extLst>
      <p:ext uri="{BB962C8B-B14F-4D97-AF65-F5344CB8AC3E}">
        <p14:creationId xmlns:p14="http://schemas.microsoft.com/office/powerpoint/2010/main" val="120507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26</a:t>
            </a:fld>
            <a:endParaRPr lang="nl-NL"/>
          </a:p>
        </p:txBody>
      </p:sp>
    </p:spTree>
    <p:extLst>
      <p:ext uri="{BB962C8B-B14F-4D97-AF65-F5344CB8AC3E}">
        <p14:creationId xmlns:p14="http://schemas.microsoft.com/office/powerpoint/2010/main" val="411253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BB15-532F-1293-D89B-0F45AA9EF3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BDFA8-5E93-FF2C-9BCB-2E17C8959CA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A9A3366-55AC-A767-3BB8-14B4B10217F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9152665-37BC-DE5D-80A1-DC100BE0FC5E}"/>
              </a:ext>
            </a:extLst>
          </p:cNvPr>
          <p:cNvSpPr>
            <a:spLocks noGrp="1"/>
          </p:cNvSpPr>
          <p:nvPr>
            <p:ph type="sldNum" sz="quarter" idx="5"/>
          </p:nvPr>
        </p:nvSpPr>
        <p:spPr/>
        <p:txBody>
          <a:bodyPr/>
          <a:lstStyle/>
          <a:p>
            <a:fld id="{1AA0B119-BECA-4257-A2C1-D3F8BA9696F2}" type="slidenum">
              <a:rPr lang="nl-NL" smtClean="0"/>
              <a:t>27</a:t>
            </a:fld>
            <a:endParaRPr lang="nl-NL"/>
          </a:p>
        </p:txBody>
      </p:sp>
    </p:spTree>
    <p:extLst>
      <p:ext uri="{BB962C8B-B14F-4D97-AF65-F5344CB8AC3E}">
        <p14:creationId xmlns:p14="http://schemas.microsoft.com/office/powerpoint/2010/main" val="1011190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59C74-C1C9-4CA4-0EFA-E1E245FECD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E441102-8BB3-C7E9-EFF5-EF372E58DC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2FE4C9-359A-9875-83CF-A3D7420A6E3A}"/>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A8BDCE47-F9D3-D399-0640-2CF8919F3F4D}"/>
              </a:ext>
            </a:extLst>
          </p:cNvPr>
          <p:cNvSpPr>
            <a:spLocks noGrp="1"/>
          </p:cNvSpPr>
          <p:nvPr>
            <p:ph type="sldNum" sz="quarter" idx="10"/>
          </p:nvPr>
        </p:nvSpPr>
        <p:spPr/>
        <p:txBody>
          <a:bodyPr/>
          <a:lstStyle/>
          <a:p>
            <a:fld id="{A7787850-29C5-403F-8235-DBB6F545D15F}" type="slidenum">
              <a:rPr lang="nl-NL" smtClean="0"/>
              <a:pPr/>
              <a:t>28</a:t>
            </a:fld>
            <a:endParaRPr lang="nl-NL"/>
          </a:p>
        </p:txBody>
      </p:sp>
      <p:sp>
        <p:nvSpPr>
          <p:cNvPr id="5" name="Tijdelijke aanduiding voor datum 4">
            <a:extLst>
              <a:ext uri="{FF2B5EF4-FFF2-40B4-BE49-F238E27FC236}">
                <a16:creationId xmlns:a16="http://schemas.microsoft.com/office/drawing/2014/main" id="{DCFA6008-FE13-301D-97E7-31BBDCB88CE6}"/>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225847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904CF-9E36-0390-DAFA-CDD4BF7A9C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8F564B0-3635-5A00-9624-A8554593CE1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971DE07-1AD8-B1A3-D849-89FA48C3CE1C}"/>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8D6AA018-76F3-B30E-2AB3-0F745FF2637D}"/>
              </a:ext>
            </a:extLst>
          </p:cNvPr>
          <p:cNvSpPr>
            <a:spLocks noGrp="1"/>
          </p:cNvSpPr>
          <p:nvPr>
            <p:ph type="sldNum" sz="quarter" idx="10"/>
          </p:nvPr>
        </p:nvSpPr>
        <p:spPr/>
        <p:txBody>
          <a:bodyPr/>
          <a:lstStyle/>
          <a:p>
            <a:fld id="{A7787850-29C5-403F-8235-DBB6F545D15F}" type="slidenum">
              <a:rPr lang="nl-NL" smtClean="0"/>
              <a:pPr/>
              <a:t>29</a:t>
            </a:fld>
            <a:endParaRPr lang="nl-NL"/>
          </a:p>
        </p:txBody>
      </p:sp>
      <p:sp>
        <p:nvSpPr>
          <p:cNvPr id="5" name="Tijdelijke aanduiding voor datum 4">
            <a:extLst>
              <a:ext uri="{FF2B5EF4-FFF2-40B4-BE49-F238E27FC236}">
                <a16:creationId xmlns:a16="http://schemas.microsoft.com/office/drawing/2014/main" id="{93D99760-C6FE-D88D-2598-6803E2EDFF49}"/>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298824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31</a:t>
            </a:fld>
            <a:endParaRPr lang="nl-NL"/>
          </a:p>
        </p:txBody>
      </p:sp>
    </p:spTree>
    <p:extLst>
      <p:ext uri="{BB962C8B-B14F-4D97-AF65-F5344CB8AC3E}">
        <p14:creationId xmlns:p14="http://schemas.microsoft.com/office/powerpoint/2010/main" val="2329683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81018-5321-5C45-E746-F6CBA604CA2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A373EEF-3BFA-7678-58E6-92838344041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0581647-D28A-841B-8A76-B9A093F1AE4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0C3E0E9-72AB-6F7F-34A6-43FDFF6B5118}"/>
              </a:ext>
            </a:extLst>
          </p:cNvPr>
          <p:cNvSpPr>
            <a:spLocks noGrp="1"/>
          </p:cNvSpPr>
          <p:nvPr>
            <p:ph type="sldNum" sz="quarter" idx="5"/>
          </p:nvPr>
        </p:nvSpPr>
        <p:spPr/>
        <p:txBody>
          <a:bodyPr/>
          <a:lstStyle/>
          <a:p>
            <a:fld id="{1AA0B119-BECA-4257-A2C1-D3F8BA9696F2}" type="slidenum">
              <a:rPr lang="nl-NL" smtClean="0"/>
              <a:t>32</a:t>
            </a:fld>
            <a:endParaRPr lang="nl-NL"/>
          </a:p>
        </p:txBody>
      </p:sp>
    </p:spTree>
    <p:extLst>
      <p:ext uri="{BB962C8B-B14F-4D97-AF65-F5344CB8AC3E}">
        <p14:creationId xmlns:p14="http://schemas.microsoft.com/office/powerpoint/2010/main" val="154938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10890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7A8F-C4B9-371F-BBD9-575F8808A08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207734-AD41-BB8E-CDA1-242A7094DD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F4A63B5-5216-C359-B550-AE59B54460E2}"/>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4E11314F-748D-9ACC-756B-143869DE9303}"/>
              </a:ext>
            </a:extLst>
          </p:cNvPr>
          <p:cNvSpPr>
            <a:spLocks noGrp="1"/>
          </p:cNvSpPr>
          <p:nvPr>
            <p:ph type="sldNum" sz="quarter" idx="10"/>
          </p:nvPr>
        </p:nvSpPr>
        <p:spPr/>
        <p:txBody>
          <a:bodyPr/>
          <a:lstStyle/>
          <a:p>
            <a:fld id="{A7787850-29C5-403F-8235-DBB6F545D15F}" type="slidenum">
              <a:rPr lang="nl-NL" smtClean="0"/>
              <a:pPr/>
              <a:t>39</a:t>
            </a:fld>
            <a:endParaRPr lang="nl-NL"/>
          </a:p>
        </p:txBody>
      </p:sp>
      <p:sp>
        <p:nvSpPr>
          <p:cNvPr id="5" name="Tijdelijke aanduiding voor datum 4">
            <a:extLst>
              <a:ext uri="{FF2B5EF4-FFF2-40B4-BE49-F238E27FC236}">
                <a16:creationId xmlns:a16="http://schemas.microsoft.com/office/drawing/2014/main" id="{3F6561EC-29FD-9B0D-FA1D-B8458C27D048}"/>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1549983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2D663-0026-8A2F-1159-77AD6803DBD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D75F13-64A5-499B-1741-9C1675C48FA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664A400-3753-B7F3-CE51-D6F801CD0A01}"/>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3F4F2125-6B05-74BB-5E9D-91C203AC2906}"/>
              </a:ext>
            </a:extLst>
          </p:cNvPr>
          <p:cNvSpPr>
            <a:spLocks noGrp="1"/>
          </p:cNvSpPr>
          <p:nvPr>
            <p:ph type="sldNum" sz="quarter" idx="10"/>
          </p:nvPr>
        </p:nvSpPr>
        <p:spPr/>
        <p:txBody>
          <a:bodyPr/>
          <a:lstStyle/>
          <a:p>
            <a:fld id="{A7787850-29C5-403F-8235-DBB6F545D15F}" type="slidenum">
              <a:rPr lang="nl-NL" smtClean="0"/>
              <a:pPr/>
              <a:t>40</a:t>
            </a:fld>
            <a:endParaRPr lang="nl-NL"/>
          </a:p>
        </p:txBody>
      </p:sp>
      <p:sp>
        <p:nvSpPr>
          <p:cNvPr id="5" name="Tijdelijke aanduiding voor datum 4">
            <a:extLst>
              <a:ext uri="{FF2B5EF4-FFF2-40B4-BE49-F238E27FC236}">
                <a16:creationId xmlns:a16="http://schemas.microsoft.com/office/drawing/2014/main" id="{35430AA2-B88F-3B95-6758-9CDDD636145F}"/>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2621290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36EC7-6173-B3A1-11DF-97555C3F8C7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74861DD-54E7-3E39-9B41-BD397FD6AC4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9A7FA1D-5089-EDC3-EEBD-C1AFD3049BFB}"/>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C146D1D4-4666-6CB7-66C5-7E4A8C8D3C31}"/>
              </a:ext>
            </a:extLst>
          </p:cNvPr>
          <p:cNvSpPr>
            <a:spLocks noGrp="1"/>
          </p:cNvSpPr>
          <p:nvPr>
            <p:ph type="sldNum" sz="quarter" idx="10"/>
          </p:nvPr>
        </p:nvSpPr>
        <p:spPr/>
        <p:txBody>
          <a:bodyPr/>
          <a:lstStyle/>
          <a:p>
            <a:fld id="{A7787850-29C5-403F-8235-DBB6F545D15F}" type="slidenum">
              <a:rPr lang="nl-NL" smtClean="0"/>
              <a:pPr/>
              <a:t>41</a:t>
            </a:fld>
            <a:endParaRPr lang="nl-NL"/>
          </a:p>
        </p:txBody>
      </p:sp>
      <p:sp>
        <p:nvSpPr>
          <p:cNvPr id="5" name="Tijdelijke aanduiding voor datum 4">
            <a:extLst>
              <a:ext uri="{FF2B5EF4-FFF2-40B4-BE49-F238E27FC236}">
                <a16:creationId xmlns:a16="http://schemas.microsoft.com/office/drawing/2014/main" id="{B4CAB4A8-C4D1-8747-F085-8A029E10827D}"/>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4019578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408F6-4AB6-A59E-D2AE-9404411F47C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138066-C8B7-5F7C-FA59-D4A1D3B5FB0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1014AC-4F88-A09B-2F0C-B0B032CAA95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4E86FE2C-A5D1-E1DD-4E59-0A89045B31AB}"/>
              </a:ext>
            </a:extLst>
          </p:cNvPr>
          <p:cNvSpPr>
            <a:spLocks noGrp="1"/>
          </p:cNvSpPr>
          <p:nvPr>
            <p:ph type="sldNum" sz="quarter" idx="5"/>
          </p:nvPr>
        </p:nvSpPr>
        <p:spPr/>
        <p:txBody>
          <a:bodyPr/>
          <a:lstStyle/>
          <a:p>
            <a:fld id="{1AA0B119-BECA-4257-A2C1-D3F8BA9696F2}" type="slidenum">
              <a:rPr lang="nl-NL" smtClean="0"/>
              <a:t>43</a:t>
            </a:fld>
            <a:endParaRPr lang="nl-NL"/>
          </a:p>
        </p:txBody>
      </p:sp>
    </p:spTree>
    <p:extLst>
      <p:ext uri="{BB962C8B-B14F-4D97-AF65-F5344CB8AC3E}">
        <p14:creationId xmlns:p14="http://schemas.microsoft.com/office/powerpoint/2010/main" val="1866683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47362-D07E-B077-F795-3BEB2469F5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463FD4-B891-9B1D-9F49-52759AF832C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EFEE04B-D5F4-19B3-A8A6-377D937BE5B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9E57C34-38B0-320D-6E28-B7EC5BD0AF52}"/>
              </a:ext>
            </a:extLst>
          </p:cNvPr>
          <p:cNvSpPr>
            <a:spLocks noGrp="1"/>
          </p:cNvSpPr>
          <p:nvPr>
            <p:ph type="sldNum" sz="quarter" idx="5"/>
          </p:nvPr>
        </p:nvSpPr>
        <p:spPr/>
        <p:txBody>
          <a:bodyPr/>
          <a:lstStyle/>
          <a:p>
            <a:fld id="{1AA0B119-BECA-4257-A2C1-D3F8BA9696F2}" type="slidenum">
              <a:rPr lang="nl-NL" smtClean="0"/>
              <a:t>44</a:t>
            </a:fld>
            <a:endParaRPr lang="nl-NL"/>
          </a:p>
        </p:txBody>
      </p:sp>
    </p:spTree>
    <p:extLst>
      <p:ext uri="{BB962C8B-B14F-4D97-AF65-F5344CB8AC3E}">
        <p14:creationId xmlns:p14="http://schemas.microsoft.com/office/powerpoint/2010/main" val="2188024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45</a:t>
            </a:fld>
            <a:endParaRPr lang="nl-NL"/>
          </a:p>
        </p:txBody>
      </p:sp>
    </p:spTree>
    <p:extLst>
      <p:ext uri="{BB962C8B-B14F-4D97-AF65-F5344CB8AC3E}">
        <p14:creationId xmlns:p14="http://schemas.microsoft.com/office/powerpoint/2010/main" val="686575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46</a:t>
            </a:fld>
            <a:endParaRPr lang="nl-NL"/>
          </a:p>
        </p:txBody>
      </p:sp>
    </p:spTree>
    <p:extLst>
      <p:ext uri="{BB962C8B-B14F-4D97-AF65-F5344CB8AC3E}">
        <p14:creationId xmlns:p14="http://schemas.microsoft.com/office/powerpoint/2010/main" val="4011420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47</a:t>
            </a:fld>
            <a:endParaRPr lang="nl-NL"/>
          </a:p>
        </p:txBody>
      </p:sp>
    </p:spTree>
    <p:extLst>
      <p:ext uri="{BB962C8B-B14F-4D97-AF65-F5344CB8AC3E}">
        <p14:creationId xmlns:p14="http://schemas.microsoft.com/office/powerpoint/2010/main" val="68657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C17FE-6A61-E96A-BDF6-476CBACA221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33CD45B-B3D1-832B-FE77-7B75BCDFFD4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C49922-5D68-3DBB-0B4A-9572CA94FEE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4FDB404E-2113-E8E1-B08A-AC1F3FA54708}"/>
              </a:ext>
            </a:extLst>
          </p:cNvPr>
          <p:cNvSpPr>
            <a:spLocks noGrp="1"/>
          </p:cNvSpPr>
          <p:nvPr>
            <p:ph type="sldNum" sz="quarter" idx="5"/>
          </p:nvPr>
        </p:nvSpPr>
        <p:spPr/>
        <p:txBody>
          <a:bodyPr/>
          <a:lstStyle/>
          <a:p>
            <a:fld id="{1AA0B119-BECA-4257-A2C1-D3F8BA9696F2}" type="slidenum">
              <a:rPr lang="nl-NL" smtClean="0"/>
              <a:t>48</a:t>
            </a:fld>
            <a:endParaRPr lang="nl-NL"/>
          </a:p>
        </p:txBody>
      </p:sp>
    </p:spTree>
    <p:extLst>
      <p:ext uri="{BB962C8B-B14F-4D97-AF65-F5344CB8AC3E}">
        <p14:creationId xmlns:p14="http://schemas.microsoft.com/office/powerpoint/2010/main" val="627826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7152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08811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11</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6EE67-F3BB-D84D-E7EE-F74A31D6B9A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4CA6AEE-6459-DC6D-6873-B573141769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4210C25-3143-89A8-3372-71B40C91CEC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0A1D7C1-3F40-DAF8-08AE-0D74AF0D28EF}"/>
              </a:ext>
            </a:extLst>
          </p:cNvPr>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318154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265728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24</a:t>
            </a:fld>
            <a:endParaRPr lang="nl-NL"/>
          </a:p>
        </p:txBody>
      </p:sp>
    </p:spTree>
    <p:extLst>
      <p:ext uri="{BB962C8B-B14F-4D97-AF65-F5344CB8AC3E}">
        <p14:creationId xmlns:p14="http://schemas.microsoft.com/office/powerpoint/2010/main" val="30275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7-4-2026</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7-4-2026</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7-4-2026</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7-4-2026</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7-4-2026</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7-4-2026</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7-4-2026</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7-4-2026</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7-4-2026</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7-4-2026</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7-4-2026</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7-4-2026</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5.xml"/><Relationship Id="rId14"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8.png"/><Relationship Id="rId4" Type="http://schemas.microsoft.com/office/2007/relationships/hdphoto" Target="../media/hdphoto1.wdp"/><Relationship Id="rId9" Type="http://schemas.microsoft.com/office/2007/relationships/diagramDrawing" Target="../diagrams/drawing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18.png"/><Relationship Id="rId4" Type="http://schemas.microsoft.com/office/2007/relationships/hdphoto" Target="../media/hdphoto1.wdp"/><Relationship Id="rId9" Type="http://schemas.microsoft.com/office/2007/relationships/diagramDrawing" Target="../diagrams/drawing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hyperlink" Target="http://www.nieuwleren.nl/mozie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7" Type="http://schemas.microsoft.com/office/2007/relationships/hdphoto" Target="../media/hdphoto1.wdp"/><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microsoft.com/office/2007/relationships/hdphoto" Target="../media/hdphoto1.wdp"/><Relationship Id="rId9"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4.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5.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rekenreis.n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2.xml"/><Relationship Id="rId16" Type="http://schemas.openxmlformats.org/officeDocument/2006/relationships/diagramLayout" Target="../diagrams/layout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microsoft.com/office/2007/relationships/hdphoto" Target="../media/hdphoto1.wdp"/><Relationship Id="rId9" Type="http://schemas.microsoft.com/office/2007/relationships/diagramDrawing" Target="../diagrams/drawing1.xml"/><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Studiemorgen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2949-ED2F-1DC1-19C9-74F3B88661D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575EEFB-8A20-8F8E-2EF6-D41FE7F28CFF}"/>
              </a:ext>
            </a:extLst>
          </p:cNvPr>
          <p:cNvSpPr>
            <a:spLocks noGrp="1"/>
          </p:cNvSpPr>
          <p:nvPr>
            <p:ph type="title"/>
          </p:nvPr>
        </p:nvSpPr>
        <p:spPr>
          <a:xfrm>
            <a:off x="562535" y="324783"/>
            <a:ext cx="10515600" cy="1325563"/>
          </a:xfrm>
        </p:spPr>
        <p:txBody>
          <a:bodyPr>
            <a:normAutofit/>
          </a:bodyPr>
          <a:lstStyle/>
          <a:p>
            <a:r>
              <a:rPr lang="nl-NL" sz="4000" dirty="0">
                <a:solidFill>
                  <a:srgbClr val="87B632"/>
                </a:solidFill>
                <a:latin typeface="Arial Rounded MT Bold" panose="020F0704030504030204" pitchFamily="34" charset="0"/>
              </a:rPr>
              <a:t>Wat is het einddoel in het basisonderwijs?</a:t>
            </a:r>
          </a:p>
        </p:txBody>
      </p:sp>
      <p:pic>
        <p:nvPicPr>
          <p:cNvPr id="7" name="Afbeelding 6">
            <a:extLst>
              <a:ext uri="{FF2B5EF4-FFF2-40B4-BE49-F238E27FC236}">
                <a16:creationId xmlns:a16="http://schemas.microsoft.com/office/drawing/2014/main" id="{C88212BE-3045-C38A-1A11-375837F882A3}"/>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73DB3D4B-887A-00AF-47B1-453B8B0DCBD8}"/>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5" name="Diagram 4">
            <a:extLst>
              <a:ext uri="{FF2B5EF4-FFF2-40B4-BE49-F238E27FC236}">
                <a16:creationId xmlns:a16="http://schemas.microsoft.com/office/drawing/2014/main" id="{4DD39F53-C656-9F64-0417-F963FC64D994}"/>
              </a:ext>
            </a:extLst>
          </p:cNvPr>
          <p:cNvGraphicFramePr/>
          <p:nvPr>
            <p:extLst>
              <p:ext uri="{D42A27DB-BD31-4B8C-83A1-F6EECF244321}">
                <p14:modId xmlns:p14="http://schemas.microsoft.com/office/powerpoint/2010/main" val="2309387149"/>
              </p:ext>
            </p:extLst>
          </p:nvPr>
        </p:nvGraphicFramePr>
        <p:xfrm>
          <a:off x="156136" y="1650346"/>
          <a:ext cx="6399306" cy="43498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a:extLst>
              <a:ext uri="{FF2B5EF4-FFF2-40B4-BE49-F238E27FC236}">
                <a16:creationId xmlns:a16="http://schemas.microsoft.com/office/drawing/2014/main" id="{E278DA4E-E97A-853E-199B-6C8CF0EC9C33}"/>
              </a:ext>
            </a:extLst>
          </p:cNvPr>
          <p:cNvGraphicFramePr/>
          <p:nvPr>
            <p:extLst>
              <p:ext uri="{D42A27DB-BD31-4B8C-83A1-F6EECF244321}">
                <p14:modId xmlns:p14="http://schemas.microsoft.com/office/powerpoint/2010/main" val="2222412739"/>
              </p:ext>
            </p:extLst>
          </p:nvPr>
        </p:nvGraphicFramePr>
        <p:xfrm>
          <a:off x="6739823" y="1372472"/>
          <a:ext cx="5215965" cy="29513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21000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extLst>
              <p:ext uri="{D42A27DB-BD31-4B8C-83A1-F6EECF244321}">
                <p14:modId xmlns:p14="http://schemas.microsoft.com/office/powerpoint/2010/main" val="2756296601"/>
              </p:ext>
            </p:extLst>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 1996</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6DE47-013D-36BA-F36C-21256200CCB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FD5352C-8C9F-6994-B9EA-B5BA0F291AD8}"/>
              </a:ext>
            </a:extLst>
          </p:cNvPr>
          <p:cNvSpPr>
            <a:spLocks noGrp="1"/>
          </p:cNvSpPr>
          <p:nvPr>
            <p:ph type="title"/>
          </p:nvPr>
        </p:nvSpPr>
        <p:spPr>
          <a:xfrm>
            <a:off x="402926" y="431581"/>
            <a:ext cx="4458187" cy="1325563"/>
          </a:xfrm>
        </p:spPr>
        <p:txBody>
          <a:bodyPr>
            <a:normAutofit fontScale="90000"/>
          </a:bodyPr>
          <a:lstStyle/>
          <a:p>
            <a:r>
              <a:rPr lang="nl-NL" dirty="0">
                <a:solidFill>
                  <a:srgbClr val="66AB38"/>
                </a:solidFill>
                <a:latin typeface="Arial Rounded MT Bold" panose="020F0704030504030204" pitchFamily="34" charset="0"/>
              </a:rPr>
              <a:t>Kerndoelen 2025</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229E59FC-B4EF-7894-668C-E7D11C0414A8}"/>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342D271B-194F-B0C3-3131-07B6BDA0C865}"/>
              </a:ext>
            </a:extLst>
          </p:cNvPr>
          <p:cNvPicPr>
            <a:picLocks noChangeAspect="1"/>
          </p:cNvPicPr>
          <p:nvPr/>
        </p:nvPicPr>
        <p:blipFill>
          <a:blip r:embed="rId4"/>
          <a:stretch>
            <a:fillRect/>
          </a:stretch>
        </p:blipFill>
        <p:spPr>
          <a:xfrm>
            <a:off x="5292844" y="141193"/>
            <a:ext cx="5565656" cy="6301379"/>
          </a:xfrm>
          <a:prstGeom prst="rect">
            <a:avLst/>
          </a:prstGeom>
        </p:spPr>
      </p:pic>
    </p:spTree>
    <p:extLst>
      <p:ext uri="{BB962C8B-B14F-4D97-AF65-F5344CB8AC3E}">
        <p14:creationId xmlns:p14="http://schemas.microsoft.com/office/powerpoint/2010/main" val="3141733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88044-AEBF-5142-AD13-A8B5FB41760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2FCCC0F-3CDD-93B5-9D41-0F76C82495AA}"/>
              </a:ext>
            </a:extLst>
          </p:cNvPr>
          <p:cNvSpPr>
            <a:spLocks noGrp="1"/>
          </p:cNvSpPr>
          <p:nvPr>
            <p:ph type="title"/>
          </p:nvPr>
        </p:nvSpPr>
        <p:spPr>
          <a:xfrm>
            <a:off x="4907691" y="400155"/>
            <a:ext cx="4458187" cy="1325563"/>
          </a:xfrm>
        </p:spPr>
        <p:txBody>
          <a:bodyPr>
            <a:noAutofit/>
          </a:bodyPr>
          <a:lstStyle/>
          <a:p>
            <a:r>
              <a:rPr lang="nl-NL" sz="2800" dirty="0">
                <a:solidFill>
                  <a:srgbClr val="66AB38"/>
                </a:solidFill>
                <a:latin typeface="Arial Rounded MT Bold" panose="020F0704030504030204" pitchFamily="34" charset="0"/>
              </a:rPr>
              <a:t>Kerndoelen 2025</a:t>
            </a:r>
            <a:br>
              <a:rPr lang="nl-NL" sz="2800" dirty="0">
                <a:solidFill>
                  <a:srgbClr val="00BFFE"/>
                </a:solidFill>
                <a:latin typeface="Arial Rounded MT Bold" panose="020F0704030504030204" pitchFamily="34" charset="0"/>
              </a:rPr>
            </a:br>
            <a:br>
              <a:rPr lang="nl-NL" sz="2800" dirty="0">
                <a:solidFill>
                  <a:srgbClr val="00BFFE"/>
                </a:solidFill>
                <a:latin typeface="Arial Rounded MT Bold" panose="020F0704030504030204" pitchFamily="34" charset="0"/>
              </a:rPr>
            </a:br>
            <a:br>
              <a:rPr lang="nl-NL" sz="2800" dirty="0">
                <a:solidFill>
                  <a:srgbClr val="00BFFE"/>
                </a:solidFill>
                <a:latin typeface="Arial Rounded MT Bold" panose="020F0704030504030204" pitchFamily="34" charset="0"/>
              </a:rPr>
            </a:br>
            <a:endParaRPr lang="nl-NL" sz="28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518508E2-9C02-0319-7AE4-F3F92709CBE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a:extLst>
              <a:ext uri="{FF2B5EF4-FFF2-40B4-BE49-F238E27FC236}">
                <a16:creationId xmlns:a16="http://schemas.microsoft.com/office/drawing/2014/main" id="{ABE26B6A-7416-3159-D049-4812EEB60DF2}"/>
              </a:ext>
            </a:extLst>
          </p:cNvPr>
          <p:cNvPicPr>
            <a:picLocks noChangeAspect="1"/>
          </p:cNvPicPr>
          <p:nvPr/>
        </p:nvPicPr>
        <p:blipFill>
          <a:blip r:embed="rId4"/>
          <a:stretch>
            <a:fillRect/>
          </a:stretch>
        </p:blipFill>
        <p:spPr>
          <a:xfrm>
            <a:off x="4738130" y="873667"/>
            <a:ext cx="7521592" cy="3749365"/>
          </a:xfrm>
          <a:prstGeom prst="rect">
            <a:avLst/>
          </a:prstGeom>
        </p:spPr>
      </p:pic>
      <p:pic>
        <p:nvPicPr>
          <p:cNvPr id="2" name="Afbeelding 1">
            <a:extLst>
              <a:ext uri="{FF2B5EF4-FFF2-40B4-BE49-F238E27FC236}">
                <a16:creationId xmlns:a16="http://schemas.microsoft.com/office/drawing/2014/main" id="{6DADB284-C142-C157-6224-11AB122E9429}"/>
              </a:ext>
            </a:extLst>
          </p:cNvPr>
          <p:cNvPicPr>
            <a:picLocks noChangeAspect="1"/>
          </p:cNvPicPr>
          <p:nvPr/>
        </p:nvPicPr>
        <p:blipFill>
          <a:blip r:embed="rId5"/>
          <a:stretch>
            <a:fillRect/>
          </a:stretch>
        </p:blipFill>
        <p:spPr>
          <a:xfrm>
            <a:off x="281902" y="1796758"/>
            <a:ext cx="4108563" cy="3863682"/>
          </a:xfrm>
          <a:prstGeom prst="rect">
            <a:avLst/>
          </a:prstGeom>
          <a:solidFill>
            <a:srgbClr val="87B632"/>
          </a:solidFill>
        </p:spPr>
      </p:pic>
      <p:sp>
        <p:nvSpPr>
          <p:cNvPr id="3" name="Titel 3">
            <a:extLst>
              <a:ext uri="{FF2B5EF4-FFF2-40B4-BE49-F238E27FC236}">
                <a16:creationId xmlns:a16="http://schemas.microsoft.com/office/drawing/2014/main" id="{82EBB026-367F-5B06-7988-506E4D5E0164}"/>
              </a:ext>
            </a:extLst>
          </p:cNvPr>
          <p:cNvSpPr txBox="1">
            <a:spLocks/>
          </p:cNvSpPr>
          <p:nvPr/>
        </p:nvSpPr>
        <p:spPr>
          <a:xfrm>
            <a:off x="281902" y="400154"/>
            <a:ext cx="445818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dirty="0">
                <a:solidFill>
                  <a:srgbClr val="66AB38"/>
                </a:solidFill>
                <a:latin typeface="Arial Rounded MT Bold" panose="020F0704030504030204" pitchFamily="34" charset="0"/>
              </a:rPr>
              <a:t>Kerndoelen 1996</a:t>
            </a:r>
            <a:br>
              <a:rPr lang="nl-NL" sz="2800" dirty="0">
                <a:solidFill>
                  <a:srgbClr val="00BFFE"/>
                </a:solidFill>
                <a:latin typeface="Arial Rounded MT Bold" panose="020F0704030504030204" pitchFamily="34" charset="0"/>
              </a:rPr>
            </a:br>
            <a:br>
              <a:rPr lang="nl-NL" sz="2800" dirty="0">
                <a:solidFill>
                  <a:srgbClr val="00BFFE"/>
                </a:solidFill>
                <a:latin typeface="Arial Rounded MT Bold" panose="020F0704030504030204" pitchFamily="34" charset="0"/>
              </a:rPr>
            </a:br>
            <a:br>
              <a:rPr lang="nl-NL" sz="2800" dirty="0">
                <a:solidFill>
                  <a:srgbClr val="00BFFE"/>
                </a:solidFill>
                <a:latin typeface="Arial Rounded MT Bold" panose="020F0704030504030204" pitchFamily="34" charset="0"/>
              </a:rPr>
            </a:br>
            <a:endParaRPr lang="nl-NL" sz="2800" dirty="0">
              <a:solidFill>
                <a:srgbClr val="00BFFE"/>
              </a:solidFill>
              <a:latin typeface="Arial Rounded MT Bold" panose="020F0704030504030204" pitchFamily="34" charset="0"/>
            </a:endParaRPr>
          </a:p>
        </p:txBody>
      </p:sp>
    </p:spTree>
    <p:extLst>
      <p:ext uri="{BB962C8B-B14F-4D97-AF65-F5344CB8AC3E}">
        <p14:creationId xmlns:p14="http://schemas.microsoft.com/office/powerpoint/2010/main" val="198404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5C26F-2901-FA74-29BA-26704EB2F83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9F4A7CD-3C24-420A-0CD3-AD3B374CA670}"/>
              </a:ext>
            </a:extLst>
          </p:cNvPr>
          <p:cNvSpPr>
            <a:spLocks noGrp="1"/>
          </p:cNvSpPr>
          <p:nvPr>
            <p:ph type="title"/>
          </p:nvPr>
        </p:nvSpPr>
        <p:spPr>
          <a:xfrm>
            <a:off x="369308" y="350898"/>
            <a:ext cx="4458187" cy="1325563"/>
          </a:xfrm>
        </p:spPr>
        <p:txBody>
          <a:bodyPr>
            <a:normAutofit fontScale="90000"/>
          </a:bodyPr>
          <a:lstStyle/>
          <a:p>
            <a:r>
              <a:rPr lang="nl-NL" dirty="0">
                <a:solidFill>
                  <a:srgbClr val="66AB38"/>
                </a:solidFill>
                <a:latin typeface="Arial Rounded MT Bold" panose="020F0704030504030204" pitchFamily="34" charset="0"/>
              </a:rPr>
              <a:t>Kerndoelen 2025</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29F1BF9A-84D6-E3D1-4DA5-AD7A82E94FE1}"/>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11651F9F-1092-5077-D568-4DCF9509F159}"/>
              </a:ext>
            </a:extLst>
          </p:cNvPr>
          <p:cNvPicPr>
            <a:picLocks noChangeAspect="1"/>
          </p:cNvPicPr>
          <p:nvPr/>
        </p:nvPicPr>
        <p:blipFill>
          <a:blip r:embed="rId4"/>
          <a:stretch>
            <a:fillRect/>
          </a:stretch>
        </p:blipFill>
        <p:spPr>
          <a:xfrm>
            <a:off x="-28245" y="820271"/>
            <a:ext cx="5344507" cy="4464423"/>
          </a:xfrm>
          <a:prstGeom prst="rect">
            <a:avLst/>
          </a:prstGeom>
        </p:spPr>
      </p:pic>
      <p:pic>
        <p:nvPicPr>
          <p:cNvPr id="5" name="Afbeelding 4">
            <a:extLst>
              <a:ext uri="{FF2B5EF4-FFF2-40B4-BE49-F238E27FC236}">
                <a16:creationId xmlns:a16="http://schemas.microsoft.com/office/drawing/2014/main" id="{8E907598-5AE2-C610-DB28-01BC4782A722}"/>
              </a:ext>
            </a:extLst>
          </p:cNvPr>
          <p:cNvPicPr>
            <a:picLocks noChangeAspect="1"/>
          </p:cNvPicPr>
          <p:nvPr/>
        </p:nvPicPr>
        <p:blipFill>
          <a:blip r:embed="rId5"/>
          <a:stretch>
            <a:fillRect/>
          </a:stretch>
        </p:blipFill>
        <p:spPr>
          <a:xfrm>
            <a:off x="5316262" y="1047298"/>
            <a:ext cx="6506430" cy="3499774"/>
          </a:xfrm>
          <a:prstGeom prst="rect">
            <a:avLst/>
          </a:prstGeom>
        </p:spPr>
      </p:pic>
    </p:spTree>
    <p:extLst>
      <p:ext uri="{BB962C8B-B14F-4D97-AF65-F5344CB8AC3E}">
        <p14:creationId xmlns:p14="http://schemas.microsoft.com/office/powerpoint/2010/main" val="20133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 2010</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012550"/>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2728672"/>
          </a:xfrm>
        </p:spPr>
        <p:txBody>
          <a:bodyPr>
            <a:normAutofit fontScale="90000"/>
          </a:bodyPr>
          <a:lstStyle/>
          <a:p>
            <a:r>
              <a:rPr lang="nl-NL" dirty="0">
                <a:solidFill>
                  <a:srgbClr val="66AB38"/>
                </a:solidFill>
                <a:latin typeface="Arial Rounded MT Bold" panose="020F0704030504030204" pitchFamily="34" charset="0"/>
              </a:rPr>
              <a:t>Referentieniveaus 2010   (2028?)</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het standaardniveau voor einde basisschool</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Ze worden nu onderzocht door het SLO, maar hebben nog steeds een wettelijke status, dus gelden als wettelijk einddoel (in combinatie met de kerndoelen)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5143500" y="0"/>
            <a:ext cx="6600978" cy="5955111"/>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3340F51-5F2F-75DF-B46C-16FE93F4273A}"/>
              </a:ext>
            </a:extLst>
          </p:cNvPr>
          <p:cNvPicPr>
            <a:picLocks noChangeAspect="1"/>
          </p:cNvPicPr>
          <p:nvPr/>
        </p:nvPicPr>
        <p:blipFill>
          <a:blip r:embed="rId2"/>
          <a:stretch>
            <a:fillRect/>
          </a:stretch>
        </p:blipFill>
        <p:spPr>
          <a:xfrm>
            <a:off x="4771970" y="1632898"/>
            <a:ext cx="3478186" cy="1706467"/>
          </a:xfrm>
          <a:prstGeom prst="rect">
            <a:avLst/>
          </a:prstGeom>
        </p:spPr>
      </p:pic>
      <p:sp>
        <p:nvSpPr>
          <p:cNvPr id="4" name="Titel 3"/>
          <p:cNvSpPr>
            <a:spLocks noGrp="1"/>
          </p:cNvSpPr>
          <p:nvPr>
            <p:ph type="title"/>
          </p:nvPr>
        </p:nvSpPr>
        <p:spPr>
          <a:xfrm>
            <a:off x="288741" y="-241959"/>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29935" y="798029"/>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6287">
            <a:off x="81701" y="4860671"/>
            <a:ext cx="2710839" cy="1369250"/>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6"/>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7"/>
          <a:stretch>
            <a:fillRect/>
          </a:stretch>
        </p:blipFill>
        <p:spPr>
          <a:xfrm rot="21369354">
            <a:off x="7743739" y="3752074"/>
            <a:ext cx="2512567" cy="937949"/>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8"/>
          <a:stretch>
            <a:fillRect/>
          </a:stretch>
        </p:blipFill>
        <p:spPr>
          <a:xfrm>
            <a:off x="3780193" y="2792294"/>
            <a:ext cx="2569797" cy="2679014"/>
          </a:xfrm>
          <a:prstGeom prst="rect">
            <a:avLst/>
          </a:prstGeom>
        </p:spPr>
      </p:pic>
      <p:pic>
        <p:nvPicPr>
          <p:cNvPr id="11" name="Afbeelding 10">
            <a:extLst>
              <a:ext uri="{FF2B5EF4-FFF2-40B4-BE49-F238E27FC236}">
                <a16:creationId xmlns:a16="http://schemas.microsoft.com/office/drawing/2014/main" id="{3FDE2FCD-E458-E7C6-03C0-E5200FAE2A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06540">
            <a:off x="110182" y="1532742"/>
            <a:ext cx="2443899" cy="1903348"/>
          </a:xfrm>
          <a:prstGeom prst="rect">
            <a:avLst/>
          </a:prstGeom>
        </p:spPr>
      </p:pic>
      <p:pic>
        <p:nvPicPr>
          <p:cNvPr id="13" name="Afbeelding 12">
            <a:extLst>
              <a:ext uri="{FF2B5EF4-FFF2-40B4-BE49-F238E27FC236}">
                <a16:creationId xmlns:a16="http://schemas.microsoft.com/office/drawing/2014/main" id="{B123D46B-D2EF-7C66-620C-E3DE329023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63191">
            <a:off x="8734523" y="123869"/>
            <a:ext cx="3117071" cy="3917119"/>
          </a:xfrm>
          <a:prstGeom prst="rect">
            <a:avLst/>
          </a:prstGeom>
        </p:spPr>
      </p:pic>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11"/>
          <a:stretch>
            <a:fillRect/>
          </a:stretch>
        </p:blipFill>
        <p:spPr>
          <a:xfrm>
            <a:off x="5180822" y="149447"/>
            <a:ext cx="3683120" cy="1095307"/>
          </a:xfrm>
          <a:prstGeom prst="rect">
            <a:avLst/>
          </a:prstGeom>
        </p:spPr>
      </p:pic>
      <p:pic>
        <p:nvPicPr>
          <p:cNvPr id="12" name="Afbeelding 11">
            <a:extLst>
              <a:ext uri="{FF2B5EF4-FFF2-40B4-BE49-F238E27FC236}">
                <a16:creationId xmlns:a16="http://schemas.microsoft.com/office/drawing/2014/main" id="{1EBA0AB2-2857-F00A-271B-30DD822AD9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417250">
            <a:off x="1758051" y="3303967"/>
            <a:ext cx="1840829" cy="2589171"/>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7897C-1BC2-512C-00B7-617B17A6993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C327B51-17FF-2E48-E709-454F091C987F}"/>
              </a:ext>
            </a:extLst>
          </p:cNvPr>
          <p:cNvSpPr>
            <a:spLocks noGrp="1"/>
          </p:cNvSpPr>
          <p:nvPr>
            <p:ph type="title"/>
          </p:nvPr>
        </p:nvSpPr>
        <p:spPr>
          <a:xfrm>
            <a:off x="623751" y="233029"/>
            <a:ext cx="10515600" cy="549273"/>
          </a:xfrm>
        </p:spPr>
        <p:txBody>
          <a:bodyPr>
            <a:noAutofit/>
          </a:bodyPr>
          <a:lstStyle/>
          <a:p>
            <a:r>
              <a:rPr lang="nl-NL" sz="3200" dirty="0">
                <a:solidFill>
                  <a:srgbClr val="87B632"/>
                </a:solidFill>
                <a:latin typeface="Arial Rounded MT Bold" panose="020F0704030504030204" pitchFamily="34" charset="0"/>
              </a:rPr>
              <a:t>Doorstroomtoets met uitstroomniveaus</a:t>
            </a: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29793548-5136-CD37-4955-30134F172F39}"/>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37768948-E747-4D8D-8487-0882D497811C}"/>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2D3BD499-3A89-7A55-A713-B954412AA39E}"/>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205476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t>
            </a:r>
            <a:r>
              <a:rPr lang="nl-NL" b="1" dirty="0">
                <a:solidFill>
                  <a:srgbClr val="0456A2"/>
                </a:solidFill>
              </a:rPr>
              <a:t>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921737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1" y="275838"/>
            <a:ext cx="1230811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d</a:t>
            </a:r>
            <a:r>
              <a:rPr lang="nl-NL" sz="4400" dirty="0">
                <a:solidFill>
                  <a:srgbClr val="66AB38"/>
                </a:solidFill>
                <a:latin typeface="Arial Rounded MT Bold" panose="020F0704030504030204" pitchFamily="34" charset="0"/>
              </a:rPr>
              <a:t>oorstroomtoets</a:t>
            </a:r>
            <a:endParaRPr lang="nl-NL"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07D7B412-B4A1-E3FC-2A7C-E082BF0451BD}"/>
              </a:ext>
            </a:extLst>
          </p:cNvPr>
          <p:cNvPicPr>
            <a:picLocks noChangeAspect="1"/>
          </p:cNvPicPr>
          <p:nvPr/>
        </p:nvPicPr>
        <p:blipFill>
          <a:blip r:embed="rId5"/>
          <a:stretch>
            <a:fillRect/>
          </a:stretch>
        </p:blipFill>
        <p:spPr>
          <a:xfrm>
            <a:off x="1361734" y="1491398"/>
            <a:ext cx="8209839" cy="3400131"/>
          </a:xfrm>
          <a:prstGeom prst="rect">
            <a:avLst/>
          </a:prstGeom>
        </p:spPr>
      </p:pic>
    </p:spTree>
    <p:extLst>
      <p:ext uri="{BB962C8B-B14F-4D97-AF65-F5344CB8AC3E}">
        <p14:creationId xmlns:p14="http://schemas.microsoft.com/office/powerpoint/2010/main" val="205092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DC449-14D0-C127-D701-876BCADD7D27}"/>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AA9288FC-26D7-6F27-2678-3FAE5C4A0F9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D5E50E38-BFE7-0421-CE3B-6E9C9A8261A8}"/>
              </a:ext>
            </a:extLst>
          </p:cNvPr>
          <p:cNvSpPr>
            <a:spLocks noGrp="1"/>
          </p:cNvSpPr>
          <p:nvPr>
            <p:ph type="title"/>
          </p:nvPr>
        </p:nvSpPr>
        <p:spPr>
          <a:xfrm>
            <a:off x="1" y="275838"/>
            <a:ext cx="1230811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d</a:t>
            </a:r>
            <a:r>
              <a:rPr lang="nl-NL" sz="4400" dirty="0">
                <a:solidFill>
                  <a:srgbClr val="66AB38"/>
                </a:solidFill>
                <a:latin typeface="Arial Rounded MT Bold" panose="020F0704030504030204" pitchFamily="34" charset="0"/>
              </a:rPr>
              <a:t>oorstroomtoets</a:t>
            </a:r>
            <a:endParaRPr lang="nl-NL" dirty="0">
              <a:solidFill>
                <a:srgbClr val="66AB38"/>
              </a:solidFill>
            </a:endParaRPr>
          </a:p>
        </p:txBody>
      </p:sp>
      <p:pic>
        <p:nvPicPr>
          <p:cNvPr id="2050" name="Afbeelding 6">
            <a:extLst>
              <a:ext uri="{FF2B5EF4-FFF2-40B4-BE49-F238E27FC236}">
                <a16:creationId xmlns:a16="http://schemas.microsoft.com/office/drawing/2014/main" id="{AC47F4A4-768C-0692-A469-6B9A539834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C736ECB0-6F68-5108-7917-B921DC529A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DFA5E709-9ED9-6A69-0060-4732FA2BA5CD}"/>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3B1FA8FC-1B7A-CB6E-38AD-44E6D27918D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0385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7564838A-820A-E5C1-2441-F7E8B6DAB2F6}"/>
              </a:ext>
            </a:extLst>
          </p:cNvPr>
          <p:cNvSpPr txBox="1">
            <a:spLocks/>
          </p:cNvSpPr>
          <p:nvPr/>
        </p:nvSpPr>
        <p:spPr>
          <a:xfrm>
            <a:off x="1" y="275838"/>
            <a:ext cx="12308114" cy="85725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rgbClr val="66AB38"/>
                </a:solidFill>
                <a:latin typeface="Arial Rounded MT Bold" panose="020F0704030504030204" pitchFamily="34" charset="0"/>
              </a:rPr>
              <a:t>Voorbeelden referentieopgaven doorstroomtoets</a:t>
            </a:r>
            <a:endParaRPr lang="nl-NL" dirty="0">
              <a:solidFill>
                <a:srgbClr val="66AB38"/>
              </a:solidFill>
            </a:endParaRPr>
          </a:p>
        </p:txBody>
      </p:sp>
    </p:spTree>
    <p:extLst>
      <p:ext uri="{BB962C8B-B14F-4D97-AF65-F5344CB8AC3E}">
        <p14:creationId xmlns:p14="http://schemas.microsoft.com/office/powerpoint/2010/main" val="129440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B2CB3-3D4E-B3C7-5253-1497229E8514}"/>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A0DC8B2E-3AB4-401C-229B-0FBDD4A24A0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8" name="Rectangle 5">
            <a:extLst>
              <a:ext uri="{FF2B5EF4-FFF2-40B4-BE49-F238E27FC236}">
                <a16:creationId xmlns:a16="http://schemas.microsoft.com/office/drawing/2014/main" id="{CB79B177-BC17-EE83-F401-2BF05E9B15F6}"/>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73979565-4F53-C665-CA0C-0103B6A9A1A4}"/>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39C4496D-40F3-D69F-F4DD-4191C245DA2E}"/>
              </a:ext>
            </a:extLst>
          </p:cNvPr>
          <p:cNvSpPr txBox="1">
            <a:spLocks/>
          </p:cNvSpPr>
          <p:nvPr/>
        </p:nvSpPr>
        <p:spPr>
          <a:xfrm>
            <a:off x="1" y="275838"/>
            <a:ext cx="12308114" cy="8572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66AB38"/>
                </a:solidFill>
                <a:latin typeface="Arial Rounded MT Bold" panose="020F0704030504030204" pitchFamily="34" charset="0"/>
              </a:rPr>
              <a:t>Referentieopgaven</a:t>
            </a:r>
            <a:endParaRPr lang="nl-NL" sz="3600" dirty="0">
              <a:solidFill>
                <a:srgbClr val="66AB38"/>
              </a:solidFill>
            </a:endParaRPr>
          </a:p>
        </p:txBody>
      </p:sp>
      <p:pic>
        <p:nvPicPr>
          <p:cNvPr id="3" name="Afbeelding 2">
            <a:extLst>
              <a:ext uri="{FF2B5EF4-FFF2-40B4-BE49-F238E27FC236}">
                <a16:creationId xmlns:a16="http://schemas.microsoft.com/office/drawing/2014/main" id="{85218AC3-1133-00A3-E499-B299E6B721EA}"/>
              </a:ext>
            </a:extLst>
          </p:cNvPr>
          <p:cNvPicPr>
            <a:picLocks noChangeAspect="1"/>
          </p:cNvPicPr>
          <p:nvPr/>
        </p:nvPicPr>
        <p:blipFill>
          <a:blip r:embed="rId5"/>
          <a:stretch>
            <a:fillRect/>
          </a:stretch>
        </p:blipFill>
        <p:spPr>
          <a:xfrm>
            <a:off x="4792237" y="0"/>
            <a:ext cx="7261412" cy="6858000"/>
          </a:xfrm>
          <a:prstGeom prst="rect">
            <a:avLst/>
          </a:prstGeom>
        </p:spPr>
      </p:pic>
    </p:spTree>
    <p:extLst>
      <p:ext uri="{BB962C8B-B14F-4D97-AF65-F5344CB8AC3E}">
        <p14:creationId xmlns:p14="http://schemas.microsoft.com/office/powerpoint/2010/main" val="2405954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A3C3A-152A-11C1-02F7-48BF9FE2F5B0}"/>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F5344A1D-C240-C0C5-0906-77A3735CC27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a:extLst>
              <a:ext uri="{FF2B5EF4-FFF2-40B4-BE49-F238E27FC236}">
                <a16:creationId xmlns:a16="http://schemas.microsoft.com/office/drawing/2014/main" id="{FC9D41E3-373D-3589-D7E7-1FF6BFD3DB70}"/>
              </a:ext>
            </a:extLst>
          </p:cNvPr>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1f of 1s? Breuken </a:t>
            </a:r>
            <a:br>
              <a:rPr lang="nl-NL" dirty="0">
                <a:solidFill>
                  <a:srgbClr val="00BFFE"/>
                </a:solidFill>
                <a:latin typeface="Arial Rounded MT Bold" panose="020F0704030504030204" pitchFamily="34" charset="0"/>
              </a:rPr>
            </a:br>
            <a:endParaRPr lang="nl-NL" sz="2700" dirty="0"/>
          </a:p>
        </p:txBody>
      </p:sp>
      <p:pic>
        <p:nvPicPr>
          <p:cNvPr id="6" name="Afbeelding 5">
            <a:extLst>
              <a:ext uri="{FF2B5EF4-FFF2-40B4-BE49-F238E27FC236}">
                <a16:creationId xmlns:a16="http://schemas.microsoft.com/office/drawing/2014/main" id="{87CB90FF-DA56-294C-C392-124B3CF1BEAA}"/>
              </a:ext>
            </a:extLst>
          </p:cNvPr>
          <p:cNvPicPr>
            <a:picLocks noChangeAspect="1"/>
          </p:cNvPicPr>
          <p:nvPr/>
        </p:nvPicPr>
        <p:blipFill>
          <a:blip r:embed="rId5"/>
          <a:srcRect r="4800"/>
          <a:stretch>
            <a:fillRect/>
          </a:stretch>
        </p:blipFill>
        <p:spPr>
          <a:xfrm>
            <a:off x="395223" y="1200060"/>
            <a:ext cx="6493999" cy="3082828"/>
          </a:xfrm>
          <a:prstGeom prst="rect">
            <a:avLst/>
          </a:prstGeom>
        </p:spPr>
      </p:pic>
      <p:pic>
        <p:nvPicPr>
          <p:cNvPr id="9" name="Afbeelding 8">
            <a:extLst>
              <a:ext uri="{FF2B5EF4-FFF2-40B4-BE49-F238E27FC236}">
                <a16:creationId xmlns:a16="http://schemas.microsoft.com/office/drawing/2014/main" id="{A77ED63C-4E85-F8F7-2634-7BBDC1BB8E2B}"/>
              </a:ext>
            </a:extLst>
          </p:cNvPr>
          <p:cNvPicPr>
            <a:picLocks noChangeAspect="1"/>
          </p:cNvPicPr>
          <p:nvPr/>
        </p:nvPicPr>
        <p:blipFill>
          <a:blip r:embed="rId6"/>
          <a:srcRect t="10932"/>
          <a:stretch>
            <a:fillRect/>
          </a:stretch>
        </p:blipFill>
        <p:spPr>
          <a:xfrm>
            <a:off x="6790765" y="1582570"/>
            <a:ext cx="3883798" cy="3339054"/>
          </a:xfrm>
          <a:prstGeom prst="rect">
            <a:avLst/>
          </a:prstGeom>
        </p:spPr>
      </p:pic>
    </p:spTree>
    <p:extLst>
      <p:ext uri="{BB962C8B-B14F-4D97-AF65-F5344CB8AC3E}">
        <p14:creationId xmlns:p14="http://schemas.microsoft.com/office/powerpoint/2010/main" val="315775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E2082-9434-2226-7325-9568DB6DB6B3}"/>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1246BACF-58AB-1F25-0610-885D8280A07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a:extLst>
              <a:ext uri="{FF2B5EF4-FFF2-40B4-BE49-F238E27FC236}">
                <a16:creationId xmlns:a16="http://schemas.microsoft.com/office/drawing/2014/main" id="{5B691E12-DAF2-779E-26FB-5F0674B39D81}"/>
              </a:ext>
            </a:extLst>
          </p:cNvPr>
          <p:cNvSpPr>
            <a:spLocks noGrp="1"/>
          </p:cNvSpPr>
          <p:nvPr>
            <p:ph type="title"/>
          </p:nvPr>
        </p:nvSpPr>
        <p:spPr>
          <a:xfrm>
            <a:off x="99388" y="403867"/>
            <a:ext cx="8431020" cy="857250"/>
          </a:xfrm>
        </p:spPr>
        <p:txBody>
          <a:bodyPr>
            <a:normAutofit fontScale="90000"/>
          </a:bodyPr>
          <a:lstStyle/>
          <a:p>
            <a:pPr algn="l"/>
            <a:r>
              <a:rPr lang="nl-NL" dirty="0">
                <a:solidFill>
                  <a:srgbClr val="66AB38"/>
                </a:solidFill>
                <a:latin typeface="Arial Rounded MT Bold" panose="020F0704030504030204" pitchFamily="34" charset="0"/>
              </a:rPr>
              <a:t>1f of 1s?</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Procenten  </a:t>
            </a:r>
            <a:br>
              <a:rPr lang="nl-NL" dirty="0">
                <a:solidFill>
                  <a:srgbClr val="00BFFE"/>
                </a:solidFill>
                <a:latin typeface="Arial Rounded MT Bold" panose="020F0704030504030204" pitchFamily="34" charset="0"/>
              </a:rPr>
            </a:br>
            <a:endParaRPr lang="nl-NL" sz="2700" dirty="0"/>
          </a:p>
        </p:txBody>
      </p:sp>
      <p:pic>
        <p:nvPicPr>
          <p:cNvPr id="11" name="Afbeelding 10">
            <a:extLst>
              <a:ext uri="{FF2B5EF4-FFF2-40B4-BE49-F238E27FC236}">
                <a16:creationId xmlns:a16="http://schemas.microsoft.com/office/drawing/2014/main" id="{9C8AE9A7-8AA0-4DD8-3C91-04988EE1D0E9}"/>
              </a:ext>
            </a:extLst>
          </p:cNvPr>
          <p:cNvPicPr>
            <a:picLocks noChangeAspect="1"/>
          </p:cNvPicPr>
          <p:nvPr/>
        </p:nvPicPr>
        <p:blipFill>
          <a:blip r:embed="rId5"/>
          <a:stretch>
            <a:fillRect/>
          </a:stretch>
        </p:blipFill>
        <p:spPr>
          <a:xfrm>
            <a:off x="2961621" y="269396"/>
            <a:ext cx="8621535" cy="5484802"/>
          </a:xfrm>
          <a:prstGeom prst="rect">
            <a:avLst/>
          </a:prstGeom>
        </p:spPr>
      </p:pic>
    </p:spTree>
    <p:extLst>
      <p:ext uri="{BB962C8B-B14F-4D97-AF65-F5344CB8AC3E}">
        <p14:creationId xmlns:p14="http://schemas.microsoft.com/office/powerpoint/2010/main" val="359831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18784"/>
            <a:ext cx="11722797" cy="613649"/>
          </a:xfrm>
        </p:spPr>
        <p:txBody>
          <a:bodyPr>
            <a:normAutofit fontScale="90000"/>
          </a:bodyPr>
          <a:lstStyle/>
          <a:p>
            <a:r>
              <a:rPr lang="nl-NL" sz="4000" dirty="0">
                <a:solidFill>
                  <a:srgbClr val="00BFFE"/>
                </a:solidFill>
                <a:latin typeface="Arial Rounded MT Bold" panose="020F0704030504030204" pitchFamily="34" charset="0"/>
              </a:rPr>
              <a:t>Studiemorgen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2044051031"/>
              </p:ext>
            </p:extLst>
          </p:nvPr>
        </p:nvGraphicFramePr>
        <p:xfrm>
          <a:off x="1149316" y="1178709"/>
          <a:ext cx="8643707" cy="3866067"/>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3406897326"/>
                    </a:ext>
                  </a:extLst>
                </a:gridCol>
                <a:gridCol w="7692477">
                  <a:extLst>
                    <a:ext uri="{9D8B030D-6E8A-4147-A177-3AD203B41FA5}">
                      <a16:colId xmlns:a16="http://schemas.microsoft.com/office/drawing/2014/main" val="930306543"/>
                    </a:ext>
                  </a:extLst>
                </a:gridCol>
              </a:tblGrid>
              <a:tr h="442932">
                <a:tc>
                  <a:txBody>
                    <a:bodyPr/>
                    <a:lstStyle/>
                    <a:p>
                      <a:r>
                        <a:rPr lang="nl-NL" sz="2400" b="1" dirty="0">
                          <a:solidFill>
                            <a:srgbClr val="002060"/>
                          </a:solidFill>
                        </a:rPr>
                        <a:t>9:00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0" dirty="0">
                          <a:solidFill>
                            <a:srgbClr val="002060"/>
                          </a:solidFill>
                        </a:rPr>
                        <a:t>Kerndoelen, referentieniveaus en leerlijnen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b="0" dirty="0">
                          <a:solidFill>
                            <a:srgbClr val="002060"/>
                          </a:solidFill>
                        </a:rPr>
                        <a:t>Opdracht 1 </a:t>
                      </a:r>
                    </a:p>
                  </a:txBody>
                  <a:tcPr>
                    <a:solidFill>
                      <a:srgbClr val="FFFF00"/>
                    </a:solidFill>
                  </a:tcPr>
                </a:tc>
                <a:extLst>
                  <a:ext uri="{0D108BD9-81ED-4DB2-BD59-A6C34878D82A}">
                    <a16:rowId xmlns:a16="http://schemas.microsoft.com/office/drawing/2014/main" val="3193938193"/>
                  </a:ext>
                </a:extLst>
              </a:tr>
              <a:tr h="465729">
                <a:tc>
                  <a:txBody>
                    <a:bodyPr/>
                    <a:lstStyle/>
                    <a:p>
                      <a:r>
                        <a:rPr lang="nl-NL" sz="2400" b="1" dirty="0">
                          <a:solidFill>
                            <a:srgbClr val="002060"/>
                          </a:solidFill>
                        </a:rPr>
                        <a:t>10:00 </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Leerlijn rekenen, hoe houden we overzicht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Opdracht 2</a:t>
                      </a:r>
                    </a:p>
                  </a:txBody>
                  <a:tcPr>
                    <a:solidFill>
                      <a:srgbClr val="00B0F0"/>
                    </a:solidFill>
                  </a:tcPr>
                </a:tc>
                <a:extLst>
                  <a:ext uri="{0D108BD9-81ED-4DB2-BD59-A6C34878D82A}">
                    <a16:rowId xmlns:a16="http://schemas.microsoft.com/office/drawing/2014/main" val="4128898807"/>
                  </a:ext>
                </a:extLst>
              </a:tr>
              <a:tr h="465729">
                <a:tc>
                  <a:txBody>
                    <a:bodyPr/>
                    <a:lstStyle/>
                    <a:p>
                      <a:r>
                        <a:rPr lang="nl-NL" sz="2400" b="1" dirty="0">
                          <a:solidFill>
                            <a:srgbClr val="002060"/>
                          </a:solidFill>
                        </a:rPr>
                        <a:t>10:30</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Pauze</a:t>
                      </a:r>
                    </a:p>
                  </a:txBody>
                  <a:tcPr>
                    <a:solidFill>
                      <a:srgbClr val="00B0F0"/>
                    </a:solidFill>
                  </a:tcPr>
                </a:tc>
                <a:extLst>
                  <a:ext uri="{0D108BD9-81ED-4DB2-BD59-A6C34878D82A}">
                    <a16:rowId xmlns:a16="http://schemas.microsoft.com/office/drawing/2014/main" val="3067363756"/>
                  </a:ext>
                </a:extLst>
              </a:tr>
              <a:tr h="465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rgbClr val="002060"/>
                          </a:solidFill>
                        </a:rPr>
                        <a:t>10:45</a:t>
                      </a:r>
                    </a:p>
                  </a:txBody>
                  <a:tcPr>
                    <a:solidFill>
                      <a:srgbClr val="0FF9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Blokvoorbereiding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Opdracht 3</a:t>
                      </a:r>
                    </a:p>
                  </a:txBody>
                  <a:tcPr>
                    <a:solidFill>
                      <a:srgbClr val="0FF936"/>
                    </a:solidFill>
                  </a:tcPr>
                </a:tc>
                <a:extLst>
                  <a:ext uri="{0D108BD9-81ED-4DB2-BD59-A6C34878D82A}">
                    <a16:rowId xmlns:a16="http://schemas.microsoft.com/office/drawing/2014/main" val="3125499856"/>
                  </a:ext>
                </a:extLst>
              </a:tr>
              <a:tr h="465729">
                <a:tc>
                  <a:txBody>
                    <a:bodyPr/>
                    <a:lstStyle/>
                    <a:p>
                      <a:r>
                        <a:rPr lang="nl-NL" sz="2400" b="1" dirty="0">
                          <a:solidFill>
                            <a:srgbClr val="002060"/>
                          </a:solidFill>
                        </a:rPr>
                        <a:t>11:45</a:t>
                      </a:r>
                    </a:p>
                  </a:txBody>
                  <a:tcPr/>
                </a:tc>
                <a:tc>
                  <a:txBody>
                    <a:bodyPr/>
                    <a:lstStyle/>
                    <a:p>
                      <a:r>
                        <a:rPr lang="nl-NL" sz="2400" dirty="0">
                          <a:solidFill>
                            <a:srgbClr val="002060"/>
                          </a:solidFill>
                        </a:rPr>
                        <a:t>Plenaire bespreking</a:t>
                      </a:r>
                    </a:p>
                  </a:txBody>
                  <a:tcPr/>
                </a:tc>
                <a:extLst>
                  <a:ext uri="{0D108BD9-81ED-4DB2-BD59-A6C34878D82A}">
                    <a16:rowId xmlns:a16="http://schemas.microsoft.com/office/drawing/2014/main" val="2549170917"/>
                  </a:ext>
                </a:extLst>
              </a:tr>
              <a:tr h="465729">
                <a:tc>
                  <a:txBody>
                    <a:bodyPr/>
                    <a:lstStyle/>
                    <a:p>
                      <a:r>
                        <a:rPr lang="nl-NL" sz="2400" b="1" dirty="0">
                          <a:solidFill>
                            <a:srgbClr val="002060"/>
                          </a:solidFill>
                        </a:rPr>
                        <a:t>12:00</a:t>
                      </a:r>
                    </a:p>
                  </a:txBody>
                  <a:tcPr/>
                </a:tc>
                <a:tc>
                  <a:txBody>
                    <a:bodyPr/>
                    <a:lstStyle/>
                    <a:p>
                      <a:r>
                        <a:rPr lang="nl-NL" sz="2400" dirty="0">
                          <a:solidFill>
                            <a:srgbClr val="002060"/>
                          </a:solidFill>
                        </a:rPr>
                        <a:t>Afronding</a:t>
                      </a:r>
                    </a:p>
                  </a:txBody>
                  <a:tcPr/>
                </a:tc>
                <a:extLst>
                  <a:ext uri="{0D108BD9-81ED-4DB2-BD59-A6C34878D82A}">
                    <a16:rowId xmlns:a16="http://schemas.microsoft.com/office/drawing/2014/main" val="2532028202"/>
                  </a:ext>
                </a:extLst>
              </a:tr>
            </a:tbl>
          </a:graphicData>
        </a:graphic>
      </p:graphicFrame>
    </p:spTree>
    <p:extLst>
      <p:ext uri="{BB962C8B-B14F-4D97-AF65-F5344CB8AC3E}">
        <p14:creationId xmlns:p14="http://schemas.microsoft.com/office/powerpoint/2010/main" val="486295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671542"/>
            <a:ext cx="6589838" cy="3139321"/>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pic>
        <p:nvPicPr>
          <p:cNvPr id="4" name="Afbeelding 3">
            <a:extLst>
              <a:ext uri="{FF2B5EF4-FFF2-40B4-BE49-F238E27FC236}">
                <a16:creationId xmlns:a16="http://schemas.microsoft.com/office/drawing/2014/main" id="{554D88BF-789F-EA48-E772-68A3C5F48B04}"/>
              </a:ext>
            </a:extLst>
          </p:cNvPr>
          <p:cNvPicPr>
            <a:picLocks noChangeAspect="1"/>
          </p:cNvPicPr>
          <p:nvPr/>
        </p:nvPicPr>
        <p:blipFill>
          <a:blip r:embed="rId2"/>
          <a:stretch>
            <a:fillRect/>
          </a:stretch>
        </p:blipFill>
        <p:spPr>
          <a:xfrm>
            <a:off x="7859806" y="368198"/>
            <a:ext cx="3623405" cy="3442665"/>
          </a:xfrm>
          <a:prstGeom prst="rect">
            <a:avLst/>
          </a:prstGeom>
        </p:spPr>
      </p:pic>
    </p:spTree>
    <p:extLst>
      <p:ext uri="{BB962C8B-B14F-4D97-AF65-F5344CB8AC3E}">
        <p14:creationId xmlns:p14="http://schemas.microsoft.com/office/powerpoint/2010/main" val="368762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2404691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C5CB3817-1622-62B0-5E55-8E323ECEBD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3B93EC-CD66-3AA1-9C2F-51CAF697A704}"/>
              </a:ext>
            </a:extLst>
          </p:cNvPr>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1  1f en 1s</a:t>
            </a:r>
          </a:p>
        </p:txBody>
      </p:sp>
      <p:sp>
        <p:nvSpPr>
          <p:cNvPr id="3" name="Tijdelijke aanduiding voor inhoud 2">
            <a:extLst>
              <a:ext uri="{FF2B5EF4-FFF2-40B4-BE49-F238E27FC236}">
                <a16:creationId xmlns:a16="http://schemas.microsoft.com/office/drawing/2014/main" id="{4DC5DAB1-CB5D-103F-EEFC-10E904B06ECA}"/>
              </a:ext>
            </a:extLst>
          </p:cNvPr>
          <p:cNvSpPr>
            <a:spLocks noGrp="1"/>
          </p:cNvSpPr>
          <p:nvPr>
            <p:ph idx="1"/>
          </p:nvPr>
        </p:nvSpPr>
        <p:spPr>
          <a:xfrm>
            <a:off x="404950" y="1410896"/>
            <a:ext cx="11535260" cy="4961903"/>
          </a:xfrm>
          <a:solidFill>
            <a:srgbClr val="FFFF00"/>
          </a:solidFill>
        </p:spPr>
        <p:txBody>
          <a:bodyPr>
            <a:normAutofit/>
          </a:bodyPr>
          <a:lstStyle/>
          <a:p>
            <a:pPr marL="0" indent="0">
              <a:buNone/>
            </a:pPr>
            <a:r>
              <a:rPr lang="nl-NL" b="1" dirty="0">
                <a:solidFill>
                  <a:srgbClr val="002060"/>
                </a:solidFill>
              </a:rPr>
              <a:t>Bekijk op </a:t>
            </a:r>
            <a:r>
              <a:rPr lang="nl-NL" b="1" dirty="0">
                <a:solidFill>
                  <a:srgbClr val="002060"/>
                </a:solidFill>
                <a:hlinkClick r:id="rId3"/>
              </a:rPr>
              <a:t>www.nieuwleren.nl/moziek</a:t>
            </a:r>
            <a:endParaRPr lang="nl-NL" b="1" dirty="0">
              <a:solidFill>
                <a:srgbClr val="002060"/>
              </a:solidFill>
            </a:endParaRPr>
          </a:p>
          <a:p>
            <a:pPr marL="0" indent="0">
              <a:buNone/>
            </a:pPr>
            <a:endParaRPr lang="nl-NL" b="1" dirty="0">
              <a:solidFill>
                <a:srgbClr val="002060"/>
              </a:solidFill>
            </a:endParaRPr>
          </a:p>
          <a:p>
            <a:r>
              <a:rPr lang="nl-NL" dirty="0">
                <a:solidFill>
                  <a:srgbClr val="002060"/>
                </a:solidFill>
              </a:rPr>
              <a:t>De referentieniveaus en referentiesets rekenen</a:t>
            </a:r>
          </a:p>
          <a:p>
            <a:endParaRPr lang="nl-NL" dirty="0">
              <a:solidFill>
                <a:srgbClr val="002060"/>
              </a:solidFill>
            </a:endParaRPr>
          </a:p>
          <a:p>
            <a:r>
              <a:rPr lang="nl-NL" dirty="0">
                <a:solidFill>
                  <a:srgbClr val="002060"/>
                </a:solidFill>
              </a:rPr>
              <a:t>Is er een groot verschil tussen 1f en 1s, waar zit dat in?</a:t>
            </a:r>
          </a:p>
          <a:p>
            <a:r>
              <a:rPr lang="nl-NL" dirty="0">
                <a:solidFill>
                  <a:srgbClr val="002060"/>
                </a:solidFill>
              </a:rPr>
              <a:t>Waar zie je dat terug in je methode?</a:t>
            </a:r>
          </a:p>
          <a:p>
            <a:r>
              <a:rPr lang="nl-NL" dirty="0">
                <a:solidFill>
                  <a:srgbClr val="002060"/>
                </a:solidFill>
              </a:rPr>
              <a:t>Hoe moeten we hier mee omgaan?</a:t>
            </a:r>
          </a:p>
          <a:p>
            <a:pPr marL="0" indent="0">
              <a:buNone/>
            </a:pPr>
            <a:endParaRPr lang="nl-NL" b="1" dirty="0">
              <a:solidFill>
                <a:srgbClr val="002060"/>
              </a:solidFill>
            </a:endParaRPr>
          </a:p>
        </p:txBody>
      </p:sp>
    </p:spTree>
    <p:extLst>
      <p:ext uri="{BB962C8B-B14F-4D97-AF65-F5344CB8AC3E}">
        <p14:creationId xmlns:p14="http://schemas.microsoft.com/office/powerpoint/2010/main" val="4254374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938429"/>
            <a:ext cx="10837064" cy="2981142"/>
          </a:xfrm>
          <a:noFill/>
        </p:spPr>
        <p:txBody>
          <a:bodyPr>
            <a:normAutofit/>
          </a:bodyPr>
          <a:lstStyle/>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pPr marL="914400" lvl="2" indent="0">
              <a:buNone/>
            </a:pPr>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r>
              <a:rPr lang="nl-NL" b="1" dirty="0">
                <a:solidFill>
                  <a:srgbClr val="0456A2"/>
                </a:solidFill>
              </a:rPr>
              <a:t>Denken vanuit de doelen, goede blokvoorbereiding!</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9086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D26DC-6860-648D-C7AE-CD1EDDEEB2EB}"/>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A97BC809-603C-A0C6-4F17-26F7828AD73B}"/>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a:extLst>
              <a:ext uri="{FF2B5EF4-FFF2-40B4-BE49-F238E27FC236}">
                <a16:creationId xmlns:a16="http://schemas.microsoft.com/office/drawing/2014/main" id="{CCA2F630-9787-3008-1B73-87CE9A5EE8C7}"/>
              </a:ext>
            </a:extLst>
          </p:cNvPr>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Huidige rekenmethodes</a:t>
            </a:r>
            <a:br>
              <a:rPr lang="nl-NL" dirty="0">
                <a:solidFill>
                  <a:srgbClr val="00BFFE"/>
                </a:solidFill>
                <a:latin typeface="Arial Rounded MT Bold" panose="020F0704030504030204" pitchFamily="34" charset="0"/>
              </a:rPr>
            </a:br>
            <a:endParaRPr lang="nl-NL" sz="2700" dirty="0"/>
          </a:p>
        </p:txBody>
      </p:sp>
      <p:pic>
        <p:nvPicPr>
          <p:cNvPr id="7" name="Afbeelding 6">
            <a:extLst>
              <a:ext uri="{FF2B5EF4-FFF2-40B4-BE49-F238E27FC236}">
                <a16:creationId xmlns:a16="http://schemas.microsoft.com/office/drawing/2014/main" id="{BC9DF60F-F45E-D8ED-2FB2-37C0D933FF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sp>
        <p:nvSpPr>
          <p:cNvPr id="4" name="Titel 1">
            <a:extLst>
              <a:ext uri="{FF2B5EF4-FFF2-40B4-BE49-F238E27FC236}">
                <a16:creationId xmlns:a16="http://schemas.microsoft.com/office/drawing/2014/main" id="{7B787EB0-FE46-A501-A56B-7DBE6F845A74}"/>
              </a:ext>
            </a:extLst>
          </p:cNvPr>
          <p:cNvSpPr txBox="1">
            <a:spLocks/>
          </p:cNvSpPr>
          <p:nvPr/>
        </p:nvSpPr>
        <p:spPr>
          <a:xfrm>
            <a:off x="514004" y="1357749"/>
            <a:ext cx="10213996" cy="400625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nl-NL" sz="2700" dirty="0">
                <a:solidFill>
                  <a:srgbClr val="00BFFE"/>
                </a:solidFill>
                <a:latin typeface="Arial Rounded MT Bold" panose="020F0704030504030204" pitchFamily="34" charset="0"/>
              </a:rPr>
              <a:t>Nadruk op </a:t>
            </a:r>
            <a:r>
              <a:rPr lang="nl-NL" sz="2700" dirty="0" err="1">
                <a:solidFill>
                  <a:srgbClr val="00BFFE"/>
                </a:solidFill>
                <a:latin typeface="Arial Rounded MT Bold" panose="020F0704030504030204" pitchFamily="34" charset="0"/>
              </a:rPr>
              <a:t>edi</a:t>
            </a:r>
            <a:r>
              <a:rPr lang="nl-NL" sz="2700" dirty="0">
                <a:solidFill>
                  <a:srgbClr val="00BFFE"/>
                </a:solidFill>
                <a:latin typeface="Arial Rounded MT Bold" panose="020F0704030504030204" pitchFamily="34" charset="0"/>
              </a:rPr>
              <a:t>: op zich goed, maar (daardoor) erg veel doelen</a:t>
            </a:r>
          </a:p>
          <a:p>
            <a:pPr marL="457200" indent="-457200">
              <a:buFont typeface="Arial" panose="020B0604020202020204" pitchFamily="34" charset="0"/>
              <a:buChar char="•"/>
            </a:pPr>
            <a:r>
              <a:rPr lang="nl-NL" sz="2700" dirty="0">
                <a:solidFill>
                  <a:srgbClr val="00BFFE"/>
                </a:solidFill>
                <a:latin typeface="Arial Rounded MT Bold" panose="020F0704030504030204" pitchFamily="34" charset="0"/>
              </a:rPr>
              <a:t>door veel doelen raakt zicht op leerlijn kwijt</a:t>
            </a:r>
          </a:p>
          <a:p>
            <a:pPr marL="457200" indent="-457200">
              <a:buFont typeface="Arial" panose="020B0604020202020204" pitchFamily="34" charset="0"/>
              <a:buChar char="•"/>
            </a:pPr>
            <a:r>
              <a:rPr lang="nl-NL" sz="2700" dirty="0">
                <a:solidFill>
                  <a:srgbClr val="00BFFE"/>
                </a:solidFill>
                <a:latin typeface="Arial Rounded MT Bold" panose="020F0704030504030204" pitchFamily="34" charset="0"/>
              </a:rPr>
              <a:t>keuzes voor de strategieën: moeilijk aan te passen</a:t>
            </a:r>
          </a:p>
          <a:p>
            <a:pPr marL="457200" indent="-457200">
              <a:buFont typeface="Arial" panose="020B0604020202020204" pitchFamily="34" charset="0"/>
              <a:buChar char="•"/>
            </a:pPr>
            <a:r>
              <a:rPr lang="nl-NL" sz="2700" dirty="0">
                <a:solidFill>
                  <a:srgbClr val="00BFFE"/>
                </a:solidFill>
                <a:latin typeface="Arial Rounded MT Bold" panose="020F0704030504030204" pitchFamily="34" charset="0"/>
              </a:rPr>
              <a:t>veel nadruk op 1f en 1s, maar wat is dit precies?</a:t>
            </a:r>
          </a:p>
          <a:p>
            <a:pPr marL="457200" indent="-457200">
              <a:buFont typeface="Arial" panose="020B0604020202020204" pitchFamily="34" charset="0"/>
              <a:buChar char="•"/>
            </a:pPr>
            <a:r>
              <a:rPr lang="nl-NL" sz="2700" dirty="0">
                <a:solidFill>
                  <a:srgbClr val="00BFFE"/>
                </a:solidFill>
                <a:latin typeface="Arial Rounded MT Bold" panose="020F0704030504030204" pitchFamily="34" charset="0"/>
              </a:rPr>
              <a:t>nog steeds veel doelen door elkaar (lessen/taken)</a:t>
            </a:r>
          </a:p>
          <a:p>
            <a:pPr marL="457200" indent="-457200">
              <a:buFont typeface="Arial" panose="020B0604020202020204" pitchFamily="34" charset="0"/>
              <a:buChar char="•"/>
            </a:pPr>
            <a:r>
              <a:rPr lang="nl-NL" sz="2700" dirty="0">
                <a:solidFill>
                  <a:srgbClr val="00BFFE"/>
                </a:solidFill>
                <a:latin typeface="Arial Rounded MT Bold" panose="020F0704030504030204" pitchFamily="34" charset="0"/>
              </a:rPr>
              <a:t>Opgezet vanuit realistisch rekenen: voordeel: het gaat om begrijpen, nadeel: veel door elkaar</a:t>
            </a:r>
          </a:p>
          <a:p>
            <a:pPr marL="457200" indent="-457200">
              <a:buFont typeface="Arial" panose="020B0604020202020204" pitchFamily="34" charset="0"/>
              <a:buChar char="•"/>
            </a:pPr>
            <a:r>
              <a:rPr lang="nl-NL" sz="2700" dirty="0">
                <a:solidFill>
                  <a:srgbClr val="00BFFE"/>
                </a:solidFill>
                <a:latin typeface="Arial Rounded MT Bold" panose="020F0704030504030204" pitchFamily="34" charset="0"/>
              </a:rPr>
              <a:t>WIG: toets een blok later: kan, maar is een keuze, wat zijn de consequenties</a:t>
            </a:r>
          </a:p>
          <a:p>
            <a:r>
              <a:rPr lang="nl-NL" sz="2700" b="1" dirty="0">
                <a:solidFill>
                  <a:srgbClr val="FF0000"/>
                </a:solidFill>
              </a:rPr>
              <a:t>&gt;&gt; stel: je hebt geen toetsen, (maar houdt zelf belangrijkste doelen bij), hoe zou je planning er dan uitzien?</a:t>
            </a:r>
          </a:p>
        </p:txBody>
      </p:sp>
    </p:spTree>
    <p:extLst>
      <p:ext uri="{BB962C8B-B14F-4D97-AF65-F5344CB8AC3E}">
        <p14:creationId xmlns:p14="http://schemas.microsoft.com/office/powerpoint/2010/main" val="410739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5">
            <a:extLst>
              <a:ext uri="{FF2B5EF4-FFF2-40B4-BE49-F238E27FC236}">
                <a16:creationId xmlns:a16="http://schemas.microsoft.com/office/drawing/2014/main" id="{D3BDB91C-5AE5-EA7C-5504-C2D0832BDF52}"/>
              </a:ext>
            </a:extLst>
          </p:cNvPr>
          <p:cNvSpPr txBox="1">
            <a:spLocks/>
          </p:cNvSpPr>
          <p:nvPr/>
        </p:nvSpPr>
        <p:spPr>
          <a:xfrm>
            <a:off x="838200" y="19852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B5DA7"/>
                </a:solidFill>
              </a:rPr>
              <a:t>We kennen de leerlijn voor rekenen</a:t>
            </a:r>
          </a:p>
          <a:p>
            <a:r>
              <a:rPr lang="nl-NL" dirty="0">
                <a:solidFill>
                  <a:srgbClr val="0B5DA7"/>
                </a:solidFill>
              </a:rPr>
              <a:t>We begrijpen waar de ruimte zit om keuzes te maken uit de methode als we werken vanuit leerlijnen</a:t>
            </a:r>
          </a:p>
          <a:p>
            <a:r>
              <a:rPr lang="nl-NL" dirty="0">
                <a:solidFill>
                  <a:srgbClr val="0B5DA7"/>
                </a:solidFill>
              </a:rPr>
              <a:t>We hebben een start gemaakt met de blokvoorbereiding</a:t>
            </a:r>
          </a:p>
        </p:txBody>
      </p:sp>
    </p:spTree>
    <p:extLst>
      <p:ext uri="{BB962C8B-B14F-4D97-AF65-F5344CB8AC3E}">
        <p14:creationId xmlns:p14="http://schemas.microsoft.com/office/powerpoint/2010/main" val="278526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B2F0C-0B1F-A33A-5073-155B36AE87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4B69C2-BD20-89F4-7909-0896C0C028D7}"/>
              </a:ext>
            </a:extLst>
          </p:cNvPr>
          <p:cNvSpPr>
            <a:spLocks noGrp="1"/>
          </p:cNvSpPr>
          <p:nvPr>
            <p:ph type="title"/>
          </p:nvPr>
        </p:nvSpPr>
        <p:spPr>
          <a:xfrm>
            <a:off x="677468" y="-286745"/>
            <a:ext cx="10837063" cy="1143000"/>
          </a:xfrm>
        </p:spPr>
        <p:txBody>
          <a:bodyPr>
            <a:normAutofit/>
          </a:bodyPr>
          <a:lstStyle/>
          <a:p>
            <a:r>
              <a:rPr lang="nl-NL" sz="2800" dirty="0">
                <a:solidFill>
                  <a:srgbClr val="00BFFE"/>
                </a:solidFill>
                <a:latin typeface="Arial Rounded MT Bold" panose="020F0704030504030204" pitchFamily="34" charset="0"/>
              </a:rPr>
              <a:t>Aandachtspunt 1: methodes zijn soms complex</a:t>
            </a:r>
            <a:endParaRPr lang="nl-NL" sz="2800" dirty="0"/>
          </a:p>
        </p:txBody>
      </p:sp>
      <p:pic>
        <p:nvPicPr>
          <p:cNvPr id="10" name="Afbeelding 9">
            <a:extLst>
              <a:ext uri="{FF2B5EF4-FFF2-40B4-BE49-F238E27FC236}">
                <a16:creationId xmlns:a16="http://schemas.microsoft.com/office/drawing/2014/main" id="{7C7B2A41-5DBD-E94A-91FA-F473FA141F39}"/>
              </a:ext>
            </a:extLst>
          </p:cNvPr>
          <p:cNvPicPr>
            <a:picLocks noChangeAspect="1"/>
          </p:cNvPicPr>
          <p:nvPr/>
        </p:nvPicPr>
        <p:blipFill>
          <a:blip r:embed="rId3"/>
          <a:stretch>
            <a:fillRect/>
          </a:stretch>
        </p:blipFill>
        <p:spPr>
          <a:xfrm>
            <a:off x="2022804" y="627654"/>
            <a:ext cx="7511161" cy="5305636"/>
          </a:xfrm>
          <a:prstGeom prst="rect">
            <a:avLst/>
          </a:prstGeom>
        </p:spPr>
      </p:pic>
      <p:sp>
        <p:nvSpPr>
          <p:cNvPr id="11" name="Titel 1">
            <a:extLst>
              <a:ext uri="{FF2B5EF4-FFF2-40B4-BE49-F238E27FC236}">
                <a16:creationId xmlns:a16="http://schemas.microsoft.com/office/drawing/2014/main" id="{3BAAACE1-B32D-DFFB-CF71-57D1AE2DAD85}"/>
              </a:ext>
            </a:extLst>
          </p:cNvPr>
          <p:cNvSpPr txBox="1">
            <a:spLocks/>
          </p:cNvSpPr>
          <p:nvPr/>
        </p:nvSpPr>
        <p:spPr>
          <a:xfrm>
            <a:off x="615345" y="5792095"/>
            <a:ext cx="1120462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dirty="0">
                <a:solidFill>
                  <a:srgbClr val="00BFFE"/>
                </a:solidFill>
                <a:latin typeface="Arial Rounded MT Bold" panose="020F0704030504030204" pitchFamily="34" charset="0"/>
              </a:rPr>
              <a:t>Aandachtspunt 2: lastig om de strategieën aan te passen</a:t>
            </a:r>
            <a:endParaRPr lang="nl-NL" sz="2800" dirty="0"/>
          </a:p>
        </p:txBody>
      </p:sp>
    </p:spTree>
    <p:extLst>
      <p:ext uri="{BB962C8B-B14F-4D97-AF65-F5344CB8AC3E}">
        <p14:creationId xmlns:p14="http://schemas.microsoft.com/office/powerpoint/2010/main" val="1876905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21163-B420-AE98-6C9F-641361BFD805}"/>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7F65FDE6-14BE-7BF6-A6C7-E16B66F24117}"/>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25600"/>
            <a:ext cx="12220245" cy="932399"/>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3" name="Afbeelding 12">
            <a:extLst>
              <a:ext uri="{FF2B5EF4-FFF2-40B4-BE49-F238E27FC236}">
                <a16:creationId xmlns:a16="http://schemas.microsoft.com/office/drawing/2014/main" id="{1A645DE8-4F69-B097-97A7-E13C394A63F5}"/>
              </a:ext>
            </a:extLst>
          </p:cNvPr>
          <p:cNvPicPr>
            <a:picLocks noChangeAspect="1"/>
          </p:cNvPicPr>
          <p:nvPr/>
        </p:nvPicPr>
        <p:blipFill>
          <a:blip r:embed="rId5"/>
          <a:stretch>
            <a:fillRect/>
          </a:stretch>
        </p:blipFill>
        <p:spPr>
          <a:xfrm>
            <a:off x="-28245" y="2991957"/>
            <a:ext cx="6025712" cy="3096368"/>
          </a:xfrm>
          <a:prstGeom prst="rect">
            <a:avLst/>
          </a:prstGeom>
        </p:spPr>
      </p:pic>
      <p:pic>
        <p:nvPicPr>
          <p:cNvPr id="15" name="Afbeelding 14">
            <a:extLst>
              <a:ext uri="{FF2B5EF4-FFF2-40B4-BE49-F238E27FC236}">
                <a16:creationId xmlns:a16="http://schemas.microsoft.com/office/drawing/2014/main" id="{612BBF33-B66E-582D-ACB6-8EF9AF37D88B}"/>
              </a:ext>
            </a:extLst>
          </p:cNvPr>
          <p:cNvPicPr>
            <a:picLocks noChangeAspect="1"/>
          </p:cNvPicPr>
          <p:nvPr/>
        </p:nvPicPr>
        <p:blipFill>
          <a:blip r:embed="rId6"/>
          <a:stretch>
            <a:fillRect/>
          </a:stretch>
        </p:blipFill>
        <p:spPr>
          <a:xfrm>
            <a:off x="6096000" y="3097941"/>
            <a:ext cx="6123168" cy="2990384"/>
          </a:xfrm>
          <a:prstGeom prst="rect">
            <a:avLst/>
          </a:prstGeom>
        </p:spPr>
      </p:pic>
      <p:pic>
        <p:nvPicPr>
          <p:cNvPr id="17" name="Afbeelding 16">
            <a:extLst>
              <a:ext uri="{FF2B5EF4-FFF2-40B4-BE49-F238E27FC236}">
                <a16:creationId xmlns:a16="http://schemas.microsoft.com/office/drawing/2014/main" id="{24224364-64EF-F96E-0867-E2AFA16B8571}"/>
              </a:ext>
            </a:extLst>
          </p:cNvPr>
          <p:cNvPicPr>
            <a:picLocks noChangeAspect="1"/>
          </p:cNvPicPr>
          <p:nvPr/>
        </p:nvPicPr>
        <p:blipFill>
          <a:blip r:embed="rId7"/>
          <a:stretch>
            <a:fillRect/>
          </a:stretch>
        </p:blipFill>
        <p:spPr>
          <a:xfrm>
            <a:off x="183471" y="207878"/>
            <a:ext cx="6439458" cy="1958510"/>
          </a:xfrm>
          <a:prstGeom prst="rect">
            <a:avLst/>
          </a:prstGeom>
        </p:spPr>
      </p:pic>
      <p:pic>
        <p:nvPicPr>
          <p:cNvPr id="19" name="Afbeelding 18">
            <a:extLst>
              <a:ext uri="{FF2B5EF4-FFF2-40B4-BE49-F238E27FC236}">
                <a16:creationId xmlns:a16="http://schemas.microsoft.com/office/drawing/2014/main" id="{07DADF8F-B62E-383C-865D-533E7D5E2ACE}"/>
              </a:ext>
            </a:extLst>
          </p:cNvPr>
          <p:cNvPicPr>
            <a:picLocks noChangeAspect="1"/>
          </p:cNvPicPr>
          <p:nvPr/>
        </p:nvPicPr>
        <p:blipFill>
          <a:blip r:embed="rId8"/>
          <a:stretch>
            <a:fillRect/>
          </a:stretch>
        </p:blipFill>
        <p:spPr>
          <a:xfrm>
            <a:off x="3313764" y="1643099"/>
            <a:ext cx="6370872" cy="1348857"/>
          </a:xfrm>
          <a:prstGeom prst="rect">
            <a:avLst/>
          </a:prstGeom>
          <a:ln>
            <a:solidFill>
              <a:srgbClr val="FF0000"/>
            </a:solidFill>
          </a:ln>
        </p:spPr>
      </p:pic>
      <p:pic>
        <p:nvPicPr>
          <p:cNvPr id="21" name="Afbeelding 20">
            <a:extLst>
              <a:ext uri="{FF2B5EF4-FFF2-40B4-BE49-F238E27FC236}">
                <a16:creationId xmlns:a16="http://schemas.microsoft.com/office/drawing/2014/main" id="{5CEFA646-05AF-288E-BDA5-5B88ECBC67D8}"/>
              </a:ext>
            </a:extLst>
          </p:cNvPr>
          <p:cNvPicPr>
            <a:picLocks noChangeAspect="1"/>
          </p:cNvPicPr>
          <p:nvPr/>
        </p:nvPicPr>
        <p:blipFill>
          <a:blip r:embed="rId9"/>
          <a:stretch>
            <a:fillRect/>
          </a:stretch>
        </p:blipFill>
        <p:spPr>
          <a:xfrm>
            <a:off x="9226308" y="47924"/>
            <a:ext cx="2911092" cy="937341"/>
          </a:xfrm>
          <a:prstGeom prst="rect">
            <a:avLst/>
          </a:prstGeom>
        </p:spPr>
      </p:pic>
    </p:spTree>
    <p:extLst>
      <p:ext uri="{BB962C8B-B14F-4D97-AF65-F5344CB8AC3E}">
        <p14:creationId xmlns:p14="http://schemas.microsoft.com/office/powerpoint/2010/main" val="1348197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Hou het zo eenvoudig mogelijk, geen 90 doelen </a:t>
            </a:r>
            <a:r>
              <a:rPr lang="nl-NL" dirty="0" err="1">
                <a:solidFill>
                  <a:srgbClr val="0456A2"/>
                </a:solidFill>
              </a:rPr>
              <a:t>oid</a:t>
            </a:r>
            <a:r>
              <a:rPr lang="nl-NL" dirty="0">
                <a:solidFill>
                  <a:srgbClr val="0456A2"/>
                </a:solidFill>
              </a:rPr>
              <a:t> per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a:t>
            </a:r>
            <a:r>
              <a:rPr lang="nl-NL" b="1" dirty="0">
                <a:solidFill>
                  <a:srgbClr val="0456A2"/>
                </a:solidFill>
              </a:rPr>
              <a:t>welke strategieën </a:t>
            </a:r>
            <a:r>
              <a:rPr lang="nl-NL" dirty="0">
                <a:solidFill>
                  <a:srgbClr val="0456A2"/>
                </a:solidFill>
              </a:rPr>
              <a:t>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7557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1AE4D-A329-9810-55E6-F8D552DD6590}"/>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4ACC922C-D9BF-77A7-D803-554DD09E0EB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8" name="Rectangle 5">
            <a:extLst>
              <a:ext uri="{FF2B5EF4-FFF2-40B4-BE49-F238E27FC236}">
                <a16:creationId xmlns:a16="http://schemas.microsoft.com/office/drawing/2014/main" id="{140BFD27-7A84-42C7-F4CD-CF0C649A6C19}"/>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C6DAC6E1-C16B-8E11-5C1D-D798C6782C7C}"/>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EBBC560B-162B-4665-876A-6A75667F460E}"/>
              </a:ext>
            </a:extLst>
          </p:cNvPr>
          <p:cNvSpPr txBox="1">
            <a:spLocks/>
          </p:cNvSpPr>
          <p:nvPr/>
        </p:nvSpPr>
        <p:spPr>
          <a:xfrm>
            <a:off x="143302" y="296310"/>
            <a:ext cx="12308114" cy="85725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Routekaart </a:t>
            </a:r>
          </a:p>
          <a:p>
            <a:r>
              <a:rPr lang="nl-NL" dirty="0" err="1">
                <a:solidFill>
                  <a:srgbClr val="66AB38"/>
                </a:solidFill>
                <a:latin typeface="Arial Rounded MT Bold" panose="020F0704030504030204" pitchFamily="34" charset="0"/>
              </a:rPr>
              <a:t>rekenreis</a:t>
            </a:r>
            <a:r>
              <a:rPr lang="nl-NL" dirty="0">
                <a:solidFill>
                  <a:srgbClr val="66AB38"/>
                </a:solidFill>
                <a:latin typeface="Arial Rounded MT Bold" panose="020F0704030504030204" pitchFamily="34" charset="0"/>
              </a:rPr>
              <a:t>, </a:t>
            </a:r>
          </a:p>
          <a:p>
            <a:r>
              <a:rPr lang="nl-NL" dirty="0">
                <a:solidFill>
                  <a:srgbClr val="66AB38"/>
                </a:solidFill>
                <a:latin typeface="Arial Rounded MT Bold" panose="020F0704030504030204" pitchFamily="34" charset="0"/>
              </a:rPr>
              <a:t>als voorbeeld leerlijn</a:t>
            </a:r>
            <a:endParaRPr lang="nl-NL" dirty="0">
              <a:solidFill>
                <a:srgbClr val="66AB38"/>
              </a:solidFill>
            </a:endParaRPr>
          </a:p>
        </p:txBody>
      </p:sp>
      <p:pic>
        <p:nvPicPr>
          <p:cNvPr id="7" name="Afbeelding 6">
            <a:extLst>
              <a:ext uri="{FF2B5EF4-FFF2-40B4-BE49-F238E27FC236}">
                <a16:creationId xmlns:a16="http://schemas.microsoft.com/office/drawing/2014/main" id="{12ED92D7-886F-66CD-72FC-5775DF930834}"/>
              </a:ext>
            </a:extLst>
          </p:cNvPr>
          <p:cNvPicPr>
            <a:picLocks noChangeAspect="1"/>
          </p:cNvPicPr>
          <p:nvPr/>
        </p:nvPicPr>
        <p:blipFill>
          <a:blip r:embed="rId5"/>
          <a:stretch>
            <a:fillRect/>
          </a:stretch>
        </p:blipFill>
        <p:spPr>
          <a:xfrm>
            <a:off x="2961424" y="177973"/>
            <a:ext cx="9087274" cy="6502054"/>
          </a:xfrm>
          <a:prstGeom prst="rect">
            <a:avLst/>
          </a:prstGeom>
        </p:spPr>
      </p:pic>
    </p:spTree>
    <p:extLst>
      <p:ext uri="{BB962C8B-B14F-4D97-AF65-F5344CB8AC3E}">
        <p14:creationId xmlns:p14="http://schemas.microsoft.com/office/powerpoint/2010/main" val="1384546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D35A3-DE9A-B79C-A95F-660B3BB375B8}"/>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BA7DCACF-8D26-A7A6-5C77-670601C97F0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8" name="Rectangle 5">
            <a:extLst>
              <a:ext uri="{FF2B5EF4-FFF2-40B4-BE49-F238E27FC236}">
                <a16:creationId xmlns:a16="http://schemas.microsoft.com/office/drawing/2014/main" id="{E8091DE7-219C-7A92-4148-20D97D6B9CDF}"/>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C65131A3-F1D8-CE43-4265-918005F9C364}"/>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7915D3CF-D55B-E0CA-2B22-86B685E1DB40}"/>
              </a:ext>
            </a:extLst>
          </p:cNvPr>
          <p:cNvPicPr>
            <a:picLocks noChangeAspect="1"/>
          </p:cNvPicPr>
          <p:nvPr/>
        </p:nvPicPr>
        <p:blipFill>
          <a:blip r:embed="rId5"/>
          <a:stretch>
            <a:fillRect/>
          </a:stretch>
        </p:blipFill>
        <p:spPr>
          <a:xfrm>
            <a:off x="2593074" y="59635"/>
            <a:ext cx="9609962" cy="6614120"/>
          </a:xfrm>
          <a:prstGeom prst="rect">
            <a:avLst/>
          </a:prstGeom>
        </p:spPr>
      </p:pic>
    </p:spTree>
    <p:extLst>
      <p:ext uri="{BB962C8B-B14F-4D97-AF65-F5344CB8AC3E}">
        <p14:creationId xmlns:p14="http://schemas.microsoft.com/office/powerpoint/2010/main" val="2433340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ADD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1  Leerlijn rekenen</a:t>
            </a:r>
          </a:p>
        </p:txBody>
      </p:sp>
      <p:sp>
        <p:nvSpPr>
          <p:cNvPr id="3" name="Tijdelijke aanduiding voor inhoud 2"/>
          <p:cNvSpPr>
            <a:spLocks noGrp="1"/>
          </p:cNvSpPr>
          <p:nvPr>
            <p:ph idx="1"/>
          </p:nvPr>
        </p:nvSpPr>
        <p:spPr>
          <a:xfrm>
            <a:off x="404950" y="1410896"/>
            <a:ext cx="11535260" cy="4961903"/>
          </a:xfrm>
          <a:solidFill>
            <a:srgbClr val="00ADCF"/>
          </a:solidFill>
        </p:spPr>
        <p:txBody>
          <a:bodyPr>
            <a:normAutofit fontScale="92500" lnSpcReduction="10000"/>
          </a:bodyPr>
          <a:lstStyle/>
          <a:p>
            <a:pPr marL="0" indent="0">
              <a:buNone/>
            </a:pPr>
            <a:r>
              <a:rPr lang="nl-NL" dirty="0">
                <a:solidFill>
                  <a:srgbClr val="002060"/>
                </a:solidFill>
              </a:rPr>
              <a:t>Bekijken</a:t>
            </a:r>
          </a:p>
          <a:p>
            <a:pPr lvl="1"/>
            <a:r>
              <a:rPr lang="nl-NL" dirty="0">
                <a:solidFill>
                  <a:srgbClr val="002060"/>
                </a:solidFill>
              </a:rPr>
              <a:t>Boek Leerlijnen voor het basisonderwijs, verdeeld over de leerjaren</a:t>
            </a:r>
          </a:p>
          <a:p>
            <a:pPr lvl="1"/>
            <a:r>
              <a:rPr lang="nl-NL" dirty="0">
                <a:solidFill>
                  <a:srgbClr val="002060"/>
                </a:solidFill>
              </a:rPr>
              <a:t>Doelen methode</a:t>
            </a:r>
          </a:p>
          <a:p>
            <a:pPr lvl="1"/>
            <a:r>
              <a:rPr lang="nl-NL" dirty="0">
                <a:solidFill>
                  <a:srgbClr val="002060"/>
                </a:solidFill>
              </a:rPr>
              <a:t>Onderbouw, zie ook www.nieuwleren.nl/mozaiek</a:t>
            </a:r>
          </a:p>
          <a:p>
            <a:pPr marL="0" indent="0">
              <a:buNone/>
            </a:pPr>
            <a:r>
              <a:rPr lang="nl-NL" dirty="0">
                <a:solidFill>
                  <a:srgbClr val="002060"/>
                </a:solidFill>
              </a:rPr>
              <a:t>Per groep:</a:t>
            </a:r>
          </a:p>
          <a:p>
            <a:r>
              <a:rPr lang="nl-NL" b="1" dirty="0">
                <a:solidFill>
                  <a:srgbClr val="002060"/>
                </a:solidFill>
              </a:rPr>
              <a:t>Welke doelen zijn cruciaal bij rekenen?</a:t>
            </a:r>
          </a:p>
          <a:p>
            <a:r>
              <a:rPr lang="nl-NL" b="1" dirty="0">
                <a:solidFill>
                  <a:srgbClr val="002060"/>
                </a:solidFill>
              </a:rPr>
              <a:t>Wat is het meest relevant in jouw leerjaar?</a:t>
            </a:r>
          </a:p>
          <a:p>
            <a:r>
              <a:rPr lang="nl-NL" b="1" dirty="0">
                <a:solidFill>
                  <a:srgbClr val="002060"/>
                </a:solidFill>
              </a:rPr>
              <a:t>Waar gaat het vaak mis? Wat werkt goed?</a:t>
            </a:r>
          </a:p>
          <a:p>
            <a:r>
              <a:rPr lang="nl-NL" b="1" dirty="0">
                <a:solidFill>
                  <a:srgbClr val="002060"/>
                </a:solidFill>
              </a:rPr>
              <a:t>Hoe maken we deze doelen zichtbaar?</a:t>
            </a:r>
          </a:p>
          <a:p>
            <a:r>
              <a:rPr lang="nl-NL" b="1" dirty="0">
                <a:solidFill>
                  <a:srgbClr val="002060"/>
                </a:solidFill>
              </a:rPr>
              <a:t>Wat gebeurt er in het leerjaar voor en na jouw leerjaar?</a:t>
            </a:r>
          </a:p>
          <a:p>
            <a:r>
              <a:rPr lang="nl-NL" b="1" dirty="0">
                <a:solidFill>
                  <a:srgbClr val="002060"/>
                </a:solidFill>
              </a:rPr>
              <a:t>Maak een helder overzicht van deze doelen; voor aan de muur? Doel: inzichtelijk voor jou, je collega, stagiaires, invallers etc.</a:t>
            </a:r>
          </a:p>
          <a:p>
            <a:endParaRPr lang="nl-NL" b="1" dirty="0">
              <a:solidFill>
                <a:srgbClr val="002060"/>
              </a:solidFill>
            </a:endParaRPr>
          </a:p>
        </p:txBody>
      </p:sp>
    </p:spTree>
    <p:extLst>
      <p:ext uri="{BB962C8B-B14F-4D97-AF65-F5344CB8AC3E}">
        <p14:creationId xmlns:p14="http://schemas.microsoft.com/office/powerpoint/2010/main" val="1626005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1848" y="2313194"/>
            <a:ext cx="11102008" cy="1325563"/>
          </a:xfrm>
        </p:spPr>
        <p:txBody>
          <a:bodyPr/>
          <a:lstStyle/>
          <a:p>
            <a:r>
              <a:rPr lang="nl-NL" dirty="0">
                <a:solidFill>
                  <a:srgbClr val="002060"/>
                </a:solidFill>
                <a:latin typeface="Arial Rounded MT Bold" panose="020F0704030504030204" pitchFamily="34" charset="0"/>
              </a:rPr>
              <a:t>Plenaire bespreking</a:t>
            </a:r>
          </a:p>
        </p:txBody>
      </p:sp>
    </p:spTree>
    <p:extLst>
      <p:ext uri="{BB962C8B-B14F-4D97-AF65-F5344CB8AC3E}">
        <p14:creationId xmlns:p14="http://schemas.microsoft.com/office/powerpoint/2010/main" val="3479997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FF93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2  Voorbereiden blok</a:t>
            </a:r>
          </a:p>
        </p:txBody>
      </p:sp>
      <p:sp>
        <p:nvSpPr>
          <p:cNvPr id="3" name="Tijdelijke aanduiding voor inhoud 2"/>
          <p:cNvSpPr>
            <a:spLocks noGrp="1"/>
          </p:cNvSpPr>
          <p:nvPr>
            <p:ph idx="1"/>
          </p:nvPr>
        </p:nvSpPr>
        <p:spPr>
          <a:xfrm>
            <a:off x="404950" y="1410896"/>
            <a:ext cx="11535260" cy="4961903"/>
          </a:xfrm>
          <a:solidFill>
            <a:srgbClr val="0FF936"/>
          </a:solidFill>
        </p:spPr>
        <p:txBody>
          <a:bodyPr>
            <a:normAutofit/>
          </a:bodyPr>
          <a:lstStyle/>
          <a:p>
            <a:pPr marL="0" indent="0">
              <a:buNone/>
            </a:pPr>
            <a:r>
              <a:rPr lang="nl-NL" b="1" dirty="0">
                <a:solidFill>
                  <a:srgbClr val="002060"/>
                </a:solidFill>
              </a:rPr>
              <a:t>Bekijk voor het volgende of huidige blok</a:t>
            </a:r>
          </a:p>
          <a:p>
            <a:r>
              <a:rPr lang="nl-NL" dirty="0">
                <a:solidFill>
                  <a:srgbClr val="002060"/>
                </a:solidFill>
              </a:rPr>
              <a:t>Welke doelen zijn cruciaal bij dit blok?</a:t>
            </a:r>
          </a:p>
          <a:p>
            <a:r>
              <a:rPr lang="nl-NL" dirty="0">
                <a:solidFill>
                  <a:srgbClr val="002060"/>
                </a:solidFill>
              </a:rPr>
              <a:t>Als je geen methode had, waar zou je beginnen om dit doel te bereiken?</a:t>
            </a:r>
          </a:p>
          <a:p>
            <a:r>
              <a:rPr lang="nl-NL" dirty="0">
                <a:solidFill>
                  <a:srgbClr val="002060"/>
                </a:solidFill>
              </a:rPr>
              <a:t>Wat uit de methode kun je eventueel schrappen?</a:t>
            </a:r>
          </a:p>
          <a:p>
            <a:r>
              <a:rPr lang="nl-NL" dirty="0">
                <a:solidFill>
                  <a:srgbClr val="002060"/>
                </a:solidFill>
              </a:rPr>
              <a:t>Wat zou je willen toevoegen?</a:t>
            </a:r>
          </a:p>
          <a:p>
            <a:r>
              <a:rPr lang="nl-NL" dirty="0">
                <a:solidFill>
                  <a:srgbClr val="002060"/>
                </a:solidFill>
              </a:rPr>
              <a:t>Waar gaat het vaak mis? Wat werkt goed?</a:t>
            </a:r>
          </a:p>
          <a:p>
            <a:r>
              <a:rPr lang="nl-NL" dirty="0">
                <a:solidFill>
                  <a:srgbClr val="002060"/>
                </a:solidFill>
              </a:rPr>
              <a:t>Hoe maken we deze doelen zichtbaar?</a:t>
            </a:r>
          </a:p>
          <a:p>
            <a:endParaRPr lang="nl-NL" b="1" dirty="0">
              <a:solidFill>
                <a:srgbClr val="002060"/>
              </a:solidFill>
            </a:endParaRPr>
          </a:p>
          <a:p>
            <a:r>
              <a:rPr lang="nl-NL" b="1" dirty="0">
                <a:solidFill>
                  <a:srgbClr val="002060"/>
                </a:solidFill>
              </a:rPr>
              <a:t>&gt; gebruik het blokformulier, zie nieuwleren.nl/</a:t>
            </a:r>
            <a:r>
              <a:rPr lang="nl-NL" b="1">
                <a:solidFill>
                  <a:srgbClr val="002060"/>
                </a:solidFill>
              </a:rPr>
              <a:t>mozaiek</a:t>
            </a:r>
            <a:endParaRPr lang="nl-NL" b="1" dirty="0">
              <a:solidFill>
                <a:srgbClr val="002060"/>
              </a:solidFill>
            </a:endParaRPr>
          </a:p>
        </p:txBody>
      </p:sp>
    </p:spTree>
    <p:extLst>
      <p:ext uri="{BB962C8B-B14F-4D97-AF65-F5344CB8AC3E}">
        <p14:creationId xmlns:p14="http://schemas.microsoft.com/office/powerpoint/2010/main" val="3982629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4D919-A8A4-9E05-0DDD-0377EF0258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384063-B287-3589-DC28-8677478C77C0}"/>
              </a:ext>
            </a:extLst>
          </p:cNvPr>
          <p:cNvSpPr>
            <a:spLocks noGrp="1"/>
          </p:cNvSpPr>
          <p:nvPr>
            <p:ph type="title"/>
          </p:nvPr>
        </p:nvSpPr>
        <p:spPr>
          <a:xfrm>
            <a:off x="124384" y="187230"/>
            <a:ext cx="11943231" cy="1325563"/>
          </a:xfrm>
        </p:spPr>
        <p:txBody>
          <a:bodyPr>
            <a:normAutofit fontScale="90000"/>
          </a:bodyPr>
          <a:lstStyle/>
          <a:p>
            <a:r>
              <a:rPr lang="nl-NL" dirty="0">
                <a:solidFill>
                  <a:srgbClr val="002060"/>
                </a:solidFill>
                <a:latin typeface="Arial Rounded MT Bold" panose="020F0704030504030204" pitchFamily="34" charset="0"/>
              </a:rPr>
              <a:t>Tip: gratis rekenen oefenen: </a:t>
            </a:r>
            <a:r>
              <a:rPr lang="nl-NL" dirty="0">
                <a:solidFill>
                  <a:srgbClr val="002060"/>
                </a:solidFill>
                <a:latin typeface="Arial Rounded MT Bold" panose="020F0704030504030204" pitchFamily="34" charset="0"/>
                <a:hlinkClick r:id="rId3"/>
              </a:rPr>
              <a:t>www.rekenreis.nl</a:t>
            </a:r>
            <a:br>
              <a:rPr lang="nl-NL" dirty="0">
                <a:solidFill>
                  <a:srgbClr val="002060"/>
                </a:solidFill>
                <a:latin typeface="Arial Rounded MT Bold" panose="020F0704030504030204" pitchFamily="34" charset="0"/>
              </a:rPr>
            </a:br>
            <a:br>
              <a:rPr lang="nl-NL" dirty="0">
                <a:solidFill>
                  <a:srgbClr val="002060"/>
                </a:solidFill>
                <a:latin typeface="Arial Rounded MT Bold" panose="020F0704030504030204" pitchFamily="34" charset="0"/>
              </a:rPr>
            </a:br>
            <a:endParaRPr lang="nl-NL" dirty="0">
              <a:solidFill>
                <a:srgbClr val="002060"/>
              </a:solidFill>
              <a:latin typeface="Arial Rounded MT Bold" panose="020F0704030504030204" pitchFamily="34" charset="0"/>
            </a:endParaRPr>
          </a:p>
        </p:txBody>
      </p:sp>
      <p:pic>
        <p:nvPicPr>
          <p:cNvPr id="1026" name="Picture 2">
            <a:extLst>
              <a:ext uri="{FF2B5EF4-FFF2-40B4-BE49-F238E27FC236}">
                <a16:creationId xmlns:a16="http://schemas.microsoft.com/office/drawing/2014/main" id="{0F647523-9E71-324F-8E08-AB229C55D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04" y="850011"/>
            <a:ext cx="11291047" cy="564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28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76816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330080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2E5972-F1D4-4F6A-AF9E-4A3131657C2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Leerlijn rekenen  </a:t>
            </a:r>
            <a:br>
              <a:rPr lang="nl-NL" dirty="0">
                <a:solidFill>
                  <a:srgbClr val="00BFFE"/>
                </a:solidFill>
                <a:latin typeface="Arial Rounded MT Bold" panose="020F0704030504030204" pitchFamily="34" charset="0"/>
              </a:rPr>
            </a:br>
            <a:r>
              <a:rPr lang="nl-NL" sz="2700" dirty="0">
                <a:solidFill>
                  <a:srgbClr val="00BFFE"/>
                </a:solidFill>
                <a:latin typeface="Arial Rounded MT Bold" panose="020F0704030504030204" pitchFamily="34" charset="0"/>
              </a:rPr>
              <a:t>voorbeeld van een onderdeel van de leerlijn van groep 5</a:t>
            </a:r>
            <a:endParaRPr lang="nl-NL" sz="2700" dirty="0"/>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pic>
        <p:nvPicPr>
          <p:cNvPr id="3" name="Afbeelding 2">
            <a:extLst>
              <a:ext uri="{FF2B5EF4-FFF2-40B4-BE49-F238E27FC236}">
                <a16:creationId xmlns:a16="http://schemas.microsoft.com/office/drawing/2014/main" id="{7E44C558-D31D-442B-9D1A-06617DDF41F1}"/>
              </a:ext>
            </a:extLst>
          </p:cNvPr>
          <p:cNvPicPr>
            <a:picLocks noChangeAspect="1"/>
          </p:cNvPicPr>
          <p:nvPr/>
        </p:nvPicPr>
        <p:blipFill>
          <a:blip r:embed="rId6"/>
          <a:stretch>
            <a:fillRect/>
          </a:stretch>
        </p:blipFill>
        <p:spPr>
          <a:xfrm>
            <a:off x="3587493" y="1357749"/>
            <a:ext cx="5238750" cy="5210175"/>
          </a:xfrm>
          <a:prstGeom prst="rect">
            <a:avLst/>
          </a:prstGeom>
        </p:spPr>
      </p:pic>
    </p:spTree>
    <p:extLst>
      <p:ext uri="{BB962C8B-B14F-4D97-AF65-F5344CB8AC3E}">
        <p14:creationId xmlns:p14="http://schemas.microsoft.com/office/powerpoint/2010/main" val="99693202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8627</TotalTime>
  <Words>1781</Words>
  <Application>Microsoft Office PowerPoint</Application>
  <PresentationFormat>Breedbeeld</PresentationFormat>
  <Paragraphs>277</Paragraphs>
  <Slides>50</Slides>
  <Notes>31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50</vt:i4>
      </vt:variant>
    </vt:vector>
  </HeadingPairs>
  <TitlesOfParts>
    <vt:vector size="57" baseType="lpstr">
      <vt:lpstr>Arial</vt:lpstr>
      <vt:lpstr>Arial Rounded MT Bold</vt:lpstr>
      <vt:lpstr>Calibri</vt:lpstr>
      <vt:lpstr>Calibri Light</vt:lpstr>
      <vt:lpstr>Verdana</vt:lpstr>
      <vt:lpstr>Wingdings</vt:lpstr>
      <vt:lpstr>Kantoorthema</vt:lpstr>
      <vt:lpstr>PowerPoint-presentatie</vt:lpstr>
      <vt:lpstr>Even voorstellen</vt:lpstr>
      <vt:lpstr>Studiemorgen ‘Doelgericht werken vanuit leerlijnen’</vt:lpstr>
      <vt:lpstr>Doelen voor deze morgen</vt:lpstr>
      <vt:lpstr>Leerlijn</vt:lpstr>
      <vt:lpstr>Leerlijn</vt:lpstr>
      <vt:lpstr>3 typen leerlijnen</vt:lpstr>
      <vt:lpstr>PowerPoint-presentatie</vt:lpstr>
      <vt:lpstr>Leerlijn rekenen   voorbeeld van een onderdeel van de leerlijn van groep 5</vt:lpstr>
      <vt:lpstr>Wat is het einddoel in het basisonderwijs?</vt:lpstr>
      <vt:lpstr>Wat is nu precies het einddoel?  </vt:lpstr>
      <vt:lpstr>Kerndoelen 1996  1996  van 115 naar 58  Voorbeeld, getallen en bewerkingen:  </vt:lpstr>
      <vt:lpstr>Kerndoelen 2025   </vt:lpstr>
      <vt:lpstr>Kerndoelen 2025   </vt:lpstr>
      <vt:lpstr>Kerndoelen 2025   </vt:lpstr>
      <vt:lpstr>Referentieniveaus, 2010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2010   (2028?)  Het zijn de einddoelen voor groep 8  Niet uitgewerkt naar de lagere groepen  Wel verder uitgewerkt in het VO en MBO: 2F, 3F etc  1S is het standaardniveau voor einde basisschool  Ze worden nu onderzocht door het SLO, maar hebben nog steeds een wettelijke status, dus gelden als wettelijk einddoel (in combinatie met de kerndoelen)  Soms lastig te interpreteren welk niveau nu exact bedoeld wordt </vt:lpstr>
      <vt:lpstr>Referentieniveaus rekenen, domeinen</vt:lpstr>
      <vt:lpstr>Referentieniveaus  </vt:lpstr>
      <vt:lpstr>Referentieniveaus  </vt:lpstr>
      <vt:lpstr>PowerPoint-presentatie</vt:lpstr>
      <vt:lpstr>Doorstroomtoets met uitstroomniveaus </vt:lpstr>
      <vt:lpstr>Doorstroomtoets  </vt:lpstr>
      <vt:lpstr>Voorbeelden referentieopgaven doorstroomtoets</vt:lpstr>
      <vt:lpstr>Voorbeelden referentieopgaven doorstroomtoets</vt:lpstr>
      <vt:lpstr>PowerPoint-presentatie</vt:lpstr>
      <vt:lpstr>PowerPoint-presentatie</vt:lpstr>
      <vt:lpstr>1f of 1s? Breuken  </vt:lpstr>
      <vt:lpstr>1f of 1s? Procenten   </vt:lpstr>
      <vt:lpstr>PowerPoint-presentatie</vt:lpstr>
      <vt:lpstr>Doorstroomtoetsen </vt:lpstr>
      <vt:lpstr>Opdracht 1  1f en 1s</vt:lpstr>
      <vt:lpstr>2. Van methode naar leerlijn</vt:lpstr>
      <vt:lpstr>Waarom wil je losser komen van je methode?</vt:lpstr>
      <vt:lpstr>Van methode naar leerlijnen, hoe doe je dat?</vt:lpstr>
      <vt:lpstr>Fase 1 Leerdoelen vanuit de methodes centraal zetten</vt:lpstr>
      <vt:lpstr>PowerPoint-presentatie</vt:lpstr>
      <vt:lpstr>Fase 3 Zelf leerlijnen samenstellen</vt:lpstr>
      <vt:lpstr>Huidige rekenmethodes </vt:lpstr>
      <vt:lpstr>Aandachtspunt 1: methodes zijn soms complex</vt:lpstr>
      <vt:lpstr>PowerPoint-presentatie</vt:lpstr>
      <vt:lpstr>PowerPoint-presentatie</vt:lpstr>
      <vt:lpstr>PowerPoint-presentatie</vt:lpstr>
      <vt:lpstr>PowerPoint-presentatie</vt:lpstr>
      <vt:lpstr>Opdracht 1  Leerlijn rekenen</vt:lpstr>
      <vt:lpstr>Plenaire bespreking</vt:lpstr>
      <vt:lpstr>Opdracht 2  Voorbereiden blok</vt:lpstr>
      <vt:lpstr>Tip: gratis rekenen oefenen: www.rekenreis.nl  </vt:lpstr>
      <vt:lpstr>PowerPoint-presentatie</vt:lpstr>
      <vt:lpstr>Conclusie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174</cp:revision>
  <cp:lastPrinted>2021-04-08T12:40:05Z</cp:lastPrinted>
  <dcterms:created xsi:type="dcterms:W3CDTF">2019-12-07T18:56:50Z</dcterms:created>
  <dcterms:modified xsi:type="dcterms:W3CDTF">2026-04-07T09:43:39Z</dcterms:modified>
</cp:coreProperties>
</file>